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handoutMasterIdLst>
    <p:handoutMasterId r:id="rId41"/>
  </p:handoutMasterIdLst>
  <p:sldIdLst>
    <p:sldId id="517" r:id="rId3"/>
    <p:sldId id="516" r:id="rId4"/>
    <p:sldId id="257" r:id="rId5"/>
    <p:sldId id="258" r:id="rId6"/>
    <p:sldId id="411" r:id="rId7"/>
    <p:sldId id="260" r:id="rId8"/>
    <p:sldId id="352" r:id="rId9"/>
    <p:sldId id="409" r:id="rId10"/>
    <p:sldId id="357" r:id="rId11"/>
    <p:sldId id="412" r:id="rId12"/>
    <p:sldId id="305" r:id="rId13"/>
    <p:sldId id="269" r:id="rId14"/>
    <p:sldId id="353" r:id="rId15"/>
    <p:sldId id="413" r:id="rId16"/>
    <p:sldId id="410" r:id="rId17"/>
    <p:sldId id="414" r:id="rId18"/>
    <p:sldId id="407" r:id="rId19"/>
    <p:sldId id="415" r:id="rId20"/>
    <p:sldId id="420" r:id="rId21"/>
    <p:sldId id="421" r:id="rId22"/>
    <p:sldId id="419" r:id="rId23"/>
    <p:sldId id="478" r:id="rId24"/>
    <p:sldId id="479" r:id="rId25"/>
    <p:sldId id="480" r:id="rId26"/>
    <p:sldId id="483" r:id="rId27"/>
    <p:sldId id="486" r:id="rId28"/>
    <p:sldId id="487" r:id="rId29"/>
    <p:sldId id="489" r:id="rId30"/>
    <p:sldId id="490" r:id="rId31"/>
    <p:sldId id="491" r:id="rId32"/>
    <p:sldId id="493" r:id="rId33"/>
    <p:sldId id="492" r:id="rId34"/>
    <p:sldId id="509" r:id="rId35"/>
    <p:sldId id="510" r:id="rId36"/>
    <p:sldId id="513" r:id="rId37"/>
    <p:sldId id="511" r:id="rId38"/>
    <p:sldId id="350" r:id="rId39"/>
  </p:sldIdLst>
  <p:sldSz cx="12192000" cy="6858000"/>
  <p:notesSz cx="6858000" cy="9144000"/>
  <p:embeddedFontLst>
    <p:embeddedFont>
      <p:font typeface="惊起归鸿叶落知秋" panose="02000503000000000000" charset="-122"/>
      <p:regular r:id="rId46"/>
    </p:embeddedFont>
    <p:embeddedFont>
      <p:font typeface="微软雅黑" panose="020B0503020204020204" charset="-122"/>
      <p:regular r:id="rId47"/>
    </p:embeddedFont>
    <p:embeddedFont>
      <p:font typeface="汉仪雅酷黑-85J" panose="00020600040101010101" charset="-122"/>
      <p:bold r:id="rId48"/>
    </p:embeddedFont>
    <p:embeddedFont>
      <p:font typeface="Rockwell" panose="02060603020205020403"/>
      <p:regular r:id="rId49"/>
      <p:bold r:id="rId50"/>
      <p:italic r:id="rId51"/>
      <p:boldItalic r:id="rId52"/>
    </p:embeddedFont>
    <p:embeddedFont>
      <p:font typeface="Calibri" panose="020F0502020204030204" charset="0"/>
      <p:regular r:id="rId53"/>
      <p:bold r:id="rId54"/>
      <p:italic r:id="rId55"/>
      <p:boldItalic r:id="rId56"/>
    </p:embeddedFont>
    <p:embeddedFont>
      <p:font typeface="汉仪雅酷黑 45W" panose="020B0404020202020204" charset="-122"/>
      <p:regular r:id="rId57"/>
    </p:embeddedFont>
    <p:embeddedFont>
      <p:font typeface="Malgun Gothic" panose="020B0503020000020004" charset="-127"/>
      <p:regular r:id="rId58"/>
    </p:embeddedFont>
  </p:embeddedFontLst>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彭玉凤" initials="彭玉凤" lastIdx="1" clrIdx="0"/>
  <p:cmAuthor id="2" name="86187" initials="8"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DE2"/>
    <a:srgbClr val="FFFFFF"/>
    <a:srgbClr val="01878C"/>
    <a:srgbClr val="38A93E"/>
    <a:srgbClr val="116584"/>
    <a:srgbClr val="3B8E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D41042-EFAF-4B7B-8C09-F79C465A4985}" styleName="{25e263c9-2625-42a9-9063-0a2fccf29359}">
    <a:band1H>
      <a:tcTxStyle>
        <a:fontRef idx="none">
          <a:prstClr val="black"/>
        </a:fontRef>
      </a:tcTxStyle>
      <a:tcStyle>
        <a:tcBdr/>
        <a:fill>
          <a:solidFill>
            <a:srgbClr val="DCE9DC"/>
          </a:solidFill>
        </a:fill>
      </a:tcStyle>
    </a:band1H>
    <a:band2H>
      <a:tcTxStyle>
        <a:fontRef idx="none">
          <a:prstClr val="black"/>
        </a:fontRef>
      </a:tcTxStyle>
      <a:tcStyle>
        <a:tcBdr/>
        <a:fill>
          <a:solidFill>
            <a:srgbClr val="FFFFFF"/>
          </a:solidFill>
        </a:fill>
      </a:tcStyle>
    </a:band2H>
    <a:firstCol>
      <a:tcTxStyle>
        <a:fontRef idx="none">
          <a:prstClr val="black"/>
        </a:fontRef>
      </a:tcTxStyle>
      <a:tcStyle>
        <a:tcBdr>
          <a:insideH>
            <a:ln w="6350" cmpd="sng">
              <a:solidFill>
                <a:srgbClr val="FFFFFF"/>
              </a:solidFill>
            </a:ln>
          </a:insideH>
          <a:insideV>
            <a:ln w="6350" cmpd="sng">
              <a:solidFill>
                <a:srgbClr val="FFFFFF"/>
              </a:solidFill>
            </a:ln>
          </a:insideV>
        </a:tcBdr>
        <a:fill>
          <a:solidFill>
            <a:srgbClr val="95BC96"/>
          </a:solidFill>
        </a:fill>
      </a:tcStyle>
    </a:firstCol>
    <a:firstRow>
      <a:tcTxStyle>
        <a:fontRef idx="none">
          <a:prstClr val="black"/>
        </a:fontRef>
      </a:tcTxStyle>
      <a:tcStyle>
        <a:tcBdr>
          <a:bottom>
            <a:ln w="28575" cmpd="sng">
              <a:solidFill>
                <a:srgbClr val="FFFFFF"/>
              </a:solidFill>
            </a:ln>
          </a:bottom>
        </a:tcBdr>
        <a:fill>
          <a:solidFill>
            <a:srgbClr val="95BC9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90"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9" Type="http://schemas.openxmlformats.org/officeDocument/2006/relationships/tags" Target="tags/tag470.xml"/><Relationship Id="rId58" Type="http://schemas.openxmlformats.org/officeDocument/2006/relationships/font" Target="fonts/font13.fntdata"/><Relationship Id="rId57" Type="http://schemas.openxmlformats.org/officeDocument/2006/relationships/font" Target="fonts/font12.fntdata"/><Relationship Id="rId56" Type="http://schemas.openxmlformats.org/officeDocument/2006/relationships/font" Target="fonts/font11.fntdata"/><Relationship Id="rId55" Type="http://schemas.openxmlformats.org/officeDocument/2006/relationships/font" Target="fonts/font10.fntdata"/><Relationship Id="rId54" Type="http://schemas.openxmlformats.org/officeDocument/2006/relationships/font" Target="fonts/font9.fntdata"/><Relationship Id="rId53" Type="http://schemas.openxmlformats.org/officeDocument/2006/relationships/font" Target="fonts/font8.fntdata"/><Relationship Id="rId52" Type="http://schemas.openxmlformats.org/officeDocument/2006/relationships/font" Target="fonts/font7.fntdata"/><Relationship Id="rId51" Type="http://schemas.openxmlformats.org/officeDocument/2006/relationships/font" Target="fonts/font6.fntdata"/><Relationship Id="rId50" Type="http://schemas.openxmlformats.org/officeDocument/2006/relationships/font" Target="fonts/font5.fntdata"/><Relationship Id="rId5" Type="http://schemas.openxmlformats.org/officeDocument/2006/relationships/slide" Target="slides/slide3.xml"/><Relationship Id="rId49" Type="http://schemas.openxmlformats.org/officeDocument/2006/relationships/font" Target="fonts/font4.fntdata"/><Relationship Id="rId48" Type="http://schemas.openxmlformats.org/officeDocument/2006/relationships/font" Target="fonts/font3.fntdata"/><Relationship Id="rId47" Type="http://schemas.openxmlformats.org/officeDocument/2006/relationships/font" Target="fonts/font2.fntdata"/><Relationship Id="rId46" Type="http://schemas.openxmlformats.org/officeDocument/2006/relationships/font" Target="fonts/font1.fntdata"/><Relationship Id="rId45" Type="http://schemas.openxmlformats.org/officeDocument/2006/relationships/commentAuthors" Target="commentAuthors.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1-10T17:05:26.189"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24" y="0"/>
            <a:ext cx="12220024" cy="6858000"/>
          </a:xfrm>
          <a:prstGeom prst="rect">
            <a:avLst/>
          </a:prstGeom>
          <a:gradFill>
            <a:gsLst>
              <a:gs pos="85000">
                <a:srgbClr val="5BA263">
                  <a:alpha val="0"/>
                </a:srgbClr>
              </a:gs>
              <a:gs pos="22000">
                <a:srgbClr val="5BA263">
                  <a:alpha val="0"/>
                </a:srgbClr>
              </a:gs>
              <a:gs pos="100000">
                <a:srgbClr val="5BA263">
                  <a:alpha val="12000"/>
                </a:srgbClr>
              </a:gs>
              <a:gs pos="0">
                <a:srgbClr val="5BA263">
                  <a:alpha val="22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1439F64-CE49-4B92-AA5A-A00E3A2C36D3}"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C2918F78-307F-491B-ABD6-FFA7F5B8E1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5.xml"/><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18.jpeg"/><Relationship Id="rId1" Type="http://schemas.openxmlformats.org/officeDocument/2006/relationships/tags" Target="../tags/tag130.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image" Target="../media/image33.jpeg"/><Relationship Id="rId3" Type="http://schemas.openxmlformats.org/officeDocument/2006/relationships/tags" Target="../tags/tag136.xml"/><Relationship Id="rId2" Type="http://schemas.openxmlformats.org/officeDocument/2006/relationships/image" Target="../media/image19.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9.png"/><Relationship Id="rId3" Type="http://schemas.openxmlformats.org/officeDocument/2006/relationships/image" Target="../media/image36.png"/><Relationship Id="rId2" Type="http://schemas.openxmlformats.org/officeDocument/2006/relationships/image" Target="../media/image35.png"/><Relationship Id="rId15" Type="http://schemas.openxmlformats.org/officeDocument/2006/relationships/slideLayout" Target="../slideLayouts/slideLayout1.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7" Type="http://schemas.openxmlformats.org/officeDocument/2006/relationships/slideLayout" Target="../slideLayouts/slideLayout1.xml"/><Relationship Id="rId26" Type="http://schemas.openxmlformats.org/officeDocument/2006/relationships/image" Target="../media/image49.jpeg"/><Relationship Id="rId25" Type="http://schemas.openxmlformats.org/officeDocument/2006/relationships/tags" Target="../tags/tag160.xml"/><Relationship Id="rId24" Type="http://schemas.openxmlformats.org/officeDocument/2006/relationships/image" Target="../media/image48.jpeg"/><Relationship Id="rId23" Type="http://schemas.openxmlformats.org/officeDocument/2006/relationships/tags" Target="../tags/tag159.xml"/><Relationship Id="rId22" Type="http://schemas.openxmlformats.org/officeDocument/2006/relationships/image" Target="../media/image47.jpeg"/><Relationship Id="rId21" Type="http://schemas.openxmlformats.org/officeDocument/2006/relationships/tags" Target="../tags/tag158.xml"/><Relationship Id="rId20" Type="http://schemas.openxmlformats.org/officeDocument/2006/relationships/image" Target="../media/image46.jpeg"/><Relationship Id="rId2" Type="http://schemas.openxmlformats.org/officeDocument/2006/relationships/image" Target="../media/image19.png"/><Relationship Id="rId19" Type="http://schemas.openxmlformats.org/officeDocument/2006/relationships/tags" Target="../tags/tag157.xml"/><Relationship Id="rId18" Type="http://schemas.openxmlformats.org/officeDocument/2006/relationships/image" Target="../media/image45.jpeg"/><Relationship Id="rId17" Type="http://schemas.openxmlformats.org/officeDocument/2006/relationships/tags" Target="../tags/tag156.xml"/><Relationship Id="rId16" Type="http://schemas.openxmlformats.org/officeDocument/2006/relationships/image" Target="../media/image44.jpeg"/><Relationship Id="rId15" Type="http://schemas.openxmlformats.org/officeDocument/2006/relationships/tags" Target="../tags/tag155.xml"/><Relationship Id="rId14" Type="http://schemas.openxmlformats.org/officeDocument/2006/relationships/image" Target="../media/image43.jpeg"/><Relationship Id="rId13" Type="http://schemas.openxmlformats.org/officeDocument/2006/relationships/tags" Target="../tags/tag154.xml"/><Relationship Id="rId12" Type="http://schemas.openxmlformats.org/officeDocument/2006/relationships/image" Target="../media/image42.jpeg"/><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image" Target="../media/image18.jpeg"/><Relationship Id="rId1" Type="http://schemas.openxmlformats.org/officeDocument/2006/relationships/tags" Target="../tags/tag161.xml"/></Relationships>
</file>

<file path=ppt/slides/_rels/slide15.xml.rels><?xml version="1.0" encoding="UTF-8" standalone="yes"?>
<Relationships xmlns="http://schemas.openxmlformats.org/package/2006/relationships"><Relationship Id="rId9" Type="http://schemas.openxmlformats.org/officeDocument/2006/relationships/tags" Target="../tags/tag172.xml"/><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image" Target="../media/image50.png"/><Relationship Id="rId3" Type="http://schemas.openxmlformats.org/officeDocument/2006/relationships/tags" Target="../tags/tag167.xml"/><Relationship Id="rId2" Type="http://schemas.openxmlformats.org/officeDocument/2006/relationships/image" Target="../media/image19.png"/><Relationship Id="rId12" Type="http://schemas.openxmlformats.org/officeDocument/2006/relationships/slideLayout" Target="../slideLayouts/slideLayout1.xml"/><Relationship Id="rId11" Type="http://schemas.openxmlformats.org/officeDocument/2006/relationships/image" Target="../media/image51.jpeg"/><Relationship Id="rId10" Type="http://schemas.openxmlformats.org/officeDocument/2006/relationships/tags" Target="../tags/tag173.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50.png"/><Relationship Id="rId3" Type="http://schemas.openxmlformats.org/officeDocument/2006/relationships/tags" Target="../tags/tag174.xml"/><Relationship Id="rId2" Type="http://schemas.openxmlformats.org/officeDocument/2006/relationships/image" Target="../media/image19.png"/><Relationship Id="rId11" Type="http://schemas.openxmlformats.org/officeDocument/2006/relationships/slideLayout" Target="../slideLayouts/slideLayout1.xml"/><Relationship Id="rId10" Type="http://schemas.openxmlformats.org/officeDocument/2006/relationships/image" Target="../media/image52.jpe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3" Type="http://schemas.openxmlformats.org/officeDocument/2006/relationships/slideLayout" Target="../slideLayouts/slideLayout1.xml"/><Relationship Id="rId32" Type="http://schemas.openxmlformats.org/officeDocument/2006/relationships/tags" Target="../tags/tag209.xml"/><Relationship Id="rId31" Type="http://schemas.openxmlformats.org/officeDocument/2006/relationships/tags" Target="../tags/tag208.xml"/><Relationship Id="rId30" Type="http://schemas.openxmlformats.org/officeDocument/2006/relationships/tags" Target="../tags/tag207.xml"/><Relationship Id="rId3" Type="http://schemas.openxmlformats.org/officeDocument/2006/relationships/tags" Target="../tags/tag180.xml"/><Relationship Id="rId29" Type="http://schemas.openxmlformats.org/officeDocument/2006/relationships/tags" Target="../tags/tag206.xml"/><Relationship Id="rId28" Type="http://schemas.openxmlformats.org/officeDocument/2006/relationships/tags" Target="../tags/tag205.xml"/><Relationship Id="rId27" Type="http://schemas.openxmlformats.org/officeDocument/2006/relationships/tags" Target="../tags/tag204.xml"/><Relationship Id="rId26" Type="http://schemas.openxmlformats.org/officeDocument/2006/relationships/tags" Target="../tags/tag203.xml"/><Relationship Id="rId25" Type="http://schemas.openxmlformats.org/officeDocument/2006/relationships/tags" Target="../tags/tag202.xml"/><Relationship Id="rId24" Type="http://schemas.openxmlformats.org/officeDocument/2006/relationships/tags" Target="../tags/tag201.xml"/><Relationship Id="rId23" Type="http://schemas.openxmlformats.org/officeDocument/2006/relationships/tags" Target="../tags/tag200.xml"/><Relationship Id="rId22" Type="http://schemas.openxmlformats.org/officeDocument/2006/relationships/tags" Target="../tags/tag199.xml"/><Relationship Id="rId21" Type="http://schemas.openxmlformats.org/officeDocument/2006/relationships/tags" Target="../tags/tag198.xml"/><Relationship Id="rId20" Type="http://schemas.openxmlformats.org/officeDocument/2006/relationships/tags" Target="../tags/tag197.xml"/><Relationship Id="rId2" Type="http://schemas.openxmlformats.org/officeDocument/2006/relationships/image" Target="../media/image19.png"/><Relationship Id="rId19" Type="http://schemas.openxmlformats.org/officeDocument/2006/relationships/tags" Target="../tags/tag196.xml"/><Relationship Id="rId18" Type="http://schemas.openxmlformats.org/officeDocument/2006/relationships/tags" Target="../tags/tag195.xml"/><Relationship Id="rId17" Type="http://schemas.openxmlformats.org/officeDocument/2006/relationships/tags" Target="../tags/tag194.xml"/><Relationship Id="rId16" Type="http://schemas.openxmlformats.org/officeDocument/2006/relationships/tags" Target="../tags/tag193.xml"/><Relationship Id="rId15" Type="http://schemas.openxmlformats.org/officeDocument/2006/relationships/tags" Target="../tags/tag192.xml"/><Relationship Id="rId14" Type="http://schemas.openxmlformats.org/officeDocument/2006/relationships/tags" Target="../tags/tag191.xml"/><Relationship Id="rId13" Type="http://schemas.openxmlformats.org/officeDocument/2006/relationships/tags" Target="../tags/tag190.xml"/><Relationship Id="rId12" Type="http://schemas.openxmlformats.org/officeDocument/2006/relationships/tags" Target="../tags/tag189.xml"/><Relationship Id="rId11" Type="http://schemas.openxmlformats.org/officeDocument/2006/relationships/tags" Target="../tags/tag188.xml"/><Relationship Id="rId10" Type="http://schemas.openxmlformats.org/officeDocument/2006/relationships/tags" Target="../tags/tag187.xml"/><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3" Type="http://schemas.openxmlformats.org/officeDocument/2006/relationships/slideLayout" Target="../slideLayouts/slideLayout1.xml"/><Relationship Id="rId72" Type="http://schemas.openxmlformats.org/officeDocument/2006/relationships/image" Target="../media/image53.jpeg"/><Relationship Id="rId71" Type="http://schemas.openxmlformats.org/officeDocument/2006/relationships/tags" Target="../tags/tag278.xml"/><Relationship Id="rId70" Type="http://schemas.openxmlformats.org/officeDocument/2006/relationships/tags" Target="../tags/tag277.xml"/><Relationship Id="rId7" Type="http://schemas.openxmlformats.org/officeDocument/2006/relationships/tags" Target="../tags/tag214.xml"/><Relationship Id="rId69" Type="http://schemas.openxmlformats.org/officeDocument/2006/relationships/tags" Target="../tags/tag276.xml"/><Relationship Id="rId68" Type="http://schemas.openxmlformats.org/officeDocument/2006/relationships/tags" Target="../tags/tag275.xml"/><Relationship Id="rId67" Type="http://schemas.openxmlformats.org/officeDocument/2006/relationships/tags" Target="../tags/tag274.xml"/><Relationship Id="rId66" Type="http://schemas.openxmlformats.org/officeDocument/2006/relationships/tags" Target="../tags/tag273.xml"/><Relationship Id="rId65" Type="http://schemas.openxmlformats.org/officeDocument/2006/relationships/tags" Target="../tags/tag272.xml"/><Relationship Id="rId64" Type="http://schemas.openxmlformats.org/officeDocument/2006/relationships/tags" Target="../tags/tag271.xml"/><Relationship Id="rId63" Type="http://schemas.openxmlformats.org/officeDocument/2006/relationships/tags" Target="../tags/tag270.xml"/><Relationship Id="rId62" Type="http://schemas.openxmlformats.org/officeDocument/2006/relationships/tags" Target="../tags/tag269.xml"/><Relationship Id="rId61" Type="http://schemas.openxmlformats.org/officeDocument/2006/relationships/tags" Target="../tags/tag268.xml"/><Relationship Id="rId60" Type="http://schemas.openxmlformats.org/officeDocument/2006/relationships/tags" Target="../tags/tag267.xml"/><Relationship Id="rId6" Type="http://schemas.openxmlformats.org/officeDocument/2006/relationships/tags" Target="../tags/tag213.xml"/><Relationship Id="rId59" Type="http://schemas.openxmlformats.org/officeDocument/2006/relationships/tags" Target="../tags/tag266.xml"/><Relationship Id="rId58" Type="http://schemas.openxmlformats.org/officeDocument/2006/relationships/tags" Target="../tags/tag265.xml"/><Relationship Id="rId57" Type="http://schemas.openxmlformats.org/officeDocument/2006/relationships/tags" Target="../tags/tag264.xml"/><Relationship Id="rId56" Type="http://schemas.openxmlformats.org/officeDocument/2006/relationships/tags" Target="../tags/tag263.xml"/><Relationship Id="rId55" Type="http://schemas.openxmlformats.org/officeDocument/2006/relationships/tags" Target="../tags/tag262.xml"/><Relationship Id="rId54" Type="http://schemas.openxmlformats.org/officeDocument/2006/relationships/tags" Target="../tags/tag261.xml"/><Relationship Id="rId53" Type="http://schemas.openxmlformats.org/officeDocument/2006/relationships/tags" Target="../tags/tag260.xml"/><Relationship Id="rId52" Type="http://schemas.openxmlformats.org/officeDocument/2006/relationships/tags" Target="../tags/tag259.xml"/><Relationship Id="rId51" Type="http://schemas.openxmlformats.org/officeDocument/2006/relationships/tags" Target="../tags/tag258.xml"/><Relationship Id="rId50" Type="http://schemas.openxmlformats.org/officeDocument/2006/relationships/tags" Target="../tags/tag257.xml"/><Relationship Id="rId5" Type="http://schemas.openxmlformats.org/officeDocument/2006/relationships/tags" Target="../tags/tag212.xml"/><Relationship Id="rId49" Type="http://schemas.openxmlformats.org/officeDocument/2006/relationships/tags" Target="../tags/tag256.xml"/><Relationship Id="rId48" Type="http://schemas.openxmlformats.org/officeDocument/2006/relationships/tags" Target="../tags/tag255.xml"/><Relationship Id="rId47" Type="http://schemas.openxmlformats.org/officeDocument/2006/relationships/tags" Target="../tags/tag254.xml"/><Relationship Id="rId46" Type="http://schemas.openxmlformats.org/officeDocument/2006/relationships/tags" Target="../tags/tag253.xml"/><Relationship Id="rId45" Type="http://schemas.openxmlformats.org/officeDocument/2006/relationships/tags" Target="../tags/tag252.xml"/><Relationship Id="rId44" Type="http://schemas.openxmlformats.org/officeDocument/2006/relationships/tags" Target="../tags/tag251.xml"/><Relationship Id="rId43" Type="http://schemas.openxmlformats.org/officeDocument/2006/relationships/tags" Target="../tags/tag250.xml"/><Relationship Id="rId42" Type="http://schemas.openxmlformats.org/officeDocument/2006/relationships/tags" Target="../tags/tag249.xml"/><Relationship Id="rId41" Type="http://schemas.openxmlformats.org/officeDocument/2006/relationships/tags" Target="../tags/tag248.xml"/><Relationship Id="rId40" Type="http://schemas.openxmlformats.org/officeDocument/2006/relationships/tags" Target="../tags/tag247.xml"/><Relationship Id="rId4" Type="http://schemas.openxmlformats.org/officeDocument/2006/relationships/tags" Target="../tags/tag211.xml"/><Relationship Id="rId39" Type="http://schemas.openxmlformats.org/officeDocument/2006/relationships/tags" Target="../tags/tag246.xml"/><Relationship Id="rId38" Type="http://schemas.openxmlformats.org/officeDocument/2006/relationships/tags" Target="../tags/tag245.xml"/><Relationship Id="rId37" Type="http://schemas.openxmlformats.org/officeDocument/2006/relationships/tags" Target="../tags/tag244.xml"/><Relationship Id="rId36" Type="http://schemas.openxmlformats.org/officeDocument/2006/relationships/tags" Target="../tags/tag243.xml"/><Relationship Id="rId35" Type="http://schemas.openxmlformats.org/officeDocument/2006/relationships/tags" Target="../tags/tag242.xml"/><Relationship Id="rId34" Type="http://schemas.openxmlformats.org/officeDocument/2006/relationships/tags" Target="../tags/tag241.xml"/><Relationship Id="rId33" Type="http://schemas.openxmlformats.org/officeDocument/2006/relationships/tags" Target="../tags/tag240.xml"/><Relationship Id="rId32" Type="http://schemas.openxmlformats.org/officeDocument/2006/relationships/tags" Target="../tags/tag239.xml"/><Relationship Id="rId31" Type="http://schemas.openxmlformats.org/officeDocument/2006/relationships/tags" Target="../tags/tag238.xml"/><Relationship Id="rId30" Type="http://schemas.openxmlformats.org/officeDocument/2006/relationships/tags" Target="../tags/tag237.xml"/><Relationship Id="rId3" Type="http://schemas.openxmlformats.org/officeDocument/2006/relationships/tags" Target="../tags/tag210.xml"/><Relationship Id="rId29" Type="http://schemas.openxmlformats.org/officeDocument/2006/relationships/tags" Target="../tags/tag236.xml"/><Relationship Id="rId28" Type="http://schemas.openxmlformats.org/officeDocument/2006/relationships/tags" Target="../tags/tag235.xml"/><Relationship Id="rId27" Type="http://schemas.openxmlformats.org/officeDocument/2006/relationships/tags" Target="../tags/tag234.xml"/><Relationship Id="rId26" Type="http://schemas.openxmlformats.org/officeDocument/2006/relationships/tags" Target="../tags/tag233.xml"/><Relationship Id="rId25" Type="http://schemas.openxmlformats.org/officeDocument/2006/relationships/tags" Target="../tags/tag232.xml"/><Relationship Id="rId24" Type="http://schemas.openxmlformats.org/officeDocument/2006/relationships/tags" Target="../tags/tag231.xml"/><Relationship Id="rId23" Type="http://schemas.openxmlformats.org/officeDocument/2006/relationships/tags" Target="../tags/tag230.xml"/><Relationship Id="rId22" Type="http://schemas.openxmlformats.org/officeDocument/2006/relationships/tags" Target="../tags/tag229.xml"/><Relationship Id="rId21" Type="http://schemas.openxmlformats.org/officeDocument/2006/relationships/tags" Target="../tags/tag228.xml"/><Relationship Id="rId20" Type="http://schemas.openxmlformats.org/officeDocument/2006/relationships/tags" Target="../tags/tag227.xml"/><Relationship Id="rId2" Type="http://schemas.openxmlformats.org/officeDocument/2006/relationships/image" Target="../media/image19.png"/><Relationship Id="rId19" Type="http://schemas.openxmlformats.org/officeDocument/2006/relationships/tags" Target="../tags/tag226.xml"/><Relationship Id="rId18" Type="http://schemas.openxmlformats.org/officeDocument/2006/relationships/tags" Target="../tags/tag225.xml"/><Relationship Id="rId17" Type="http://schemas.openxmlformats.org/officeDocument/2006/relationships/tags" Target="../tags/tag224.xml"/><Relationship Id="rId16" Type="http://schemas.openxmlformats.org/officeDocument/2006/relationships/tags" Target="../tags/tag223.xml"/><Relationship Id="rId15" Type="http://schemas.openxmlformats.org/officeDocument/2006/relationships/tags" Target="../tags/tag222.xml"/><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55.jpeg"/><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image" Target="../media/image54.jpeg"/><Relationship Id="rId3" Type="http://schemas.openxmlformats.org/officeDocument/2006/relationships/tags" Target="../tags/tag279.xml"/><Relationship Id="rId2" Type="http://schemas.openxmlformats.org/officeDocument/2006/relationships/image" Target="../media/image19.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image" Target="../media/image57.jpeg"/><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image" Target="../media/image56.jpeg"/><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image" Target="../media/image19.png"/><Relationship Id="rId17" Type="http://schemas.openxmlformats.org/officeDocument/2006/relationships/slideLayout" Target="../slideLayouts/slideLayout1.xml"/><Relationship Id="rId16" Type="http://schemas.openxmlformats.org/officeDocument/2006/relationships/tags" Target="../tags/tag292.xml"/><Relationship Id="rId15" Type="http://schemas.openxmlformats.org/officeDocument/2006/relationships/tags" Target="../tags/tag291.xml"/><Relationship Id="rId14" Type="http://schemas.openxmlformats.org/officeDocument/2006/relationships/image" Target="../media/image58.jpeg"/><Relationship Id="rId13" Type="http://schemas.openxmlformats.org/officeDocument/2006/relationships/tags" Target="../tags/tag290.xml"/><Relationship Id="rId12" Type="http://schemas.openxmlformats.org/officeDocument/2006/relationships/tags" Target="../tags/tag289.xml"/><Relationship Id="rId11" Type="http://schemas.openxmlformats.org/officeDocument/2006/relationships/tags" Target="../tags/tag288.xml"/><Relationship Id="rId10" Type="http://schemas.openxmlformats.org/officeDocument/2006/relationships/tags" Target="../tags/tag287.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9.jpeg"/><Relationship Id="rId7" Type="http://schemas.openxmlformats.org/officeDocument/2006/relationships/tags" Target="../tags/tag297.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3" Type="http://schemas.openxmlformats.org/officeDocument/2006/relationships/tags" Target="../tags/tag293.xml"/><Relationship Id="rId2" Type="http://schemas.openxmlformats.org/officeDocument/2006/relationships/image" Target="../media/image19.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8" Type="http://schemas.openxmlformats.org/officeDocument/2006/relationships/slideLayout" Target="../slideLayouts/slideLayout1.xml"/><Relationship Id="rId47" Type="http://schemas.openxmlformats.org/officeDocument/2006/relationships/image" Target="../media/image64.jpeg"/><Relationship Id="rId46" Type="http://schemas.openxmlformats.org/officeDocument/2006/relationships/tags" Target="../tags/tag335.xml"/><Relationship Id="rId45" Type="http://schemas.openxmlformats.org/officeDocument/2006/relationships/image" Target="../media/image50.png"/><Relationship Id="rId44" Type="http://schemas.openxmlformats.org/officeDocument/2006/relationships/tags" Target="../tags/tag334.xml"/><Relationship Id="rId43" Type="http://schemas.openxmlformats.org/officeDocument/2006/relationships/tags" Target="../tags/tag333.xml"/><Relationship Id="rId42" Type="http://schemas.openxmlformats.org/officeDocument/2006/relationships/tags" Target="../tags/tag332.xml"/><Relationship Id="rId41" Type="http://schemas.openxmlformats.org/officeDocument/2006/relationships/tags" Target="../tags/tag331.xml"/><Relationship Id="rId40" Type="http://schemas.openxmlformats.org/officeDocument/2006/relationships/tags" Target="../tags/tag330.xml"/><Relationship Id="rId4" Type="http://schemas.openxmlformats.org/officeDocument/2006/relationships/tags" Target="../tags/tag299.xml"/><Relationship Id="rId39" Type="http://schemas.openxmlformats.org/officeDocument/2006/relationships/tags" Target="../tags/tag329.xml"/><Relationship Id="rId38" Type="http://schemas.openxmlformats.org/officeDocument/2006/relationships/tags" Target="../tags/tag328.xml"/><Relationship Id="rId37" Type="http://schemas.openxmlformats.org/officeDocument/2006/relationships/tags" Target="../tags/tag327.xml"/><Relationship Id="rId36" Type="http://schemas.openxmlformats.org/officeDocument/2006/relationships/tags" Target="../tags/tag326.xml"/><Relationship Id="rId35" Type="http://schemas.openxmlformats.org/officeDocument/2006/relationships/tags" Target="../tags/tag325.xml"/><Relationship Id="rId34" Type="http://schemas.openxmlformats.org/officeDocument/2006/relationships/tags" Target="../tags/tag324.xml"/><Relationship Id="rId33" Type="http://schemas.openxmlformats.org/officeDocument/2006/relationships/image" Target="../media/image63.png"/><Relationship Id="rId32" Type="http://schemas.openxmlformats.org/officeDocument/2006/relationships/tags" Target="../tags/tag323.xml"/><Relationship Id="rId31" Type="http://schemas.openxmlformats.org/officeDocument/2006/relationships/image" Target="../media/image62.png"/><Relationship Id="rId30" Type="http://schemas.openxmlformats.org/officeDocument/2006/relationships/tags" Target="../tags/tag322.xml"/><Relationship Id="rId3" Type="http://schemas.openxmlformats.org/officeDocument/2006/relationships/tags" Target="../tags/tag298.xml"/><Relationship Id="rId29" Type="http://schemas.openxmlformats.org/officeDocument/2006/relationships/image" Target="../media/image61.png"/><Relationship Id="rId28" Type="http://schemas.openxmlformats.org/officeDocument/2006/relationships/tags" Target="../tags/tag321.xml"/><Relationship Id="rId27" Type="http://schemas.openxmlformats.org/officeDocument/2006/relationships/image" Target="../media/image60.png"/><Relationship Id="rId26" Type="http://schemas.openxmlformats.org/officeDocument/2006/relationships/tags" Target="../tags/tag320.xml"/><Relationship Id="rId25" Type="http://schemas.openxmlformats.org/officeDocument/2006/relationships/image" Target="../media/image27.png"/><Relationship Id="rId24" Type="http://schemas.openxmlformats.org/officeDocument/2006/relationships/tags" Target="../tags/tag319.xml"/><Relationship Id="rId23" Type="http://schemas.openxmlformats.org/officeDocument/2006/relationships/tags" Target="../tags/tag318.xml"/><Relationship Id="rId22" Type="http://schemas.openxmlformats.org/officeDocument/2006/relationships/tags" Target="../tags/tag317.xml"/><Relationship Id="rId21" Type="http://schemas.openxmlformats.org/officeDocument/2006/relationships/tags" Target="../tags/tag316.xml"/><Relationship Id="rId20" Type="http://schemas.openxmlformats.org/officeDocument/2006/relationships/tags" Target="../tags/tag315.xml"/><Relationship Id="rId2" Type="http://schemas.openxmlformats.org/officeDocument/2006/relationships/image" Target="../media/image19.png"/><Relationship Id="rId19" Type="http://schemas.openxmlformats.org/officeDocument/2006/relationships/tags" Target="../tags/tag314.xml"/><Relationship Id="rId18" Type="http://schemas.openxmlformats.org/officeDocument/2006/relationships/tags" Target="../tags/tag313.xml"/><Relationship Id="rId17" Type="http://schemas.openxmlformats.org/officeDocument/2006/relationships/tags" Target="../tags/tag312.xml"/><Relationship Id="rId16" Type="http://schemas.openxmlformats.org/officeDocument/2006/relationships/tags" Target="../tags/tag311.xml"/><Relationship Id="rId15" Type="http://schemas.openxmlformats.org/officeDocument/2006/relationships/tags" Target="../tags/tag310.xml"/><Relationship Id="rId14" Type="http://schemas.openxmlformats.org/officeDocument/2006/relationships/tags" Target="../tags/tag309.xml"/><Relationship Id="rId13" Type="http://schemas.openxmlformats.org/officeDocument/2006/relationships/tags" Target="../tags/tag308.xml"/><Relationship Id="rId12" Type="http://schemas.openxmlformats.org/officeDocument/2006/relationships/tags" Target="../tags/tag307.xml"/><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image" Target="../media/image50.png"/><Relationship Id="rId6" Type="http://schemas.openxmlformats.org/officeDocument/2006/relationships/tags" Target="../tags/tag338.xml"/><Relationship Id="rId5" Type="http://schemas.openxmlformats.org/officeDocument/2006/relationships/image" Target="../media/image19.png"/><Relationship Id="rId4" Type="http://schemas.openxmlformats.org/officeDocument/2006/relationships/image" Target="../media/image7.png"/><Relationship Id="rId3" Type="http://schemas.openxmlformats.org/officeDocument/2006/relationships/tags" Target="../tags/tag337.xml"/><Relationship Id="rId22" Type="http://schemas.openxmlformats.org/officeDocument/2006/relationships/slideLayout" Target="../slideLayouts/slideLayout1.xml"/><Relationship Id="rId21" Type="http://schemas.openxmlformats.org/officeDocument/2006/relationships/tags" Target="../tags/tag352.xml"/><Relationship Id="rId20" Type="http://schemas.openxmlformats.org/officeDocument/2006/relationships/tags" Target="../tags/tag351.xml"/><Relationship Id="rId2" Type="http://schemas.openxmlformats.org/officeDocument/2006/relationships/image" Target="../media/image65.jpeg"/><Relationship Id="rId19" Type="http://schemas.openxmlformats.org/officeDocument/2006/relationships/tags" Target="../tags/tag350.xml"/><Relationship Id="rId18" Type="http://schemas.openxmlformats.org/officeDocument/2006/relationships/tags" Target="../tags/tag349.xml"/><Relationship Id="rId17" Type="http://schemas.openxmlformats.org/officeDocument/2006/relationships/tags" Target="../tags/tag348.xml"/><Relationship Id="rId16" Type="http://schemas.openxmlformats.org/officeDocument/2006/relationships/tags" Target="../tags/tag347.xml"/><Relationship Id="rId15" Type="http://schemas.openxmlformats.org/officeDocument/2006/relationships/tags" Target="../tags/tag346.xml"/><Relationship Id="rId14" Type="http://schemas.openxmlformats.org/officeDocument/2006/relationships/tags" Target="../tags/tag345.xml"/><Relationship Id="rId13" Type="http://schemas.openxmlformats.org/officeDocument/2006/relationships/tags" Target="../tags/tag344.xml"/><Relationship Id="rId12" Type="http://schemas.openxmlformats.org/officeDocument/2006/relationships/tags" Target="../tags/tag343.xml"/><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tags" Target="../tags/tag336.xml"/></Relationships>
</file>

<file path=ppt/slides/_rels/slide24.xml.rels><?xml version="1.0" encoding="UTF-8" standalone="yes"?>
<Relationships xmlns="http://schemas.openxmlformats.org/package/2006/relationships"><Relationship Id="rId9" Type="http://schemas.openxmlformats.org/officeDocument/2006/relationships/tags" Target="../tags/tag358.xml"/><Relationship Id="rId8" Type="http://schemas.openxmlformats.org/officeDocument/2006/relationships/tags" Target="../tags/tag357.xml"/><Relationship Id="rId7" Type="http://schemas.openxmlformats.org/officeDocument/2006/relationships/tags" Target="../tags/tag356.xml"/><Relationship Id="rId6" Type="http://schemas.openxmlformats.org/officeDocument/2006/relationships/tags" Target="../tags/tag355.xml"/><Relationship Id="rId5" Type="http://schemas.openxmlformats.org/officeDocument/2006/relationships/tags" Target="../tags/tag354.xml"/><Relationship Id="rId4" Type="http://schemas.openxmlformats.org/officeDocument/2006/relationships/image" Target="../media/image50.png"/><Relationship Id="rId3" Type="http://schemas.openxmlformats.org/officeDocument/2006/relationships/tags" Target="../tags/tag353.xml"/><Relationship Id="rId2" Type="http://schemas.openxmlformats.org/officeDocument/2006/relationships/image" Target="../media/image19.png"/><Relationship Id="rId12" Type="http://schemas.openxmlformats.org/officeDocument/2006/relationships/comments" Target="../comments/comment1.xml"/><Relationship Id="rId11" Type="http://schemas.openxmlformats.org/officeDocument/2006/relationships/slideLayout" Target="../slideLayouts/slideLayout1.xml"/><Relationship Id="rId10" Type="http://schemas.openxmlformats.org/officeDocument/2006/relationships/image" Target="../media/image66.jpe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9" Type="http://schemas.openxmlformats.org/officeDocument/2006/relationships/tags" Target="../tags/tag364.xml"/><Relationship Id="rId8" Type="http://schemas.openxmlformats.org/officeDocument/2006/relationships/tags" Target="../tags/tag363.xml"/><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image" Target="../media/image50.png"/><Relationship Id="rId3" Type="http://schemas.openxmlformats.org/officeDocument/2006/relationships/tags" Target="../tags/tag359.xml"/><Relationship Id="rId22" Type="http://schemas.openxmlformats.org/officeDocument/2006/relationships/slideLayout" Target="../slideLayouts/slideLayout1.xml"/><Relationship Id="rId21" Type="http://schemas.openxmlformats.org/officeDocument/2006/relationships/tags" Target="../tags/tag376.xml"/><Relationship Id="rId20" Type="http://schemas.openxmlformats.org/officeDocument/2006/relationships/tags" Target="../tags/tag375.xml"/><Relationship Id="rId2" Type="http://schemas.openxmlformats.org/officeDocument/2006/relationships/image" Target="../media/image19.png"/><Relationship Id="rId19" Type="http://schemas.openxmlformats.org/officeDocument/2006/relationships/tags" Target="../tags/tag374.xml"/><Relationship Id="rId18" Type="http://schemas.openxmlformats.org/officeDocument/2006/relationships/tags" Target="../tags/tag373.xml"/><Relationship Id="rId17" Type="http://schemas.openxmlformats.org/officeDocument/2006/relationships/tags" Target="../tags/tag372.xml"/><Relationship Id="rId16" Type="http://schemas.openxmlformats.org/officeDocument/2006/relationships/tags" Target="../tags/tag371.xml"/><Relationship Id="rId15" Type="http://schemas.openxmlformats.org/officeDocument/2006/relationships/tags" Target="../tags/tag370.xml"/><Relationship Id="rId14" Type="http://schemas.openxmlformats.org/officeDocument/2006/relationships/tags" Target="../tags/tag369.xml"/><Relationship Id="rId13" Type="http://schemas.openxmlformats.org/officeDocument/2006/relationships/tags" Target="../tags/tag368.xml"/><Relationship Id="rId12" Type="http://schemas.openxmlformats.org/officeDocument/2006/relationships/tags" Target="../tags/tag367.xml"/><Relationship Id="rId11" Type="http://schemas.openxmlformats.org/officeDocument/2006/relationships/tags" Target="../tags/tag366.xml"/><Relationship Id="rId10" Type="http://schemas.openxmlformats.org/officeDocument/2006/relationships/tags" Target="../tags/tag365.xml"/><Relationship Id="rId1" Type="http://schemas.openxmlformats.org/officeDocument/2006/relationships/image" Target="../media/image7.png"/></Relationships>
</file>

<file path=ppt/slides/_rels/slide26.xml.rels><?xml version="1.0" encoding="UTF-8" standalone="yes"?>
<Relationships xmlns="http://schemas.openxmlformats.org/package/2006/relationships"><Relationship Id="rId9" Type="http://schemas.openxmlformats.org/officeDocument/2006/relationships/tags" Target="../tags/tag381.xml"/><Relationship Id="rId8" Type="http://schemas.openxmlformats.org/officeDocument/2006/relationships/tags" Target="../tags/tag380.xml"/><Relationship Id="rId7" Type="http://schemas.openxmlformats.org/officeDocument/2006/relationships/tags" Target="../tags/tag379.xml"/><Relationship Id="rId6" Type="http://schemas.openxmlformats.org/officeDocument/2006/relationships/image" Target="../media/image67.jpeg"/><Relationship Id="rId5" Type="http://schemas.openxmlformats.org/officeDocument/2006/relationships/tags" Target="../tags/tag378.xml"/><Relationship Id="rId4" Type="http://schemas.openxmlformats.org/officeDocument/2006/relationships/image" Target="../media/image50.png"/><Relationship Id="rId3" Type="http://schemas.openxmlformats.org/officeDocument/2006/relationships/tags" Target="../tags/tag377.xml"/><Relationship Id="rId2" Type="http://schemas.openxmlformats.org/officeDocument/2006/relationships/image" Target="../media/image19.png"/><Relationship Id="rId11" Type="http://schemas.openxmlformats.org/officeDocument/2006/relationships/slideLayout" Target="../slideLayouts/slideLayout1.xml"/><Relationship Id="rId10" Type="http://schemas.openxmlformats.org/officeDocument/2006/relationships/tags" Target="../tags/tag382.xml"/><Relationship Id="rId1" Type="http://schemas.openxmlformats.org/officeDocument/2006/relationships/image" Target="../media/image7.png"/></Relationships>
</file>

<file path=ppt/slides/_rels/slide27.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image" Target="../media/image50.png"/><Relationship Id="rId3" Type="http://schemas.openxmlformats.org/officeDocument/2006/relationships/tags" Target="../tags/tag383.xml"/><Relationship Id="rId29" Type="http://schemas.openxmlformats.org/officeDocument/2006/relationships/slideLayout" Target="../slideLayouts/slideLayout1.xml"/><Relationship Id="rId28" Type="http://schemas.openxmlformats.org/officeDocument/2006/relationships/tags" Target="../tags/tag398.xml"/><Relationship Id="rId27" Type="http://schemas.openxmlformats.org/officeDocument/2006/relationships/tags" Target="../tags/tag397.xml"/><Relationship Id="rId26" Type="http://schemas.microsoft.com/office/2007/relationships/hdphoto" Target="../media/image76.wdp"/><Relationship Id="rId25" Type="http://schemas.openxmlformats.org/officeDocument/2006/relationships/image" Target="../media/image75.png"/><Relationship Id="rId24" Type="http://schemas.openxmlformats.org/officeDocument/2006/relationships/tags" Target="../tags/tag396.xml"/><Relationship Id="rId23" Type="http://schemas.openxmlformats.org/officeDocument/2006/relationships/tags" Target="../tags/tag395.xml"/><Relationship Id="rId22" Type="http://schemas.openxmlformats.org/officeDocument/2006/relationships/tags" Target="../tags/tag394.xml"/><Relationship Id="rId21" Type="http://schemas.microsoft.com/office/2007/relationships/hdphoto" Target="../media/image74.wdp"/><Relationship Id="rId20" Type="http://schemas.openxmlformats.org/officeDocument/2006/relationships/image" Target="../media/image73.png"/><Relationship Id="rId2" Type="http://schemas.openxmlformats.org/officeDocument/2006/relationships/image" Target="../media/image19.png"/><Relationship Id="rId19" Type="http://schemas.openxmlformats.org/officeDocument/2006/relationships/tags" Target="../tags/tag393.xml"/><Relationship Id="rId18" Type="http://schemas.openxmlformats.org/officeDocument/2006/relationships/tags" Target="../tags/tag392.xml"/><Relationship Id="rId17" Type="http://schemas.openxmlformats.org/officeDocument/2006/relationships/tags" Target="../tags/tag391.xml"/><Relationship Id="rId16" Type="http://schemas.microsoft.com/office/2007/relationships/hdphoto" Target="../media/image72.wdp"/><Relationship Id="rId15" Type="http://schemas.openxmlformats.org/officeDocument/2006/relationships/image" Target="../media/image71.png"/><Relationship Id="rId14" Type="http://schemas.openxmlformats.org/officeDocument/2006/relationships/tags" Target="../tags/tag390.xml"/><Relationship Id="rId13" Type="http://schemas.microsoft.com/office/2007/relationships/hdphoto" Target="../media/image70.wdp"/><Relationship Id="rId12" Type="http://schemas.openxmlformats.org/officeDocument/2006/relationships/image" Target="../media/image69.png"/><Relationship Id="rId11" Type="http://schemas.openxmlformats.org/officeDocument/2006/relationships/tags" Target="../tags/tag389.xml"/><Relationship Id="rId10" Type="http://schemas.openxmlformats.org/officeDocument/2006/relationships/image" Target="../media/image68.jpeg"/><Relationship Id="rId1" Type="http://schemas.openxmlformats.org/officeDocument/2006/relationships/image" Target="../media/image7.png"/></Relationships>
</file>

<file path=ppt/slides/_rels/slide28.xml.rels><?xml version="1.0" encoding="UTF-8" standalone="yes"?>
<Relationships xmlns="http://schemas.openxmlformats.org/package/2006/relationships"><Relationship Id="rId9" Type="http://schemas.openxmlformats.org/officeDocument/2006/relationships/image" Target="../media/image77.jpeg"/><Relationship Id="rId8" Type="http://schemas.openxmlformats.org/officeDocument/2006/relationships/tags" Target="../tags/tag403.xml"/><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image" Target="../media/image50.png"/><Relationship Id="rId3" Type="http://schemas.openxmlformats.org/officeDocument/2006/relationships/tags" Target="../tags/tag399.xml"/><Relationship Id="rId2" Type="http://schemas.openxmlformats.org/officeDocument/2006/relationships/image" Target="../media/image19.png"/><Relationship Id="rId13" Type="http://schemas.openxmlformats.org/officeDocument/2006/relationships/slideLayout" Target="../slideLayouts/slideLayout1.xml"/><Relationship Id="rId12" Type="http://schemas.openxmlformats.org/officeDocument/2006/relationships/tags" Target="../tags/tag405.xml"/><Relationship Id="rId11" Type="http://schemas.openxmlformats.org/officeDocument/2006/relationships/image" Target="../media/image78.png"/><Relationship Id="rId10" Type="http://schemas.openxmlformats.org/officeDocument/2006/relationships/tags" Target="../tags/tag404.xml"/><Relationship Id="rId1" Type="http://schemas.openxmlformats.org/officeDocument/2006/relationships/image" Target="../media/image7.png"/></Relationships>
</file>

<file path=ppt/slides/_rels/slide29.xml.rels><?xml version="1.0" encoding="UTF-8" standalone="yes"?>
<Relationships xmlns="http://schemas.openxmlformats.org/package/2006/relationships"><Relationship Id="rId9" Type="http://schemas.openxmlformats.org/officeDocument/2006/relationships/tags" Target="../tags/tag410.xml"/><Relationship Id="rId8" Type="http://schemas.openxmlformats.org/officeDocument/2006/relationships/tags" Target="../tags/tag409.xml"/><Relationship Id="rId7" Type="http://schemas.openxmlformats.org/officeDocument/2006/relationships/image" Target="../media/image79.jpeg"/><Relationship Id="rId6" Type="http://schemas.openxmlformats.org/officeDocument/2006/relationships/tags" Target="../tags/tag408.xml"/><Relationship Id="rId5" Type="http://schemas.openxmlformats.org/officeDocument/2006/relationships/tags" Target="../tags/tag407.xml"/><Relationship Id="rId4" Type="http://schemas.openxmlformats.org/officeDocument/2006/relationships/image" Target="../media/image50.png"/><Relationship Id="rId3" Type="http://schemas.openxmlformats.org/officeDocument/2006/relationships/tags" Target="../tags/tag406.xml"/><Relationship Id="rId2" Type="http://schemas.openxmlformats.org/officeDocument/2006/relationships/image" Target="../media/image19.png"/><Relationship Id="rId19" Type="http://schemas.openxmlformats.org/officeDocument/2006/relationships/slideLayout" Target="../slideLayouts/slideLayout1.xml"/><Relationship Id="rId18" Type="http://schemas.openxmlformats.org/officeDocument/2006/relationships/tags" Target="../tags/tag419.xml"/><Relationship Id="rId17" Type="http://schemas.openxmlformats.org/officeDocument/2006/relationships/tags" Target="../tags/tag418.xml"/><Relationship Id="rId16" Type="http://schemas.openxmlformats.org/officeDocument/2006/relationships/tags" Target="../tags/tag417.xml"/><Relationship Id="rId15" Type="http://schemas.openxmlformats.org/officeDocument/2006/relationships/tags" Target="../tags/tag416.xml"/><Relationship Id="rId14" Type="http://schemas.openxmlformats.org/officeDocument/2006/relationships/tags" Target="../tags/tag415.xml"/><Relationship Id="rId13" Type="http://schemas.openxmlformats.org/officeDocument/2006/relationships/tags" Target="../tags/tag414.xml"/><Relationship Id="rId12" Type="http://schemas.openxmlformats.org/officeDocument/2006/relationships/tags" Target="../tags/tag413.xml"/><Relationship Id="rId11" Type="http://schemas.openxmlformats.org/officeDocument/2006/relationships/tags" Target="../tags/tag412.xml"/><Relationship Id="rId10" Type="http://schemas.openxmlformats.org/officeDocument/2006/relationships/tags" Target="../tags/tag411.xml"/><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9" Type="http://schemas.openxmlformats.org/officeDocument/2006/relationships/tags" Target="../tags/tag425.xml"/><Relationship Id="rId8" Type="http://schemas.openxmlformats.org/officeDocument/2006/relationships/tags" Target="../tags/tag424.xml"/><Relationship Id="rId7" Type="http://schemas.openxmlformats.org/officeDocument/2006/relationships/tags" Target="../tags/tag423.xml"/><Relationship Id="rId6" Type="http://schemas.openxmlformats.org/officeDocument/2006/relationships/tags" Target="../tags/tag422.xml"/><Relationship Id="rId5" Type="http://schemas.openxmlformats.org/officeDocument/2006/relationships/tags" Target="../tags/tag421.xml"/><Relationship Id="rId4" Type="http://schemas.openxmlformats.org/officeDocument/2006/relationships/image" Target="../media/image50.png"/><Relationship Id="rId3" Type="http://schemas.openxmlformats.org/officeDocument/2006/relationships/tags" Target="../tags/tag420.xml"/><Relationship Id="rId22" Type="http://schemas.openxmlformats.org/officeDocument/2006/relationships/slideLayout" Target="../slideLayouts/slideLayout1.xml"/><Relationship Id="rId21" Type="http://schemas.openxmlformats.org/officeDocument/2006/relationships/image" Target="../media/image80.jpeg"/><Relationship Id="rId20" Type="http://schemas.openxmlformats.org/officeDocument/2006/relationships/tags" Target="../tags/tag436.xml"/><Relationship Id="rId2" Type="http://schemas.openxmlformats.org/officeDocument/2006/relationships/image" Target="../media/image19.png"/><Relationship Id="rId19" Type="http://schemas.openxmlformats.org/officeDocument/2006/relationships/tags" Target="../tags/tag435.xml"/><Relationship Id="rId18" Type="http://schemas.openxmlformats.org/officeDocument/2006/relationships/tags" Target="../tags/tag434.xml"/><Relationship Id="rId17" Type="http://schemas.openxmlformats.org/officeDocument/2006/relationships/tags" Target="../tags/tag433.xml"/><Relationship Id="rId16" Type="http://schemas.openxmlformats.org/officeDocument/2006/relationships/tags" Target="../tags/tag432.xml"/><Relationship Id="rId15" Type="http://schemas.openxmlformats.org/officeDocument/2006/relationships/tags" Target="../tags/tag431.xml"/><Relationship Id="rId14" Type="http://schemas.openxmlformats.org/officeDocument/2006/relationships/tags" Target="../tags/tag430.xml"/><Relationship Id="rId13" Type="http://schemas.openxmlformats.org/officeDocument/2006/relationships/tags" Target="../tags/tag429.xml"/><Relationship Id="rId12" Type="http://schemas.openxmlformats.org/officeDocument/2006/relationships/tags" Target="../tags/tag428.xml"/><Relationship Id="rId11" Type="http://schemas.openxmlformats.org/officeDocument/2006/relationships/tags" Target="../tags/tag427.xml"/><Relationship Id="rId10" Type="http://schemas.openxmlformats.org/officeDocument/2006/relationships/tags" Target="../tags/tag426.xml"/><Relationship Id="rId1"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42.xml"/><Relationship Id="rId6" Type="http://schemas.openxmlformats.org/officeDocument/2006/relationships/tags" Target="../tags/tag441.xml"/><Relationship Id="rId5" Type="http://schemas.openxmlformats.org/officeDocument/2006/relationships/tags" Target="../tags/tag440.xml"/><Relationship Id="rId4" Type="http://schemas.openxmlformats.org/officeDocument/2006/relationships/tags" Target="../tags/tag439.xml"/><Relationship Id="rId3" Type="http://schemas.openxmlformats.org/officeDocument/2006/relationships/tags" Target="../tags/tag438.xml"/><Relationship Id="rId2" Type="http://schemas.openxmlformats.org/officeDocument/2006/relationships/image" Target="../media/image18.jpeg"/><Relationship Id="rId1" Type="http://schemas.openxmlformats.org/officeDocument/2006/relationships/tags" Target="../tags/tag437.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444.xml"/><Relationship Id="rId4" Type="http://schemas.openxmlformats.org/officeDocument/2006/relationships/tags" Target="../tags/tag443.xml"/><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image" Target="../media/image81.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2.jpeg"/><Relationship Id="rId3" Type="http://schemas.openxmlformats.org/officeDocument/2006/relationships/tags" Target="../tags/tag445.xml"/><Relationship Id="rId2" Type="http://schemas.openxmlformats.org/officeDocument/2006/relationships/image" Target="../media/image19.png"/><Relationship Id="rId1" Type="http://schemas.openxmlformats.org/officeDocument/2006/relationships/image" Target="../media/image7.png"/></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tags" Target="../tags/tag447.xml"/><Relationship Id="rId3" Type="http://schemas.openxmlformats.org/officeDocument/2006/relationships/tags" Target="../tags/tag446.xml"/><Relationship Id="rId2" Type="http://schemas.openxmlformats.org/officeDocument/2006/relationships/image" Target="../media/image19.png"/><Relationship Id="rId1" Type="http://schemas.openxmlformats.org/officeDocument/2006/relationships/image" Target="../media/image7.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3.jpeg"/><Relationship Id="rId3" Type="http://schemas.openxmlformats.org/officeDocument/2006/relationships/tags" Target="../tags/tag448.xml"/><Relationship Id="rId2" Type="http://schemas.openxmlformats.org/officeDocument/2006/relationships/image" Target="../media/image19.png"/><Relationship Id="rId1"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454.xml"/><Relationship Id="rId6" Type="http://schemas.openxmlformats.org/officeDocument/2006/relationships/tags" Target="../tags/tag453.xml"/><Relationship Id="rId5" Type="http://schemas.openxmlformats.org/officeDocument/2006/relationships/tags" Target="../tags/tag452.xml"/><Relationship Id="rId4" Type="http://schemas.openxmlformats.org/officeDocument/2006/relationships/tags" Target="../tags/tag451.xml"/><Relationship Id="rId3" Type="http://schemas.openxmlformats.org/officeDocument/2006/relationships/tags" Target="../tags/tag450.xml"/><Relationship Id="rId2" Type="http://schemas.openxmlformats.org/officeDocument/2006/relationships/image" Target="../media/image18.jpeg"/><Relationship Id="rId1" Type="http://schemas.openxmlformats.org/officeDocument/2006/relationships/tags" Target="../tags/tag449.xml"/></Relationships>
</file>

<file path=ppt/slides/_rels/slide37.xml.rels><?xml version="1.0" encoding="UTF-8" standalone="yes"?>
<Relationships xmlns="http://schemas.openxmlformats.org/package/2006/relationships"><Relationship Id="rId9" Type="http://schemas.openxmlformats.org/officeDocument/2006/relationships/tags" Target="../tags/tag461.xml"/><Relationship Id="rId8" Type="http://schemas.openxmlformats.org/officeDocument/2006/relationships/tags" Target="../tags/tag460.xml"/><Relationship Id="rId7" Type="http://schemas.openxmlformats.org/officeDocument/2006/relationships/tags" Target="../tags/tag459.xml"/><Relationship Id="rId6" Type="http://schemas.openxmlformats.org/officeDocument/2006/relationships/tags" Target="../tags/tag458.xml"/><Relationship Id="rId5" Type="http://schemas.openxmlformats.org/officeDocument/2006/relationships/tags" Target="../tags/tag457.xml"/><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image" Target="../media/image19.png"/><Relationship Id="rId19" Type="http://schemas.openxmlformats.org/officeDocument/2006/relationships/slideLayout" Target="../slideLayouts/slideLayout1.xml"/><Relationship Id="rId18" Type="http://schemas.openxmlformats.org/officeDocument/2006/relationships/tags" Target="../tags/tag469.xml"/><Relationship Id="rId17" Type="http://schemas.openxmlformats.org/officeDocument/2006/relationships/tags" Target="../tags/tag468.xml"/><Relationship Id="rId16" Type="http://schemas.openxmlformats.org/officeDocument/2006/relationships/tags" Target="../tags/tag467.xml"/><Relationship Id="rId15" Type="http://schemas.openxmlformats.org/officeDocument/2006/relationships/tags" Target="../tags/tag466.xml"/><Relationship Id="rId14" Type="http://schemas.openxmlformats.org/officeDocument/2006/relationships/image" Target="../media/image84.jpeg"/><Relationship Id="rId13" Type="http://schemas.openxmlformats.org/officeDocument/2006/relationships/tags" Target="../tags/tag465.xml"/><Relationship Id="rId12" Type="http://schemas.openxmlformats.org/officeDocument/2006/relationships/tags" Target="../tags/tag464.xml"/><Relationship Id="rId11" Type="http://schemas.openxmlformats.org/officeDocument/2006/relationships/tags" Target="../tags/tag463.xml"/><Relationship Id="rId10" Type="http://schemas.openxmlformats.org/officeDocument/2006/relationships/tags" Target="../tags/tag46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tags" Target="../tags/tag4.xml"/><Relationship Id="rId32" Type="http://schemas.openxmlformats.org/officeDocument/2006/relationships/slideLayout" Target="../slideLayouts/slideLayout1.xml"/><Relationship Id="rId31" Type="http://schemas.openxmlformats.org/officeDocument/2006/relationships/image" Target="../media/image17.png"/><Relationship Id="rId30" Type="http://schemas.openxmlformats.org/officeDocument/2006/relationships/tags" Target="../tags/tag26.xml"/><Relationship Id="rId3" Type="http://schemas.openxmlformats.org/officeDocument/2006/relationships/tags" Target="../tags/tag3.xml"/><Relationship Id="rId29" Type="http://schemas.openxmlformats.org/officeDocument/2006/relationships/tags" Target="../tags/tag25.xml"/><Relationship Id="rId28" Type="http://schemas.openxmlformats.org/officeDocument/2006/relationships/tags" Target="../tags/tag24.xml"/><Relationship Id="rId27" Type="http://schemas.openxmlformats.org/officeDocument/2006/relationships/tags" Target="../tags/tag23.xml"/><Relationship Id="rId26" Type="http://schemas.openxmlformats.org/officeDocument/2006/relationships/tags" Target="../tags/tag22.xml"/><Relationship Id="rId25" Type="http://schemas.openxmlformats.org/officeDocument/2006/relationships/tags" Target="../tags/tag21.xml"/><Relationship Id="rId24" Type="http://schemas.openxmlformats.org/officeDocument/2006/relationships/tags" Target="../tags/tag20.xml"/><Relationship Id="rId23" Type="http://schemas.openxmlformats.org/officeDocument/2006/relationships/tags" Target="../tags/tag19.xml"/><Relationship Id="rId22" Type="http://schemas.openxmlformats.org/officeDocument/2006/relationships/image" Target="../media/image16.png"/><Relationship Id="rId21" Type="http://schemas.openxmlformats.org/officeDocument/2006/relationships/tags" Target="../tags/tag18.xml"/><Relationship Id="rId20" Type="http://schemas.openxmlformats.org/officeDocument/2006/relationships/image" Target="../media/image15.png"/><Relationship Id="rId2" Type="http://schemas.openxmlformats.org/officeDocument/2006/relationships/tags" Target="../tags/tag2.xml"/><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image" Target="../media/image18.jpeg"/><Relationship Id="rId1" Type="http://schemas.openxmlformats.org/officeDocument/2006/relationships/tags" Target="../tags/tag27.xml"/></Relationships>
</file>

<file path=ppt/slides/_rels/slide6.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0" Type="http://schemas.openxmlformats.org/officeDocument/2006/relationships/slideLayout" Target="../slideLayouts/slideLayout1.xml"/><Relationship Id="rId2" Type="http://schemas.openxmlformats.org/officeDocument/2006/relationships/image" Target="../media/image19.png"/><Relationship Id="rId19" Type="http://schemas.openxmlformats.org/officeDocument/2006/relationships/image" Target="../media/image20.jpeg"/><Relationship Id="rId18" Type="http://schemas.openxmlformats.org/officeDocument/2006/relationships/tags" Target="../tags/tag47.xml"/><Relationship Id="rId17" Type="http://schemas.openxmlformats.org/officeDocument/2006/relationships/image" Target="../media/image1.jpeg"/><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1" Type="http://schemas.openxmlformats.org/officeDocument/2006/relationships/slideLayout" Target="../slideLayouts/slideLayout1.xml"/><Relationship Id="rId60" Type="http://schemas.openxmlformats.org/officeDocument/2006/relationships/tags" Target="../tags/tag104.xml"/><Relationship Id="rId6" Type="http://schemas.openxmlformats.org/officeDocument/2006/relationships/tags" Target="../tags/tag50.xml"/><Relationship Id="rId59" Type="http://schemas.openxmlformats.org/officeDocument/2006/relationships/tags" Target="../tags/tag103.xml"/><Relationship Id="rId58" Type="http://schemas.openxmlformats.org/officeDocument/2006/relationships/tags" Target="../tags/tag102.xml"/><Relationship Id="rId57" Type="http://schemas.openxmlformats.org/officeDocument/2006/relationships/tags" Target="../tags/tag101.xml"/><Relationship Id="rId56" Type="http://schemas.openxmlformats.org/officeDocument/2006/relationships/tags" Target="../tags/tag100.xml"/><Relationship Id="rId55" Type="http://schemas.openxmlformats.org/officeDocument/2006/relationships/tags" Target="../tags/tag99.xml"/><Relationship Id="rId54" Type="http://schemas.openxmlformats.org/officeDocument/2006/relationships/tags" Target="../tags/tag98.xml"/><Relationship Id="rId53" Type="http://schemas.openxmlformats.org/officeDocument/2006/relationships/tags" Target="../tags/tag97.xml"/><Relationship Id="rId52" Type="http://schemas.openxmlformats.org/officeDocument/2006/relationships/tags" Target="../tags/tag96.xml"/><Relationship Id="rId51" Type="http://schemas.openxmlformats.org/officeDocument/2006/relationships/tags" Target="../tags/tag95.xml"/><Relationship Id="rId50" Type="http://schemas.openxmlformats.org/officeDocument/2006/relationships/tags" Target="../tags/tag94.xml"/><Relationship Id="rId5" Type="http://schemas.openxmlformats.org/officeDocument/2006/relationships/tags" Target="../tags/tag49.xml"/><Relationship Id="rId49" Type="http://schemas.openxmlformats.org/officeDocument/2006/relationships/tags" Target="../tags/tag93.xml"/><Relationship Id="rId48" Type="http://schemas.openxmlformats.org/officeDocument/2006/relationships/tags" Target="../tags/tag92.xml"/><Relationship Id="rId47" Type="http://schemas.openxmlformats.org/officeDocument/2006/relationships/tags" Target="../tags/tag91.xml"/><Relationship Id="rId46" Type="http://schemas.openxmlformats.org/officeDocument/2006/relationships/tags" Target="../tags/tag90.xml"/><Relationship Id="rId45" Type="http://schemas.openxmlformats.org/officeDocument/2006/relationships/tags" Target="../tags/tag89.xml"/><Relationship Id="rId44" Type="http://schemas.openxmlformats.org/officeDocument/2006/relationships/tags" Target="../tags/tag88.xml"/><Relationship Id="rId43" Type="http://schemas.openxmlformats.org/officeDocument/2006/relationships/tags" Target="../tags/tag87.xml"/><Relationship Id="rId42" Type="http://schemas.openxmlformats.org/officeDocument/2006/relationships/tags" Target="../tags/tag86.xml"/><Relationship Id="rId41" Type="http://schemas.openxmlformats.org/officeDocument/2006/relationships/tags" Target="../tags/tag85.xml"/><Relationship Id="rId40" Type="http://schemas.openxmlformats.org/officeDocument/2006/relationships/tags" Target="../tags/tag84.xml"/><Relationship Id="rId4" Type="http://schemas.openxmlformats.org/officeDocument/2006/relationships/image" Target="../media/image21.jpeg"/><Relationship Id="rId39" Type="http://schemas.openxmlformats.org/officeDocument/2006/relationships/tags" Target="../tags/tag83.xml"/><Relationship Id="rId38" Type="http://schemas.openxmlformats.org/officeDocument/2006/relationships/tags" Target="../tags/tag82.xml"/><Relationship Id="rId37" Type="http://schemas.openxmlformats.org/officeDocument/2006/relationships/tags" Target="../tags/tag81.xml"/><Relationship Id="rId36" Type="http://schemas.openxmlformats.org/officeDocument/2006/relationships/tags" Target="../tags/tag80.xml"/><Relationship Id="rId35" Type="http://schemas.openxmlformats.org/officeDocument/2006/relationships/tags" Target="../tags/tag79.xml"/><Relationship Id="rId34" Type="http://schemas.openxmlformats.org/officeDocument/2006/relationships/tags" Target="../tags/tag78.xml"/><Relationship Id="rId33" Type="http://schemas.openxmlformats.org/officeDocument/2006/relationships/tags" Target="../tags/tag77.xml"/><Relationship Id="rId32" Type="http://schemas.openxmlformats.org/officeDocument/2006/relationships/tags" Target="../tags/tag76.xml"/><Relationship Id="rId31" Type="http://schemas.openxmlformats.org/officeDocument/2006/relationships/tags" Target="../tags/tag75.xml"/><Relationship Id="rId30" Type="http://schemas.openxmlformats.org/officeDocument/2006/relationships/tags" Target="../tags/tag74.xml"/><Relationship Id="rId3" Type="http://schemas.openxmlformats.org/officeDocument/2006/relationships/tags" Target="../tags/tag48.xml"/><Relationship Id="rId29" Type="http://schemas.openxmlformats.org/officeDocument/2006/relationships/tags" Target="../tags/tag73.xml"/><Relationship Id="rId28" Type="http://schemas.openxmlformats.org/officeDocument/2006/relationships/tags" Target="../tags/tag72.xml"/><Relationship Id="rId27" Type="http://schemas.openxmlformats.org/officeDocument/2006/relationships/tags" Target="../tags/tag71.xml"/><Relationship Id="rId26" Type="http://schemas.openxmlformats.org/officeDocument/2006/relationships/tags" Target="../tags/tag70.xml"/><Relationship Id="rId25" Type="http://schemas.openxmlformats.org/officeDocument/2006/relationships/tags" Target="../tags/tag69.xml"/><Relationship Id="rId24" Type="http://schemas.openxmlformats.org/officeDocument/2006/relationships/tags" Target="../tags/tag68.xml"/><Relationship Id="rId23" Type="http://schemas.openxmlformats.org/officeDocument/2006/relationships/tags" Target="../tags/tag67.xml"/><Relationship Id="rId22" Type="http://schemas.openxmlformats.org/officeDocument/2006/relationships/tags" Target="../tags/tag66.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image" Target="../media/image19.png"/><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image" Target="../media/image7.png"/><Relationship Id="rId5" Type="http://schemas.openxmlformats.org/officeDocument/2006/relationships/tags" Target="../tags/tag105.xml"/><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2" Type="http://schemas.openxmlformats.org/officeDocument/2006/relationships/slideLayout" Target="../slideLayouts/slideLayout2.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tags" Target="../tags/tag113.xml"/><Relationship Id="rId7" Type="http://schemas.openxmlformats.org/officeDocument/2006/relationships/image" Target="../media/image27.png"/><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image" Target="../media/image26.jpeg"/><Relationship Id="rId30" Type="http://schemas.openxmlformats.org/officeDocument/2006/relationships/slideLayout" Target="../slideLayouts/slideLayout1.xml"/><Relationship Id="rId3" Type="http://schemas.openxmlformats.org/officeDocument/2006/relationships/tags" Target="../tags/tag110.xml"/><Relationship Id="rId29" Type="http://schemas.openxmlformats.org/officeDocument/2006/relationships/tags" Target="../tags/tag129.xml"/><Relationship Id="rId28" Type="http://schemas.openxmlformats.org/officeDocument/2006/relationships/tags" Target="../tags/tag128.xml"/><Relationship Id="rId27" Type="http://schemas.openxmlformats.org/officeDocument/2006/relationships/tags" Target="../tags/tag127.xml"/><Relationship Id="rId26" Type="http://schemas.openxmlformats.org/officeDocument/2006/relationships/tags" Target="../tags/tag126.xml"/><Relationship Id="rId25" Type="http://schemas.openxmlformats.org/officeDocument/2006/relationships/tags" Target="../tags/tag125.xml"/><Relationship Id="rId24" Type="http://schemas.openxmlformats.org/officeDocument/2006/relationships/tags" Target="../tags/tag124.xml"/><Relationship Id="rId23" Type="http://schemas.openxmlformats.org/officeDocument/2006/relationships/image" Target="../media/image32.png"/><Relationship Id="rId22" Type="http://schemas.openxmlformats.org/officeDocument/2006/relationships/tags" Target="../tags/tag123.xml"/><Relationship Id="rId21" Type="http://schemas.openxmlformats.org/officeDocument/2006/relationships/image" Target="../media/image31.png"/><Relationship Id="rId20" Type="http://schemas.openxmlformats.org/officeDocument/2006/relationships/tags" Target="../tags/tag122.xml"/><Relationship Id="rId2" Type="http://schemas.openxmlformats.org/officeDocument/2006/relationships/image" Target="../media/image19.png"/><Relationship Id="rId19" Type="http://schemas.openxmlformats.org/officeDocument/2006/relationships/image" Target="../media/image30.png"/><Relationship Id="rId18" Type="http://schemas.openxmlformats.org/officeDocument/2006/relationships/tags" Target="../tags/tag121.xml"/><Relationship Id="rId17" Type="http://schemas.openxmlformats.org/officeDocument/2006/relationships/tags" Target="../tags/tag120.xml"/><Relationship Id="rId16" Type="http://schemas.openxmlformats.org/officeDocument/2006/relationships/tags" Target="../tags/tag11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image" Target="../media/image29.png"/><Relationship Id="rId10" Type="http://schemas.openxmlformats.org/officeDocument/2006/relationships/tags" Target="../tags/tag114.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E:/姚安县/姚安县乡镇/前场镇乡镇规划/文本表格/公示稿/图片/（提取图片）前场镇志（交互式）/有用/第48页-57.JPG第48页-57"/>
          <p:cNvPicPr>
            <a:picLocks noChangeAspect="1"/>
          </p:cNvPicPr>
          <p:nvPr/>
        </p:nvPicPr>
        <p:blipFill rotWithShape="1">
          <a:blip r:embed="rId1"/>
          <a:srcRect l="21061" r="21061"/>
          <a:stretch>
            <a:fillRect/>
          </a:stretch>
        </p:blipFill>
        <p:spPr>
          <a:xfrm>
            <a:off x="6096000" y="0"/>
            <a:ext cx="6096000" cy="6868168"/>
          </a:xfrm>
          <a:prstGeom prst="rect">
            <a:avLst/>
          </a:prstGeom>
          <a:effectLst>
            <a:outerShdw blurRad="330200" dist="38100" dir="10800000" algn="r" rotWithShape="0">
              <a:prstClr val="black">
                <a:alpha val="40000"/>
              </a:prstClr>
            </a:outerShdw>
          </a:effectLst>
        </p:spPr>
      </p:pic>
      <p:sp>
        <p:nvSpPr>
          <p:cNvPr id="9" name="文本框 8"/>
          <p:cNvSpPr txBox="1"/>
          <p:nvPr/>
        </p:nvSpPr>
        <p:spPr>
          <a:xfrm>
            <a:off x="502443" y="791646"/>
            <a:ext cx="5450681" cy="475615"/>
          </a:xfrm>
          <a:prstGeom prst="rect">
            <a:avLst/>
          </a:prstGeom>
          <a:noFill/>
        </p:spPr>
        <p:txBody>
          <a:bodyPr wrap="square">
            <a:spAutoFit/>
          </a:bodyPr>
          <a:lstStyle/>
          <a:p>
            <a:pPr indent="0" algn="ctr">
              <a:buNone/>
            </a:pPr>
            <a:r>
              <a:rPr lang="zh-CN" altLang="zh-CN" sz="2500" b="0" dirty="0">
                <a:solidFill>
                  <a:srgbClr val="054E6F"/>
                </a:solidFill>
                <a:latin typeface="思源黑体 CN Bold" panose="020B0800000000000000" pitchFamily="34" charset="-122"/>
                <a:ea typeface="思源黑体 CN Bold" panose="020B0800000000000000" pitchFamily="34" charset="-122"/>
              </a:rPr>
              <a:t>前场镇国土空间规划（</a:t>
            </a:r>
            <a:r>
              <a:rPr lang="en-US" altLang="zh-CN" sz="2500" b="0" dirty="0">
                <a:solidFill>
                  <a:srgbClr val="054E6F"/>
                </a:solidFill>
                <a:latin typeface="思源黑体 CN Bold" panose="020B0800000000000000" pitchFamily="34" charset="-122"/>
                <a:ea typeface="思源黑体 CN Bold" panose="020B0800000000000000" pitchFamily="34" charset="-122"/>
              </a:rPr>
              <a:t>2021—2035</a:t>
            </a:r>
            <a:r>
              <a:rPr lang="zh-CN" altLang="en-US" sz="2500" b="0" dirty="0">
                <a:solidFill>
                  <a:srgbClr val="054E6F"/>
                </a:solidFill>
                <a:latin typeface="思源黑体 CN Bold" panose="020B0800000000000000" pitchFamily="34" charset="-122"/>
                <a:ea typeface="思源黑体 CN Bold" panose="020B0800000000000000" pitchFamily="34" charset="-122"/>
              </a:rPr>
              <a:t>年</a:t>
            </a:r>
            <a:r>
              <a:rPr lang="zh-CN" altLang="zh-CN" sz="2500" b="0" dirty="0">
                <a:solidFill>
                  <a:srgbClr val="054E6F"/>
                </a:solidFill>
                <a:latin typeface="思源黑体 CN Bold" panose="020B0800000000000000" pitchFamily="34" charset="-122"/>
                <a:ea typeface="思源黑体 CN Bold" panose="020B0800000000000000" pitchFamily="34" charset="-122"/>
              </a:rPr>
              <a:t>）</a:t>
            </a:r>
            <a:endParaRPr lang="zh-CN" altLang="zh-CN" sz="2500" b="0" dirty="0">
              <a:solidFill>
                <a:srgbClr val="054E6F"/>
              </a:solidFill>
              <a:latin typeface="思源黑体 CN Bold" panose="020B0800000000000000" pitchFamily="34" charset="-122"/>
              <a:ea typeface="思源黑体 CN Bold" panose="020B0800000000000000" pitchFamily="34" charset="-122"/>
            </a:endParaRPr>
          </a:p>
        </p:txBody>
      </p:sp>
      <p:sp>
        <p:nvSpPr>
          <p:cNvPr id="11" name="文本框 10"/>
          <p:cNvSpPr txBox="1"/>
          <p:nvPr/>
        </p:nvSpPr>
        <p:spPr>
          <a:xfrm>
            <a:off x="502444" y="1253311"/>
            <a:ext cx="5450681" cy="337185"/>
          </a:xfrm>
          <a:prstGeom prst="rect">
            <a:avLst/>
          </a:prstGeom>
          <a:noFill/>
        </p:spPr>
        <p:txBody>
          <a:bodyPr wrap="square">
            <a:spAutoFit/>
          </a:bodyPr>
          <a:lstStyle/>
          <a:p>
            <a:pPr algn="ctr"/>
            <a:r>
              <a:rPr lang="zh-CN" altLang="en-US" sz="1600" dirty="0">
                <a:solidFill>
                  <a:srgbClr val="054E6F"/>
                </a:solidFill>
                <a:latin typeface="思源黑体 CN Light" panose="020B0300000000000000" pitchFamily="34" charset="-122"/>
                <a:ea typeface="思源黑体 CN Light" panose="020B0300000000000000" pitchFamily="34" charset="-122"/>
              </a:rPr>
              <a:t>公众征求</a:t>
            </a:r>
            <a:r>
              <a:rPr lang="zh-CN" altLang="en-US" sz="1600" dirty="0">
                <a:solidFill>
                  <a:srgbClr val="054E6F"/>
                </a:solidFill>
                <a:latin typeface="思源黑体 CN Light" panose="020B0300000000000000" pitchFamily="34" charset="-122"/>
                <a:ea typeface="思源黑体 CN Light" panose="020B0300000000000000" pitchFamily="34" charset="-122"/>
              </a:rPr>
              <a:t>意见稿</a:t>
            </a:r>
            <a:endParaRPr lang="zh-CN" altLang="en-US" sz="1600" dirty="0">
              <a:solidFill>
                <a:srgbClr val="054E6F"/>
              </a:solidFill>
              <a:latin typeface="思源黑体 CN Light" panose="020B0300000000000000" pitchFamily="34" charset="-122"/>
              <a:ea typeface="思源黑体 CN Light" panose="020B0300000000000000" pitchFamily="34" charset="-122"/>
            </a:endParaRPr>
          </a:p>
        </p:txBody>
      </p:sp>
      <p:sp>
        <p:nvSpPr>
          <p:cNvPr id="13" name="文本框 12"/>
          <p:cNvSpPr txBox="1"/>
          <p:nvPr/>
        </p:nvSpPr>
        <p:spPr>
          <a:xfrm>
            <a:off x="502443" y="1786294"/>
            <a:ext cx="4917282" cy="5126990"/>
          </a:xfrm>
          <a:prstGeom prst="rect">
            <a:avLst/>
          </a:prstGeom>
          <a:noFill/>
        </p:spPr>
        <p:txBody>
          <a:bodyPr wrap="square">
            <a:spAutoFit/>
          </a:bodyPr>
          <a:lstStyle/>
          <a:p>
            <a:pPr indent="0">
              <a:lnSpc>
                <a:spcPct val="130000"/>
              </a:lnSpc>
              <a:buNone/>
            </a:pPr>
            <a:r>
              <a:rPr lang="en-US" altLang="zh-CN" sz="1200" b="0" dirty="0">
                <a:solidFill>
                  <a:srgbClr val="000000"/>
                </a:solidFill>
                <a:latin typeface="思源黑体 CN Light" panose="020B0300000000000000" pitchFamily="34" charset="-122"/>
                <a:ea typeface="思源黑体 CN Light" panose="020B0300000000000000" pitchFamily="34" charset="-122"/>
              </a:rPr>
              <a:t>为认真贯彻落实党中央、国务院关于建立国土空间规划体系并监督实施的重大决策部署，全面落实国家、云南省、楚雄州、姚安县相关要求，进一步深化上位规划提出的战略格局和规划目标，深入推进</a:t>
            </a:r>
            <a:r>
              <a:rPr lang="zh-CN" altLang="en-US" sz="1200" b="0" dirty="0">
                <a:solidFill>
                  <a:srgbClr val="000000"/>
                </a:solidFill>
                <a:latin typeface="思源黑体 CN Light" panose="020B0300000000000000" pitchFamily="34" charset="-122"/>
                <a:ea typeface="思源黑体 CN Light" panose="020B0300000000000000" pitchFamily="34" charset="-122"/>
              </a:rPr>
              <a:t>前场镇</a:t>
            </a:r>
            <a:r>
              <a:rPr lang="en-US" altLang="zh-CN" sz="1200" b="0" dirty="0">
                <a:solidFill>
                  <a:srgbClr val="000000"/>
                </a:solidFill>
                <a:latin typeface="思源黑体 CN Light" panose="020B0300000000000000" pitchFamily="34" charset="-122"/>
                <a:ea typeface="思源黑体 CN Light" panose="020B0300000000000000" pitchFamily="34" charset="-122"/>
              </a:rPr>
              <a:t>国土空间规划，落实主体功能区，优化国土空间功能和布局，</a:t>
            </a:r>
            <a:r>
              <a:rPr lang="zh-CN" altLang="en-US" sz="1200" b="0" dirty="0">
                <a:solidFill>
                  <a:srgbClr val="000000"/>
                </a:solidFill>
                <a:latin typeface="思源黑体 CN Light" panose="020B0300000000000000" pitchFamily="34" charset="-122"/>
                <a:ea typeface="思源黑体 CN Light" panose="020B0300000000000000" pitchFamily="34" charset="-122"/>
              </a:rPr>
              <a:t>前场镇</a:t>
            </a:r>
            <a:r>
              <a:rPr lang="en-US" altLang="zh-CN" sz="1200" b="0" dirty="0">
                <a:solidFill>
                  <a:srgbClr val="000000"/>
                </a:solidFill>
                <a:latin typeface="思源黑体 CN Light" panose="020B0300000000000000" pitchFamily="34" charset="-122"/>
                <a:ea typeface="思源黑体 CN Light" panose="020B0300000000000000" pitchFamily="34" charset="-122"/>
              </a:rPr>
              <a:t>人民政府组织编制了《</a:t>
            </a:r>
            <a:r>
              <a:rPr lang="zh-CN" altLang="en-US" sz="1200" b="0" dirty="0">
                <a:solidFill>
                  <a:srgbClr val="000000"/>
                </a:solidFill>
                <a:latin typeface="思源黑体 CN Light" panose="020B0300000000000000" pitchFamily="34" charset="-122"/>
                <a:ea typeface="思源黑体 CN Light" panose="020B0300000000000000" pitchFamily="34" charset="-122"/>
              </a:rPr>
              <a:t>前场镇</a:t>
            </a:r>
            <a:r>
              <a:rPr lang="en-US" altLang="zh-CN" sz="1200" b="0" dirty="0">
                <a:solidFill>
                  <a:srgbClr val="000000"/>
                </a:solidFill>
                <a:latin typeface="思源黑体 CN Light" panose="020B0300000000000000" pitchFamily="34" charset="-122"/>
                <a:ea typeface="思源黑体 CN Light" panose="020B0300000000000000" pitchFamily="34" charset="-122"/>
              </a:rPr>
              <a:t>国</a:t>
            </a:r>
            <a:r>
              <a:rPr lang="zh-CN" altLang="en-US" sz="1200" b="0" dirty="0">
                <a:solidFill>
                  <a:srgbClr val="000000"/>
                </a:solidFill>
                <a:latin typeface="思源黑体 CN Light" panose="020B0300000000000000" pitchFamily="34" charset="-122"/>
                <a:ea typeface="思源黑体 CN Light" panose="020B0300000000000000" pitchFamily="34" charset="-122"/>
              </a:rPr>
              <a:t>土</a:t>
            </a:r>
            <a:r>
              <a:rPr lang="en-US" altLang="zh-CN" sz="1200" b="0" dirty="0">
                <a:solidFill>
                  <a:srgbClr val="000000"/>
                </a:solidFill>
                <a:latin typeface="思源黑体 CN Light" panose="020B0300000000000000" pitchFamily="34" charset="-122"/>
                <a:ea typeface="思源黑体 CN Light" panose="020B0300000000000000" pitchFamily="34" charset="-122"/>
              </a:rPr>
              <a:t>空间规划</a:t>
            </a:r>
            <a:r>
              <a:rPr lang="zh-CN" altLang="en-US" sz="1200" b="0" dirty="0">
                <a:solidFill>
                  <a:srgbClr val="000000"/>
                </a:solidFill>
                <a:latin typeface="思源黑体 CN Light" panose="020B0300000000000000" pitchFamily="34" charset="-122"/>
                <a:ea typeface="思源黑体 CN Light" panose="020B0300000000000000" pitchFamily="34" charset="-122"/>
              </a:rPr>
              <a:t>（</a:t>
            </a:r>
            <a:r>
              <a:rPr lang="en-US" altLang="zh-CN" sz="1200" b="0" dirty="0">
                <a:solidFill>
                  <a:srgbClr val="000000"/>
                </a:solidFill>
                <a:latin typeface="思源黑体 CN Light" panose="020B0300000000000000" pitchFamily="34" charset="-122"/>
                <a:ea typeface="思源黑体 CN Light" panose="020B0300000000000000" pitchFamily="34" charset="-122"/>
              </a:rPr>
              <a:t>2021—2035年</a:t>
            </a:r>
            <a:r>
              <a:rPr lang="zh-CN" altLang="en-US" sz="1200" b="0" dirty="0">
                <a:solidFill>
                  <a:srgbClr val="000000"/>
                </a:solidFill>
                <a:latin typeface="思源黑体 CN Light" panose="020B0300000000000000" pitchFamily="34" charset="-122"/>
                <a:ea typeface="思源黑体 CN Light" panose="020B0300000000000000" pitchFamily="34" charset="-122"/>
              </a:rPr>
              <a:t>）</a:t>
            </a:r>
            <a:r>
              <a:rPr lang="en-US" altLang="zh-CN" sz="1200" b="0" dirty="0">
                <a:solidFill>
                  <a:srgbClr val="000000"/>
                </a:solidFill>
                <a:latin typeface="思源黑体 CN Light" panose="020B0300000000000000" pitchFamily="34" charset="-122"/>
                <a:ea typeface="思源黑体 CN Light" panose="020B0300000000000000" pitchFamily="34" charset="-122"/>
              </a:rPr>
              <a:t>》</a:t>
            </a:r>
            <a:r>
              <a:rPr lang="zh-CN" altLang="en-US" sz="1200" b="0" dirty="0">
                <a:solidFill>
                  <a:srgbClr val="000000"/>
                </a:solidFill>
                <a:latin typeface="思源黑体 CN Light" panose="020B0300000000000000" pitchFamily="34" charset="-122"/>
                <a:ea typeface="思源黑体 CN Light" panose="020B0300000000000000" pitchFamily="34" charset="-122"/>
              </a:rPr>
              <a:t>（</a:t>
            </a:r>
            <a:r>
              <a:rPr lang="en-US" altLang="zh-CN" sz="1200" b="0" dirty="0">
                <a:solidFill>
                  <a:srgbClr val="000000"/>
                </a:solidFill>
                <a:latin typeface="思源黑体 CN Light" panose="020B0300000000000000" pitchFamily="34" charset="-122"/>
                <a:ea typeface="思源黑体 CN Light" panose="020B0300000000000000" pitchFamily="34" charset="-122"/>
              </a:rPr>
              <a:t>征求意见稿</a:t>
            </a:r>
            <a:r>
              <a:rPr lang="zh-CN" altLang="en-US" sz="1200" b="0" dirty="0">
                <a:solidFill>
                  <a:srgbClr val="000000"/>
                </a:solidFill>
                <a:latin typeface="思源黑体 CN Light" panose="020B0300000000000000" pitchFamily="34" charset="-122"/>
                <a:ea typeface="思源黑体 CN Light" panose="020B0300000000000000" pitchFamily="34" charset="-122"/>
              </a:rPr>
              <a:t>）</a:t>
            </a:r>
            <a:r>
              <a:rPr lang="en-US" altLang="zh-CN" sz="1200" b="0" dirty="0">
                <a:solidFill>
                  <a:srgbClr val="000000"/>
                </a:solidFill>
                <a:latin typeface="思源黑体 CN Light" panose="020B0300000000000000" pitchFamily="34" charset="-122"/>
                <a:ea typeface="思源黑体 CN Light" panose="020B0300000000000000" pitchFamily="34" charset="-122"/>
              </a:rPr>
              <a:t>。为广泛听取社会各界意见建议，加强规划的科学性、民主性和可执行性，进一步提升规划质量，现向社会公开征求意见，欢迎有关单位和社会各界人士就有关内容提出宝贵意见和建议</a:t>
            </a:r>
            <a:r>
              <a:rPr lang="zh-CN" altLang="en-US" sz="1200" b="0" dirty="0">
                <a:solidFill>
                  <a:srgbClr val="000000"/>
                </a:solidFill>
                <a:latin typeface="思源黑体 CN Light" panose="020B0300000000000000" pitchFamily="34" charset="-122"/>
                <a:ea typeface="思源黑体 CN Light" panose="020B0300000000000000" pitchFamily="34" charset="-122"/>
              </a:rPr>
              <a:t>。</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r>
              <a:rPr lang="zh-CN" altLang="en-US" sz="1200" b="0" dirty="0">
                <a:solidFill>
                  <a:srgbClr val="000000"/>
                </a:solidFill>
                <a:latin typeface="思源黑体 CN Light" panose="020B0300000000000000" pitchFamily="34" charset="-122"/>
                <a:ea typeface="思源黑体 CN Light" panose="020B0300000000000000" pitchFamily="34" charset="-122"/>
              </a:rPr>
              <a:t>公示时间：202</a:t>
            </a:r>
            <a:r>
              <a:rPr lang="en-US" altLang="zh-CN" sz="1200" b="0" dirty="0">
                <a:solidFill>
                  <a:srgbClr val="000000"/>
                </a:solidFill>
                <a:latin typeface="思源黑体 CN Light" panose="020B0300000000000000" pitchFamily="34" charset="-122"/>
                <a:ea typeface="思源黑体 CN Light" panose="020B0300000000000000" pitchFamily="34" charset="-122"/>
              </a:rPr>
              <a:t>4</a:t>
            </a:r>
            <a:r>
              <a:rPr lang="zh-CN" altLang="en-US" sz="1200" b="0" dirty="0">
                <a:solidFill>
                  <a:srgbClr val="000000"/>
                </a:solidFill>
                <a:latin typeface="思源黑体 CN Light" panose="020B0300000000000000" pitchFamily="34" charset="-122"/>
                <a:ea typeface="思源黑体 CN Light" panose="020B0300000000000000" pitchFamily="34" charset="-122"/>
              </a:rPr>
              <a:t>年</a:t>
            </a:r>
            <a:r>
              <a:rPr lang="en-US" altLang="zh-CN" sz="1200" b="0" dirty="0">
                <a:solidFill>
                  <a:srgbClr val="000000"/>
                </a:solidFill>
                <a:latin typeface="思源黑体 CN Light" panose="020B0300000000000000" pitchFamily="34" charset="-122"/>
                <a:ea typeface="思源黑体 CN Light" panose="020B0300000000000000" pitchFamily="34" charset="-122"/>
              </a:rPr>
              <a:t>2</a:t>
            </a:r>
            <a:r>
              <a:rPr lang="zh-CN" altLang="en-US" sz="1200" b="0" dirty="0">
                <a:solidFill>
                  <a:srgbClr val="000000"/>
                </a:solidFill>
                <a:latin typeface="思源黑体 CN Light" panose="020B0300000000000000" pitchFamily="34" charset="-122"/>
                <a:ea typeface="思源黑体 CN Light" panose="020B0300000000000000" pitchFamily="34" charset="-122"/>
              </a:rPr>
              <a:t>月</a:t>
            </a:r>
            <a:r>
              <a:rPr lang="en-US" altLang="zh-CN" sz="1200" b="0" dirty="0">
                <a:solidFill>
                  <a:srgbClr val="000000"/>
                </a:solidFill>
                <a:latin typeface="思源黑体 CN Light" panose="020B0300000000000000" pitchFamily="34" charset="-122"/>
                <a:ea typeface="思源黑体 CN Light" panose="020B0300000000000000" pitchFamily="34" charset="-122"/>
              </a:rPr>
              <a:t>7</a:t>
            </a:r>
            <a:r>
              <a:rPr lang="zh-CN" altLang="en-US" sz="1200" b="0" dirty="0">
                <a:solidFill>
                  <a:srgbClr val="000000"/>
                </a:solidFill>
                <a:latin typeface="思源黑体 CN Light" panose="020B0300000000000000" pitchFamily="34" charset="-122"/>
                <a:ea typeface="思源黑体 CN Light" panose="020B0300000000000000" pitchFamily="34" charset="-122"/>
              </a:rPr>
              <a:t>日—202</a:t>
            </a:r>
            <a:r>
              <a:rPr lang="en-US" altLang="zh-CN" sz="1200" b="0" dirty="0">
                <a:solidFill>
                  <a:srgbClr val="000000"/>
                </a:solidFill>
                <a:latin typeface="思源黑体 CN Light" panose="020B0300000000000000" pitchFamily="34" charset="-122"/>
                <a:ea typeface="思源黑体 CN Light" panose="020B0300000000000000" pitchFamily="34" charset="-122"/>
              </a:rPr>
              <a:t>4</a:t>
            </a:r>
            <a:r>
              <a:rPr lang="zh-CN" altLang="en-US" sz="1200" b="0" dirty="0">
                <a:solidFill>
                  <a:srgbClr val="000000"/>
                </a:solidFill>
                <a:latin typeface="思源黑体 CN Light" panose="020B0300000000000000" pitchFamily="34" charset="-122"/>
                <a:ea typeface="思源黑体 CN Light" panose="020B0300000000000000" pitchFamily="34" charset="-122"/>
              </a:rPr>
              <a:t>年</a:t>
            </a:r>
            <a:r>
              <a:rPr lang="en-US" altLang="zh-CN" sz="1200" b="0" dirty="0">
                <a:solidFill>
                  <a:srgbClr val="000000"/>
                </a:solidFill>
                <a:latin typeface="思源黑体 CN Light" panose="020B0300000000000000" pitchFamily="34" charset="-122"/>
                <a:ea typeface="思源黑体 CN Light" panose="020B0300000000000000" pitchFamily="34" charset="-122"/>
              </a:rPr>
              <a:t>3</a:t>
            </a:r>
            <a:r>
              <a:rPr lang="zh-CN" altLang="en-US" sz="1200" b="0" dirty="0">
                <a:solidFill>
                  <a:srgbClr val="000000"/>
                </a:solidFill>
                <a:latin typeface="思源黑体 CN Light" panose="020B0300000000000000" pitchFamily="34" charset="-122"/>
                <a:ea typeface="思源黑体 CN Light" panose="020B0300000000000000" pitchFamily="34" charset="-122"/>
              </a:rPr>
              <a:t>月</a:t>
            </a:r>
            <a:r>
              <a:rPr lang="en-US" altLang="zh-CN" sz="1200" b="0" dirty="0">
                <a:solidFill>
                  <a:srgbClr val="000000"/>
                </a:solidFill>
                <a:latin typeface="思源黑体 CN Light" panose="020B0300000000000000" pitchFamily="34" charset="-122"/>
                <a:ea typeface="思源黑体 CN Light" panose="020B0300000000000000" pitchFamily="34" charset="-122"/>
              </a:rPr>
              <a:t>7</a:t>
            </a:r>
            <a:r>
              <a:rPr lang="zh-CN" altLang="en-US" sz="1200" b="0" dirty="0">
                <a:solidFill>
                  <a:srgbClr val="000000"/>
                </a:solidFill>
                <a:latin typeface="思源黑体 CN Light" panose="020B0300000000000000" pitchFamily="34" charset="-122"/>
                <a:ea typeface="思源黑体 CN Light" panose="020B0300000000000000" pitchFamily="34" charset="-122"/>
              </a:rPr>
              <a:t>日（30天）</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r>
              <a:rPr lang="zh-CN" altLang="en-US" sz="1200" b="0" dirty="0">
                <a:solidFill>
                  <a:srgbClr val="000000"/>
                </a:solidFill>
                <a:latin typeface="思源黑体 CN Light" panose="020B0300000000000000" pitchFamily="34" charset="-122"/>
                <a:ea typeface="思源黑体 CN Light" panose="020B0300000000000000" pitchFamily="34" charset="-122"/>
              </a:rPr>
              <a:t>公示平台：姚安县人民政府门户网站</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r>
              <a:rPr lang="zh-CN" altLang="en-US" sz="1200" b="0" dirty="0">
                <a:solidFill>
                  <a:srgbClr val="000000"/>
                </a:solidFill>
                <a:latin typeface="思源黑体 CN Light" panose="020B0300000000000000" pitchFamily="34" charset="-122"/>
                <a:ea typeface="思源黑体 CN Light" panose="020B0300000000000000" pitchFamily="34" charset="-122"/>
              </a:rPr>
              <a:t>          http://www.yaoan.gov.cn/</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r>
              <a:rPr lang="zh-CN" altLang="en-US" sz="1200" b="0" dirty="0">
                <a:solidFill>
                  <a:srgbClr val="000000"/>
                </a:solidFill>
                <a:latin typeface="思源黑体 CN Light" panose="020B0300000000000000" pitchFamily="34" charset="-122"/>
                <a:ea typeface="思源黑体 CN Light" panose="020B0300000000000000" pitchFamily="34" charset="-122"/>
              </a:rPr>
              <a:t>参与方式：1、电子邮箱：</a:t>
            </a:r>
            <a:r>
              <a:rPr lang="zh-CN" altLang="en-US" sz="1200" b="0" dirty="0">
                <a:latin typeface="思源黑体 CN Light" panose="020B0300000000000000" pitchFamily="34" charset="-122"/>
                <a:ea typeface="思源黑体 CN Light" panose="020B0300000000000000" pitchFamily="34" charset="-122"/>
              </a:rPr>
              <a:t>qczdzb2023@163.com</a:t>
            </a:r>
            <a:r>
              <a:rPr lang="zh-CN" altLang="en-US" sz="1200" b="0" dirty="0">
                <a:solidFill>
                  <a:srgbClr val="000000"/>
                </a:solidFill>
                <a:latin typeface="思源黑体 CN Light" panose="020B0300000000000000" pitchFamily="34" charset="-122"/>
                <a:ea typeface="思源黑体 CN Light" panose="020B0300000000000000" pitchFamily="34" charset="-122"/>
              </a:rPr>
              <a:t>。 2、邮寄地址：姚安县前场镇自然资源所、姚安县前场镇国土和村镇规划建设服务中心，邮编675300（邮件标题或信件封面请注明“前场镇国土空间规划意见建议”字样）。3、</a:t>
            </a:r>
            <a:r>
              <a:rPr lang="zh-CN" altLang="en-US" sz="1200" b="0" dirty="0">
                <a:latin typeface="思源黑体 CN Light" panose="020B0300000000000000" pitchFamily="34" charset="-122"/>
                <a:ea typeface="思源黑体 CN Light" panose="020B0300000000000000" pitchFamily="34" charset="-122"/>
              </a:rPr>
              <a:t>咨询电话0878-6082360</a:t>
            </a:r>
            <a:r>
              <a:rPr lang="zh-CN" altLang="en-US" sz="1200" b="0" dirty="0">
                <a:solidFill>
                  <a:srgbClr val="000000"/>
                </a:solidFill>
                <a:latin typeface="思源黑体 CN Light" panose="020B0300000000000000" pitchFamily="34" charset="-122"/>
                <a:ea typeface="思源黑体 CN Light" panose="020B0300000000000000" pitchFamily="34" charset="-122"/>
              </a:rPr>
              <a:t>。</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r>
              <a:rPr lang="zh-CN" altLang="en-US" sz="1200" b="0" dirty="0">
                <a:solidFill>
                  <a:srgbClr val="000000"/>
                </a:solidFill>
                <a:latin typeface="思源黑体 CN Light" panose="020B0300000000000000" pitchFamily="34" charset="-122"/>
                <a:ea typeface="思源黑体 CN Light" panose="020B0300000000000000" pitchFamily="34" charset="-122"/>
              </a:rPr>
              <a:t>附件：前场镇国土空间规划（2021—2035年）公众征求意见稿</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nSpc>
                <a:spcPct val="130000"/>
              </a:lnSpc>
              <a:buNone/>
            </a:pP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gn="r">
              <a:lnSpc>
                <a:spcPct val="130000"/>
              </a:lnSpc>
              <a:buNone/>
            </a:pPr>
            <a:r>
              <a:rPr lang="zh-CN" altLang="en-US" sz="1200" b="0" dirty="0">
                <a:solidFill>
                  <a:srgbClr val="000000"/>
                </a:solidFill>
                <a:latin typeface="思源黑体 CN Light" panose="020B0300000000000000" pitchFamily="34" charset="-122"/>
                <a:ea typeface="思源黑体 CN Light" panose="020B0300000000000000" pitchFamily="34" charset="-122"/>
              </a:rPr>
              <a:t>前场镇人民</a:t>
            </a:r>
            <a:r>
              <a:rPr lang="zh-CN" altLang="en-US" sz="1200" b="0" dirty="0">
                <a:solidFill>
                  <a:srgbClr val="000000"/>
                </a:solidFill>
                <a:latin typeface="思源黑体 CN Light" panose="020B0300000000000000" pitchFamily="34" charset="-122"/>
                <a:ea typeface="思源黑体 CN Light" panose="020B0300000000000000" pitchFamily="34" charset="-122"/>
              </a:rPr>
              <a:t>政府</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a:p>
            <a:pPr indent="0" algn="ctr">
              <a:lnSpc>
                <a:spcPct val="130000"/>
              </a:lnSpc>
              <a:buNone/>
            </a:pPr>
            <a:r>
              <a:rPr lang="zh-CN" altLang="en-US" sz="1200" b="0" dirty="0">
                <a:solidFill>
                  <a:srgbClr val="000000"/>
                </a:solidFill>
                <a:latin typeface="思源黑体 CN Light" panose="020B0300000000000000" pitchFamily="34" charset="-122"/>
                <a:ea typeface="思源黑体 CN Light" panose="020B0300000000000000" pitchFamily="34" charset="-122"/>
              </a:rPr>
              <a:t>                                 </a:t>
            </a:r>
            <a:r>
              <a:rPr lang="en-US" altLang="zh-CN" sz="1200" b="0" dirty="0">
                <a:solidFill>
                  <a:srgbClr val="000000"/>
                </a:solidFill>
                <a:latin typeface="思源黑体 CN Light" panose="020B0300000000000000" pitchFamily="34" charset="-122"/>
                <a:ea typeface="思源黑体 CN Light" panose="020B0300000000000000" pitchFamily="34" charset="-122"/>
              </a:rPr>
              <a:t>               </a:t>
            </a:r>
            <a:r>
              <a:rPr lang="zh-CN" altLang="en-US" sz="1200" b="0" dirty="0">
                <a:solidFill>
                  <a:srgbClr val="000000"/>
                </a:solidFill>
                <a:latin typeface="思源黑体 CN Light" panose="020B0300000000000000" pitchFamily="34" charset="-122"/>
                <a:ea typeface="思源黑体 CN Light" panose="020B0300000000000000" pitchFamily="34" charset="-122"/>
              </a:rPr>
              <a:t>202</a:t>
            </a:r>
            <a:r>
              <a:rPr lang="en-US" altLang="zh-CN" sz="1200" b="0" dirty="0">
                <a:solidFill>
                  <a:srgbClr val="000000"/>
                </a:solidFill>
                <a:latin typeface="思源黑体 CN Light" panose="020B0300000000000000" pitchFamily="34" charset="-122"/>
                <a:ea typeface="思源黑体 CN Light" panose="020B0300000000000000" pitchFamily="34" charset="-122"/>
              </a:rPr>
              <a:t>4</a:t>
            </a:r>
            <a:r>
              <a:rPr lang="zh-CN" altLang="en-US" sz="1200" b="0" dirty="0">
                <a:solidFill>
                  <a:srgbClr val="000000"/>
                </a:solidFill>
                <a:latin typeface="思源黑体 CN Light" panose="020B0300000000000000" pitchFamily="34" charset="-122"/>
                <a:ea typeface="思源黑体 CN Light" panose="020B0300000000000000" pitchFamily="34" charset="-122"/>
              </a:rPr>
              <a:t>年</a:t>
            </a:r>
            <a:r>
              <a:rPr lang="en-US" altLang="zh-CN" sz="1200" b="0" dirty="0">
                <a:solidFill>
                  <a:srgbClr val="000000"/>
                </a:solidFill>
                <a:latin typeface="思源黑体 CN Light" panose="020B0300000000000000" pitchFamily="34" charset="-122"/>
                <a:ea typeface="思源黑体 CN Light" panose="020B0300000000000000" pitchFamily="34" charset="-122"/>
              </a:rPr>
              <a:t>2</a:t>
            </a:r>
            <a:r>
              <a:rPr lang="zh-CN" altLang="en-US" sz="1200" b="0" dirty="0">
                <a:solidFill>
                  <a:srgbClr val="000000"/>
                </a:solidFill>
                <a:latin typeface="思源黑体 CN Light" panose="020B0300000000000000" pitchFamily="34" charset="-122"/>
                <a:ea typeface="思源黑体 CN Light" panose="020B0300000000000000" pitchFamily="34" charset="-122"/>
              </a:rPr>
              <a:t>月</a:t>
            </a:r>
            <a:r>
              <a:rPr lang="en-US" altLang="zh-CN" sz="1200" b="0" dirty="0">
                <a:solidFill>
                  <a:srgbClr val="000000"/>
                </a:solidFill>
                <a:latin typeface="思源黑体 CN Light" panose="020B0300000000000000" pitchFamily="34" charset="-122"/>
                <a:ea typeface="思源黑体 CN Light" panose="020B0300000000000000" pitchFamily="34" charset="-122"/>
              </a:rPr>
              <a:t>7</a:t>
            </a:r>
            <a:r>
              <a:rPr lang="zh-CN" altLang="en-US" sz="1200" b="0" dirty="0">
                <a:solidFill>
                  <a:srgbClr val="000000"/>
                </a:solidFill>
                <a:latin typeface="思源黑体 CN Light" panose="020B0300000000000000" pitchFamily="34" charset="-122"/>
                <a:ea typeface="思源黑体 CN Light" panose="020B0300000000000000" pitchFamily="34" charset="-122"/>
              </a:rPr>
              <a:t>日</a:t>
            </a:r>
            <a:endParaRPr lang="zh-CN" altLang="en-US" sz="1200" b="0" dirty="0">
              <a:solidFill>
                <a:srgbClr val="000000"/>
              </a:solidFill>
              <a:latin typeface="思源黑体 CN Light" panose="020B0300000000000000" pitchFamily="34" charset="-122"/>
              <a:ea typeface="思源黑体 CN Light" panose="020B0300000000000000" pitchFamily="34" charset="-122"/>
            </a:endParaRPr>
          </a:p>
        </p:txBody>
      </p:sp>
      <p:sp>
        <p:nvSpPr>
          <p:cNvPr id="2" name="文本框 1"/>
          <p:cNvSpPr txBox="1"/>
          <p:nvPr/>
        </p:nvSpPr>
        <p:spPr>
          <a:xfrm>
            <a:off x="6029325" y="6597650"/>
            <a:ext cx="6162040" cy="275590"/>
          </a:xfrm>
          <a:prstGeom prst="rect">
            <a:avLst/>
          </a:prstGeom>
          <a:solidFill>
            <a:schemeClr val="bg1">
              <a:alpha val="60000"/>
            </a:schemeClr>
          </a:solidFill>
        </p:spPr>
        <p:txBody>
          <a:bodyPr wrap="square" rtlCol="0">
            <a:spAutoFit/>
          </a:bodyPr>
          <a:p>
            <a:pPr algn="l"/>
            <a:r>
              <a:rPr lang="zh-CN" altLang="en-US" sz="1200">
                <a:latin typeface="惊起归鸿叶落知秋" panose="02000503000000000000" charset="-122"/>
                <a:ea typeface="惊起归鸿叶落知秋" panose="02000503000000000000" charset="-122"/>
              </a:rPr>
              <a:t>部分图片素材来源于网络，仅用于公示使用，如涉及版权问题，请与</a:t>
            </a:r>
            <a:r>
              <a:rPr lang="zh-CN" altLang="en-US" sz="1200">
                <a:latin typeface="惊起归鸿叶落知秋" panose="02000503000000000000" charset="-122"/>
                <a:ea typeface="惊起归鸿叶落知秋" panose="02000503000000000000" charset="-122"/>
              </a:rPr>
              <a:t>前场镇人民政府联系</a:t>
            </a:r>
            <a:endParaRPr lang="zh-CN" altLang="en-US" sz="1200">
              <a:latin typeface="惊起归鸿叶落知秋" panose="02000503000000000000" charset="-122"/>
              <a:ea typeface="惊起归鸿叶落知秋" panose="02000503000000000000" charset="-122"/>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8" descr="E:/姚安县/姚安县乡镇/前场镇乡镇规划/文本表格/公示稿/图片/前场镇照片/前场镇照片/微信图片_20230724222932.jpg微信图片_20230724222932"/>
          <p:cNvPicPr>
            <a:picLocks noChangeAspect="1"/>
          </p:cNvPicPr>
          <p:nvPr>
            <p:custDataLst>
              <p:tags r:id="rId1"/>
            </p:custDataLst>
          </p:nvPr>
        </p:nvPicPr>
        <p:blipFill>
          <a:blip r:embed="rId2"/>
          <a:srcRect t="8333" b="8333"/>
          <a:stretch>
            <a:fillRect/>
          </a:stretch>
        </p:blipFill>
        <p:spPr>
          <a:xfrm rot="21600000">
            <a:off x="0" y="0"/>
            <a:ext cx="12192000" cy="6858000"/>
          </a:xfrm>
          <a:prstGeom prst="rect">
            <a:avLst/>
          </a:prstGeom>
        </p:spPr>
      </p:pic>
      <p:sp>
        <p:nvSpPr>
          <p:cNvPr id="5" name="矩形 4"/>
          <p:cNvSpPr/>
          <p:nvPr>
            <p:custDataLst>
              <p:tags r:id="rId3"/>
            </p:custDataLst>
          </p:nvPr>
        </p:nvSpPr>
        <p:spPr>
          <a:xfrm>
            <a:off x="0" y="635"/>
            <a:ext cx="12191365" cy="6856730"/>
          </a:xfrm>
          <a:prstGeom prst="rect">
            <a:avLst/>
          </a:prstGeom>
          <a:solidFill>
            <a:srgbClr val="3B8E88">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6" name="组合 5"/>
          <p:cNvGrpSpPr/>
          <p:nvPr/>
        </p:nvGrpSpPr>
        <p:grpSpPr>
          <a:xfrm>
            <a:off x="4495800" y="1785620"/>
            <a:ext cx="3550285" cy="2534285"/>
            <a:chOff x="7080" y="2812"/>
            <a:chExt cx="5591" cy="3991"/>
          </a:xfrm>
        </p:grpSpPr>
        <p:sp>
          <p:nvSpPr>
            <p:cNvPr id="2" name="文本框 1" descr="7b0a2020202022776f7264617274223a20227b5c2269645c223a32353030313437372c5c227469645c223a5c225c227d220a7d0a"/>
            <p:cNvSpPr txBox="1"/>
            <p:nvPr>
              <p:custDataLst>
                <p:tags r:id="rId4"/>
              </p:custDataLst>
            </p:nvPr>
          </p:nvSpPr>
          <p:spPr>
            <a:xfrm>
              <a:off x="7430" y="2812"/>
              <a:ext cx="5219" cy="1205"/>
            </a:xfrm>
            <a:prstGeom prst="rect">
              <a:avLst/>
            </a:prstGeom>
            <a:noFill/>
          </p:spPr>
          <p:txBody>
            <a:bodyPr wrap="square" rtlCol="0">
              <a:noAutofit/>
            </a:bodyPr>
            <a:p>
              <a:r>
                <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rPr>
                <a:t>PART  02</a:t>
              </a:r>
              <a:endPar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endParaRPr>
            </a:p>
          </p:txBody>
        </p:sp>
        <p:sp>
          <p:nvSpPr>
            <p:cNvPr id="3" name="文本框 2"/>
            <p:cNvSpPr txBox="1"/>
            <p:nvPr>
              <p:custDataLst>
                <p:tags r:id="rId5"/>
              </p:custDataLst>
            </p:nvPr>
          </p:nvSpPr>
          <p:spPr>
            <a:xfrm>
              <a:off x="7100" y="5071"/>
              <a:ext cx="5571" cy="1598"/>
            </a:xfrm>
            <a:prstGeom prst="rect">
              <a:avLst/>
            </a:prstGeom>
            <a:noFill/>
          </p:spPr>
          <p:txBody>
            <a:bodyPr wrap="square" rtlCol="0">
              <a:spAutoFit/>
            </a:bodyPr>
            <a:p>
              <a:r>
                <a:rPr lang="zh-CN" altLang="en-US" sz="6000" b="1">
                  <a:solidFill>
                    <a:srgbClr val="FFFFFF"/>
                  </a:solidFill>
                  <a:latin typeface="微软雅黑" panose="020B0503020204020204" charset="-122"/>
                  <a:ea typeface="微软雅黑" panose="020B0503020204020204" charset="-122"/>
                </a:rPr>
                <a:t>目标</a:t>
              </a:r>
              <a:r>
                <a:rPr lang="zh-CN" altLang="en-US" sz="6000" b="1">
                  <a:solidFill>
                    <a:srgbClr val="FFFFFF"/>
                  </a:solidFill>
                  <a:latin typeface="微软雅黑" panose="020B0503020204020204" charset="-122"/>
                  <a:ea typeface="微软雅黑" panose="020B0503020204020204" charset="-122"/>
                </a:rPr>
                <a:t>定位</a:t>
              </a:r>
              <a:endParaRPr lang="zh-CN" altLang="en-US" sz="6000" b="1">
                <a:solidFill>
                  <a:srgbClr val="FFFFFF"/>
                </a:solidFill>
                <a:latin typeface="微软雅黑" panose="020B0503020204020204" charset="-122"/>
                <a:ea typeface="微软雅黑" panose="020B0503020204020204" charset="-122"/>
              </a:endParaRPr>
            </a:p>
          </p:txBody>
        </p:sp>
        <p:cxnSp>
          <p:nvCxnSpPr>
            <p:cNvPr id="4" name="直接连接符 3"/>
            <p:cNvCxnSpPr/>
            <p:nvPr>
              <p:custDataLst>
                <p:tags r:id="rId6"/>
              </p:custDataLst>
            </p:nvPr>
          </p:nvCxnSpPr>
          <p:spPr>
            <a:xfrm>
              <a:off x="7080" y="6772"/>
              <a:ext cx="5022" cy="31"/>
            </a:xfrm>
            <a:prstGeom prst="line">
              <a:avLst/>
            </a:prstGeom>
            <a:ln w="28575" cmpd="dbl">
              <a:solidFill>
                <a:schemeClr val="accent6">
                  <a:lumMod val="40000"/>
                  <a:lumOff val="60000"/>
                </a:schemeClr>
              </a:solidFill>
              <a:prstDash val="solid"/>
            </a:ln>
          </p:spPr>
          <p:style>
            <a:lnRef idx="2">
              <a:schemeClr val="accent1"/>
            </a:lnRef>
            <a:fillRef idx="0">
              <a:srgbClr val="FFFFFF"/>
            </a:fillRef>
            <a:effectRef idx="0">
              <a:srgbClr val="FFFFFF"/>
            </a:effectRef>
            <a:fontRef idx="minor">
              <a:schemeClr val="tx1"/>
            </a:fontRef>
          </p:style>
        </p:cxnSp>
      </p:grpSp>
      <p:sp>
        <p:nvSpPr>
          <p:cNvPr id="7" name="半闭框 6"/>
          <p:cNvSpPr/>
          <p:nvPr>
            <p:custDataLst>
              <p:tags r:id="rId7"/>
            </p:custDataLst>
          </p:nvPr>
        </p:nvSpPr>
        <p:spPr>
          <a:xfrm rot="13500000">
            <a:off x="5862955" y="5238750"/>
            <a:ext cx="644525" cy="666750"/>
          </a:xfrm>
          <a:prstGeom prst="halfFrame">
            <a:avLst>
              <a:gd name="adj1" fmla="val 10377"/>
              <a:gd name="adj2" fmla="val 10121"/>
            </a:avLst>
          </a:prstGeom>
          <a:gradFill>
            <a:gsLst>
              <a:gs pos="100000">
                <a:schemeClr val="accent6">
                  <a:lumMod val="60000"/>
                  <a:lumOff val="40000"/>
                </a:schemeClr>
              </a:gs>
              <a:gs pos="0">
                <a:srgbClr val="0CA451"/>
              </a:gs>
            </a:gsLst>
            <a:path path="circle">
              <a:fillToRect l="100000" t="100000"/>
            </a:path>
            <a:tileRect r="-100000" b="-100000"/>
          </a:gradFill>
          <a:ln w="12700"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027" y="169824"/>
            <a:ext cx="1241425"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buClrTx/>
              <a:buSzTx/>
              <a:buFontTx/>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发展</a:t>
            </a: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定位</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29" name="组合 28"/>
          <p:cNvGrpSpPr/>
          <p:nvPr/>
        </p:nvGrpSpPr>
        <p:grpSpPr>
          <a:xfrm>
            <a:off x="475615" y="1186180"/>
            <a:ext cx="10906125" cy="3190240"/>
            <a:chOff x="0" y="2145"/>
            <a:chExt cx="17175" cy="5024"/>
          </a:xfrm>
        </p:grpSpPr>
        <p:pic>
          <p:nvPicPr>
            <p:cNvPr id="2" name="图片 1" descr="E:/姚安县/姚安县乡镇/前场镇乡镇规划/前场航拍/DJI_0698.JPGDJI_0698"/>
            <p:cNvPicPr>
              <a:picLocks noChangeAspect="1"/>
            </p:cNvPicPr>
            <p:nvPr>
              <p:custDataLst>
                <p:tags r:id="rId3"/>
              </p:custDataLst>
            </p:nvPr>
          </p:nvPicPr>
          <p:blipFill>
            <a:blip r:embed="rId4"/>
            <a:srcRect t="26196" b="26196"/>
            <a:stretch>
              <a:fillRect/>
            </a:stretch>
          </p:blipFill>
          <p:spPr>
            <a:xfrm>
              <a:off x="0" y="2145"/>
              <a:ext cx="15827" cy="5024"/>
            </a:xfrm>
            <a:prstGeom prst="flowChartMultidocument">
              <a:avLst/>
            </a:prstGeom>
            <a:ln w="12700">
              <a:noFill/>
            </a:ln>
          </p:spPr>
        </p:pic>
        <p:sp>
          <p:nvSpPr>
            <p:cNvPr id="30" name="矩形 29"/>
            <p:cNvSpPr/>
            <p:nvPr>
              <p:custDataLst>
                <p:tags r:id="rId5"/>
              </p:custDataLst>
            </p:nvPr>
          </p:nvSpPr>
          <p:spPr>
            <a:xfrm>
              <a:off x="15827" y="2145"/>
              <a:ext cx="1348" cy="3312"/>
            </a:xfrm>
            <a:prstGeom prst="rect">
              <a:avLst/>
            </a:prstGeom>
            <a:solidFill>
              <a:schemeClr val="accent5">
                <a:lumMod val="20000"/>
                <a:lumOff val="8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000" b="1">
                  <a:solidFill>
                    <a:srgbClr val="017159"/>
                  </a:solidFill>
                  <a:latin typeface="汉仪雅酷黑 45W" panose="020B0404020202020204" charset="-122"/>
                  <a:ea typeface="汉仪雅酷黑 45W" panose="020B0404020202020204" charset="-122"/>
                  <a:cs typeface="汉仪尚巍手书W" panose="00020600040101010101" charset="-122"/>
                </a:rPr>
                <a:t>发展</a:t>
              </a:r>
              <a:r>
                <a:rPr lang="zh-CN" altLang="en-US" sz="3000" b="1">
                  <a:solidFill>
                    <a:srgbClr val="017159"/>
                  </a:solidFill>
                  <a:latin typeface="汉仪雅酷黑 45W" panose="020B0404020202020204" charset="-122"/>
                  <a:ea typeface="汉仪雅酷黑 45W" panose="020B0404020202020204" charset="-122"/>
                  <a:cs typeface="汉仪尚巍手书W" panose="00020600040101010101" charset="-122"/>
                </a:rPr>
                <a:t>定位</a:t>
              </a:r>
              <a:endParaRPr lang="zh-CN" altLang="en-US" sz="3000" b="1">
                <a:solidFill>
                  <a:srgbClr val="017159"/>
                </a:solidFill>
                <a:latin typeface="汉仪雅酷黑 45W" panose="020B0404020202020204" charset="-122"/>
                <a:ea typeface="汉仪雅酷黑 45W" panose="020B0404020202020204" charset="-122"/>
                <a:cs typeface="汉仪尚巍手书W" panose="00020600040101010101" charset="-122"/>
              </a:endParaRPr>
            </a:p>
          </p:txBody>
        </p:sp>
      </p:grpSp>
      <p:sp>
        <p:nvSpPr>
          <p:cNvPr id="101" name="文本框 100"/>
          <p:cNvSpPr txBox="1"/>
          <p:nvPr>
            <p:custDataLst>
              <p:tags r:id="rId6"/>
            </p:custDataLst>
          </p:nvPr>
        </p:nvSpPr>
        <p:spPr>
          <a:xfrm>
            <a:off x="1321435" y="4949825"/>
            <a:ext cx="9798685" cy="1129665"/>
          </a:xfrm>
          <a:prstGeom prst="rect">
            <a:avLst/>
          </a:prstGeom>
          <a:noFill/>
          <a:ln w="9525">
            <a:noFill/>
          </a:ln>
        </p:spPr>
        <p:txBody>
          <a:bodyPr wrap="square">
            <a:spAutoFit/>
          </a:bodyPr>
          <a:p>
            <a:pPr indent="0" algn="l">
              <a:lnSpc>
                <a:spcPct val="150000"/>
              </a:lnSpc>
            </a:pPr>
            <a:r>
              <a:rPr lang="zh-CN" sz="1500">
                <a:solidFill>
                  <a:schemeClr val="tx1">
                    <a:lumMod val="95000"/>
                    <a:lumOff val="5000"/>
                  </a:schemeClr>
                </a:solidFill>
                <a:latin typeface="汉仪雅酷黑 45W" panose="020B0404020202020204" charset="-122"/>
                <a:ea typeface="汉仪雅酷黑 45W" panose="020B0404020202020204" charset="-122"/>
                <a:cs typeface="汉仪雅酷黑 45W" panose="020B0404020202020204" charset="-122"/>
                <a:sym typeface="+mn-ea"/>
              </a:rPr>
              <a:t>以楚姚、昆楚大高速公路基础设施变革为契机，依托丰富的农特产品，重点发展以肉牛和黑山羊为主的养殖业，做强特色农产品加工产业；统筹整合现有农特产品、民俗文化、林下经济等优势资源，打造集餐饮、观光、购物、娱乐于一体的特色美食小镇，逐渐形成东部经济产业带的核心。</a:t>
            </a:r>
            <a:endParaRPr lang="zh-CN" sz="1500">
              <a:solidFill>
                <a:schemeClr val="tx1">
                  <a:lumMod val="95000"/>
                  <a:lumOff val="5000"/>
                </a:schemeClr>
              </a:solidFill>
              <a:latin typeface="汉仪雅酷黑 45W" panose="020B0404020202020204" charset="-122"/>
              <a:ea typeface="汉仪雅酷黑 45W" panose="020B0404020202020204" charset="-122"/>
              <a:cs typeface="汉仪雅酷黑 45W" panose="020B0404020202020204" charset="-122"/>
              <a:sym typeface="+mn-ea"/>
            </a:endParaRPr>
          </a:p>
        </p:txBody>
      </p:sp>
      <p:sp>
        <p:nvSpPr>
          <p:cNvPr id="28" name="流程图: 摘录 27"/>
          <p:cNvSpPr/>
          <p:nvPr>
            <p:custDataLst>
              <p:tags r:id="rId7"/>
            </p:custDataLst>
          </p:nvPr>
        </p:nvSpPr>
        <p:spPr>
          <a:xfrm rot="5400000">
            <a:off x="966470" y="5054600"/>
            <a:ext cx="372110" cy="337820"/>
          </a:xfrm>
          <a:prstGeom prst="flowChartExtract">
            <a:avLst/>
          </a:prstGeom>
          <a:solidFill>
            <a:srgbClr val="017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 name="picture 576"/>
          <p:cNvPicPr>
            <a:picLocks noChangeAspect="1"/>
          </p:cNvPicPr>
          <p:nvPr/>
        </p:nvPicPr>
        <p:blipFill>
          <a:blip r:embed="rId1"/>
          <a:stretch>
            <a:fillRect/>
          </a:stretch>
        </p:blipFill>
        <p:spPr>
          <a:xfrm rot="21600000">
            <a:off x="0" y="5135843"/>
            <a:ext cx="4312171" cy="1402946"/>
          </a:xfrm>
          <a:prstGeom prst="rect">
            <a:avLst/>
          </a:prstGeom>
        </p:spPr>
      </p:pic>
      <p:pic>
        <p:nvPicPr>
          <p:cNvPr id="578" name="picture 578"/>
          <p:cNvPicPr>
            <a:picLocks noChangeAspect="1"/>
          </p:cNvPicPr>
          <p:nvPr/>
        </p:nvPicPr>
        <p:blipFill>
          <a:blip r:embed="rId2"/>
          <a:stretch>
            <a:fillRect/>
          </a:stretch>
        </p:blipFill>
        <p:spPr>
          <a:xfrm rot="21600000">
            <a:off x="3076088" y="3444081"/>
            <a:ext cx="3901927" cy="1076483"/>
          </a:xfrm>
          <a:prstGeom prst="rect">
            <a:avLst/>
          </a:prstGeom>
        </p:spPr>
      </p:pic>
      <p:pic>
        <p:nvPicPr>
          <p:cNvPr id="580" name="picture 580"/>
          <p:cNvPicPr>
            <a:picLocks noChangeAspect="1"/>
          </p:cNvPicPr>
          <p:nvPr/>
        </p:nvPicPr>
        <p:blipFill>
          <a:blip r:embed="rId3"/>
          <a:stretch>
            <a:fillRect/>
          </a:stretch>
        </p:blipFill>
        <p:spPr>
          <a:xfrm rot="21600000">
            <a:off x="160020" y="97790"/>
            <a:ext cx="661035" cy="672464"/>
          </a:xfrm>
          <a:prstGeom prst="rect">
            <a:avLst/>
          </a:prstGeom>
        </p:spPr>
      </p:pic>
      <p:sp>
        <p:nvSpPr>
          <p:cNvPr id="582"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38" name="group 38"/>
          <p:cNvGrpSpPr/>
          <p:nvPr/>
        </p:nvGrpSpPr>
        <p:grpSpPr>
          <a:xfrm rot="21600000">
            <a:off x="4415028" y="120395"/>
            <a:ext cx="7776971" cy="507492"/>
            <a:chOff x="0" y="0"/>
            <a:chExt cx="7776971" cy="507492"/>
          </a:xfrm>
        </p:grpSpPr>
        <p:pic>
          <p:nvPicPr>
            <p:cNvPr id="584" name="picture 584"/>
            <p:cNvPicPr>
              <a:picLocks noChangeAspect="1"/>
            </p:cNvPicPr>
            <p:nvPr/>
          </p:nvPicPr>
          <p:blipFill>
            <a:blip r:embed="rId4"/>
            <a:stretch>
              <a:fillRect/>
            </a:stretch>
          </p:blipFill>
          <p:spPr>
            <a:xfrm rot="21600000">
              <a:off x="0" y="0"/>
              <a:ext cx="7776971" cy="507492"/>
            </a:xfrm>
            <a:prstGeom prst="rect">
              <a:avLst/>
            </a:prstGeom>
          </p:spPr>
        </p:pic>
        <p:sp>
          <p:nvSpPr>
            <p:cNvPr id="586" name="textbox 586"/>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l" rtl="0" eaLnBrk="0">
                <a:lnSpc>
                  <a:spcPts val="1855"/>
                </a:lnSpc>
              </a:pPr>
              <a:r>
                <a:rPr lang="zh-CN" altLang="en-US" sz="14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14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14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1400" dirty="0"/>
            </a:p>
          </p:txBody>
        </p:sp>
      </p:grpSp>
      <p:pic>
        <p:nvPicPr>
          <p:cNvPr id="588" name="picture 588"/>
          <p:cNvPicPr>
            <a:picLocks noChangeAspect="1"/>
          </p:cNvPicPr>
          <p:nvPr/>
        </p:nvPicPr>
        <p:blipFill>
          <a:blip r:embed="rId5"/>
          <a:stretch>
            <a:fillRect/>
          </a:stretch>
        </p:blipFill>
        <p:spPr>
          <a:xfrm rot="21600000">
            <a:off x="5217795" y="4537709"/>
            <a:ext cx="1381760" cy="1451610"/>
          </a:xfrm>
          <a:prstGeom prst="rect">
            <a:avLst/>
          </a:prstGeom>
        </p:spPr>
      </p:pic>
      <p:pic>
        <p:nvPicPr>
          <p:cNvPr id="590" name="picture 590"/>
          <p:cNvPicPr>
            <a:picLocks noChangeAspect="1"/>
          </p:cNvPicPr>
          <p:nvPr/>
        </p:nvPicPr>
        <p:blipFill>
          <a:blip r:embed="rId6"/>
          <a:stretch>
            <a:fillRect/>
          </a:stretch>
        </p:blipFill>
        <p:spPr>
          <a:xfrm rot="21600000">
            <a:off x="6362065" y="5867400"/>
            <a:ext cx="3467099" cy="600075"/>
          </a:xfrm>
          <a:prstGeom prst="rect">
            <a:avLst/>
          </a:prstGeom>
        </p:spPr>
      </p:pic>
      <p:pic>
        <p:nvPicPr>
          <p:cNvPr id="592" name="picture 592"/>
          <p:cNvPicPr>
            <a:picLocks noChangeAspect="1"/>
          </p:cNvPicPr>
          <p:nvPr/>
        </p:nvPicPr>
        <p:blipFill>
          <a:blip r:embed="rId7"/>
          <a:stretch>
            <a:fillRect/>
          </a:stretch>
        </p:blipFill>
        <p:spPr>
          <a:xfrm rot="21600000">
            <a:off x="7985594" y="4484483"/>
            <a:ext cx="1316687" cy="1574473"/>
          </a:xfrm>
          <a:prstGeom prst="rect">
            <a:avLst/>
          </a:prstGeom>
        </p:spPr>
      </p:pic>
      <p:sp>
        <p:nvSpPr>
          <p:cNvPr id="594" name="textbox 594"/>
          <p:cNvSpPr/>
          <p:nvPr/>
        </p:nvSpPr>
        <p:spPr>
          <a:xfrm>
            <a:off x="554990" y="3063875"/>
            <a:ext cx="2228215" cy="1875790"/>
          </a:xfrm>
          <a:prstGeom prst="rect">
            <a:avLst/>
          </a:prstGeom>
        </p:spPr>
        <p:txBody>
          <a:bodyPr vert="horz" wrap="square" lIns="0" tIns="0" rIns="0" bIns="0"/>
          <a:lstStyle/>
          <a:p>
            <a:pPr algn="l" rtl="0" eaLnBrk="0">
              <a:lnSpc>
                <a:spcPct val="80000"/>
              </a:lnSpc>
            </a:pPr>
            <a:endParaRPr lang="en-US" altLang="en-US" sz="1200" dirty="0"/>
          </a:p>
          <a:p>
            <a:pPr marL="12700" indent="0" algn="l" rtl="0" eaLnBrk="0" fontAlgn="auto">
              <a:lnSpc>
                <a:spcPct val="150000"/>
              </a:lnSpc>
            </a:pPr>
            <a:r>
              <a:rPr sz="1200" kern="0" spc="60" dirty="0">
                <a:solidFill>
                  <a:srgbClr val="4A504F">
                    <a:alpha val="100000"/>
                  </a:srgbClr>
                </a:solidFill>
                <a:latin typeface="微软雅黑" panose="020B0503020204020204" charset="-122"/>
                <a:ea typeface="微软雅黑" panose="020B0503020204020204" charset="-122"/>
                <a:cs typeface="微软雅黑" panose="020B0503020204020204" charset="-122"/>
              </a:rPr>
              <a:t>特色鲜明、支撑力强、可持续发展的</a:t>
            </a:r>
            <a:r>
              <a:rPr sz="12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rPr>
              <a:t>现代农业产业体系初步形成</a:t>
            </a:r>
            <a:r>
              <a:rPr sz="1200" kern="0" spc="60" dirty="0">
                <a:solidFill>
                  <a:srgbClr val="4A504F">
                    <a:alpha val="100000"/>
                  </a:srgbClr>
                </a:solidFill>
                <a:latin typeface="微软雅黑" panose="020B0503020204020204" charset="-122"/>
                <a:ea typeface="微软雅黑" panose="020B0503020204020204" charset="-122"/>
                <a:cs typeface="微软雅黑" panose="020B0503020204020204" charset="-122"/>
              </a:rPr>
              <a:t>；</a:t>
            </a:r>
            <a:r>
              <a:rPr sz="1200" kern="0" spc="60" dirty="0">
                <a:solidFill>
                  <a:srgbClr val="4A504F">
                    <a:alpha val="100000"/>
                  </a:srgbClr>
                </a:solidFill>
                <a:latin typeface="微软雅黑" panose="020B0503020204020204" charset="-122"/>
                <a:ea typeface="微软雅黑" panose="020B0503020204020204" charset="-122"/>
                <a:cs typeface="微软雅黑" panose="020B0503020204020204" charset="-122"/>
              </a:rPr>
              <a:t>生态安全屏障更加牢固，</a:t>
            </a:r>
            <a:r>
              <a:rPr sz="12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rPr>
              <a:t>人居环境不断优化</a:t>
            </a:r>
            <a:r>
              <a:rPr sz="1200" kern="0" spc="60" dirty="0">
                <a:solidFill>
                  <a:srgbClr val="4A504F">
                    <a:alpha val="100000"/>
                  </a:srgbClr>
                </a:solidFill>
                <a:latin typeface="微软雅黑" panose="020B0503020204020204" charset="-122"/>
                <a:ea typeface="微软雅黑" panose="020B0503020204020204" charset="-122"/>
                <a:cs typeface="微软雅黑" panose="020B0503020204020204" charset="-122"/>
              </a:rPr>
              <a:t>；</a:t>
            </a:r>
            <a:r>
              <a:rPr sz="1200" kern="0" spc="60" dirty="0">
                <a:solidFill>
                  <a:srgbClr val="4A504F">
                    <a:alpha val="100000"/>
                  </a:srgbClr>
                </a:solidFill>
                <a:latin typeface="微软雅黑" panose="020B0503020204020204" charset="-122"/>
                <a:ea typeface="微软雅黑" panose="020B0503020204020204" charset="-122"/>
                <a:cs typeface="微软雅黑" panose="020B0503020204020204" charset="-122"/>
              </a:rPr>
              <a:t>内通外联的交通网络基本形成，</a:t>
            </a:r>
            <a:r>
              <a:rPr sz="12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rPr>
              <a:t>基本公共服务均等化水平进一步提高</a:t>
            </a:r>
            <a:r>
              <a:rPr lang="zh-CN" sz="12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endParaRPr lang="zh-CN" sz="12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596" name="textbox 596"/>
          <p:cNvSpPr/>
          <p:nvPr/>
        </p:nvSpPr>
        <p:spPr>
          <a:xfrm>
            <a:off x="7073900" y="3070225"/>
            <a:ext cx="2755265" cy="1327150"/>
          </a:xfrm>
          <a:prstGeom prst="rect">
            <a:avLst/>
          </a:prstGeom>
        </p:spPr>
        <p:txBody>
          <a:bodyPr vert="horz" wrap="square" lIns="0" tIns="0" rIns="0" bIns="0"/>
          <a:lstStyle/>
          <a:p>
            <a:pPr algn="l" rtl="0" eaLnBrk="0">
              <a:lnSpc>
                <a:spcPct val="83000"/>
              </a:lnSpc>
            </a:pPr>
            <a:endParaRPr lang="en-US" altLang="en-US" sz="1200" dirty="0"/>
          </a:p>
          <a:p>
            <a:pPr marL="12700" indent="0" algn="l" rtl="0" eaLnBrk="0" fontAlgn="auto">
              <a:lnSpc>
                <a:spcPct val="150000"/>
              </a:lnSpc>
            </a:pPr>
            <a:r>
              <a:rPr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生态系统质量和稳定性全面提升，生态环境质量稳步提升；基本公共服务实现均等化；集中抓好</a:t>
            </a:r>
            <a:r>
              <a:rPr lang="zh-CN"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粮食、</a:t>
            </a:r>
            <a:r>
              <a:rPr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烤烟、</a:t>
            </a:r>
            <a:r>
              <a:rPr lang="zh-CN"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肉牛、蔬菜、</a:t>
            </a:r>
            <a:r>
              <a:rPr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酿酒、新型能源</a:t>
            </a:r>
            <a:r>
              <a:rPr lang="zh-CN"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a:t>
            </a:r>
            <a:r>
              <a:rPr lang="zh-CN"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商贸物流</a:t>
            </a:r>
            <a:r>
              <a:rPr lang="zh-CN"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rPr>
              <a:t>业。</a:t>
            </a:r>
            <a:endParaRPr lang="zh-CN" sz="1200" kern="0" spc="70" dirty="0">
              <a:solidFill>
                <a:srgbClr val="4A504F">
                  <a:alpha val="100000"/>
                </a:srgbClr>
              </a:solidFill>
              <a:latin typeface="微软雅黑" panose="020B0503020204020204" charset="-122"/>
              <a:ea typeface="微软雅黑" panose="020B0503020204020204" charset="-122"/>
              <a:cs typeface="微软雅黑" panose="020B0503020204020204" charset="-122"/>
            </a:endParaRPr>
          </a:p>
        </p:txBody>
      </p:sp>
      <p:sp>
        <p:nvSpPr>
          <p:cNvPr id="598" name="textbox 598"/>
          <p:cNvSpPr/>
          <p:nvPr/>
        </p:nvSpPr>
        <p:spPr>
          <a:xfrm>
            <a:off x="9767570" y="4939665"/>
            <a:ext cx="2039620" cy="1240155"/>
          </a:xfrm>
          <a:prstGeom prst="rect">
            <a:avLst/>
          </a:prstGeom>
        </p:spPr>
        <p:txBody>
          <a:bodyPr vert="horz" wrap="square" lIns="0" tIns="0" rIns="0" bIns="0"/>
          <a:lstStyle/>
          <a:p>
            <a:pPr algn="l" rtl="0" eaLnBrk="0">
              <a:lnSpc>
                <a:spcPct val="80000"/>
              </a:lnSpc>
            </a:pPr>
            <a:endParaRPr lang="en-US" altLang="en-US" sz="1200" dirty="0"/>
          </a:p>
          <a:p>
            <a:pPr marL="12700" indent="0" algn="l" rtl="0" eaLnBrk="0" fontAlgn="auto">
              <a:lnSpc>
                <a:spcPct val="150000"/>
              </a:lnSpc>
            </a:pPr>
            <a:r>
              <a:rPr sz="1200" kern="0" spc="80" dirty="0">
                <a:solidFill>
                  <a:srgbClr val="4A504F">
                    <a:alpha val="100000"/>
                  </a:srgbClr>
                </a:solidFill>
                <a:latin typeface="微软雅黑" panose="020B0503020204020204" charset="-122"/>
                <a:ea typeface="微软雅黑" panose="020B0503020204020204" charset="-122"/>
                <a:cs typeface="微软雅黑" panose="020B0503020204020204" charset="-122"/>
              </a:rPr>
              <a:t>国土空间保护开发科学有序，国土空间治理高效，高质量公共服务设施实现覆盖，自然与历史文化特色充分彰显</a:t>
            </a:r>
            <a:r>
              <a:rPr lang="zh-CN" sz="1200" kern="0" spc="80" dirty="0">
                <a:solidFill>
                  <a:srgbClr val="4A504F">
                    <a:alpha val="100000"/>
                  </a:srgbClr>
                </a:solidFill>
                <a:latin typeface="微软雅黑" panose="020B0503020204020204" charset="-122"/>
                <a:ea typeface="微软雅黑" panose="020B0503020204020204" charset="-122"/>
                <a:cs typeface="微软雅黑" panose="020B0503020204020204" charset="-122"/>
              </a:rPr>
              <a:t>。</a:t>
            </a:r>
            <a:endParaRPr lang="zh-CN" sz="1200" kern="0" spc="80" dirty="0">
              <a:solidFill>
                <a:srgbClr val="4A504F">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40" name="group 40"/>
          <p:cNvGrpSpPr/>
          <p:nvPr/>
        </p:nvGrpSpPr>
        <p:grpSpPr>
          <a:xfrm rot="21600000">
            <a:off x="5782021" y="2705487"/>
            <a:ext cx="891901" cy="1083944"/>
            <a:chOff x="-26035" y="-27305"/>
            <a:chExt cx="891901" cy="1083944"/>
          </a:xfrm>
        </p:grpSpPr>
        <p:pic>
          <p:nvPicPr>
            <p:cNvPr id="600" name="picture 600"/>
            <p:cNvPicPr>
              <a:picLocks noChangeAspect="1"/>
            </p:cNvPicPr>
            <p:nvPr/>
          </p:nvPicPr>
          <p:blipFill>
            <a:blip r:embed="rId8"/>
            <a:stretch>
              <a:fillRect/>
            </a:stretch>
          </p:blipFill>
          <p:spPr>
            <a:xfrm rot="21600000">
              <a:off x="0" y="0"/>
              <a:ext cx="865866" cy="1038802"/>
            </a:xfrm>
            <a:prstGeom prst="rect">
              <a:avLst/>
            </a:prstGeom>
          </p:spPr>
        </p:pic>
        <p:sp>
          <p:nvSpPr>
            <p:cNvPr id="602" name="textbox 602"/>
            <p:cNvSpPr/>
            <p:nvPr/>
          </p:nvSpPr>
          <p:spPr>
            <a:xfrm>
              <a:off x="-26035" y="-27305"/>
              <a:ext cx="891539" cy="1083944"/>
            </a:xfrm>
            <a:prstGeom prst="rect">
              <a:avLst/>
            </a:prstGeom>
          </p:spPr>
          <p:txBody>
            <a:bodyPr vert="horz" wrap="square" lIns="0" tIns="0" rIns="0" bIns="0"/>
            <a:lstStyle/>
            <a:p>
              <a:pPr algn="l" rtl="0" eaLnBrk="0">
                <a:lnSpc>
                  <a:spcPct val="160000"/>
                </a:lnSpc>
              </a:pPr>
              <a:endParaRPr lang="en-US" altLang="en-US" sz="1000" dirty="0"/>
            </a:p>
            <a:p>
              <a:pPr algn="l" rtl="0" eaLnBrk="0">
                <a:lnSpc>
                  <a:spcPct val="9000"/>
                </a:lnSpc>
              </a:pPr>
              <a:endParaRPr lang="en-US" altLang="en-US" sz="100" dirty="0"/>
            </a:p>
            <a:p>
              <a:pPr marL="146050" indent="124460" algn="l" rtl="0" eaLnBrk="0">
                <a:lnSpc>
                  <a:spcPct val="95000"/>
                </a:lnSpc>
              </a:pPr>
              <a:r>
                <a:rPr sz="1600" b="1"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远期</a:t>
              </a:r>
              <a:r>
                <a:rPr sz="1600" b="1" kern="0" spc="-10" dirty="0">
                  <a:solidFill>
                    <a:srgbClr val="FFFFFF">
                      <a:alpha val="100000"/>
                    </a:srgbClr>
                  </a:solidFill>
                  <a:latin typeface="微软雅黑" panose="020B0503020204020204" charset="-122"/>
                  <a:ea typeface="微软雅黑" panose="020B0503020204020204" charset="-122"/>
                  <a:cs typeface="微软雅黑" panose="020B0503020204020204" charset="-122"/>
                </a:rPr>
                <a:t>      </a:t>
              </a:r>
              <a:r>
                <a:rPr sz="1600" b="1" kern="0" spc="-20" dirty="0">
                  <a:solidFill>
                    <a:srgbClr val="FFFFFF">
                      <a:alpha val="100000"/>
                    </a:srgbClr>
                  </a:solidFill>
                  <a:latin typeface="微软雅黑" panose="020B0503020204020204" charset="-122"/>
                  <a:ea typeface="微软雅黑" panose="020B0503020204020204" charset="-122"/>
                  <a:cs typeface="微软雅黑" panose="020B0503020204020204" charset="-122"/>
                </a:rPr>
                <a:t>2035年</a:t>
              </a:r>
              <a:endParaRPr lang="en-US" altLang="en-US" sz="1600" dirty="0"/>
            </a:p>
          </p:txBody>
        </p:sp>
      </p:grpSp>
      <p:grpSp>
        <p:nvGrpSpPr>
          <p:cNvPr id="42" name="group 42"/>
          <p:cNvGrpSpPr/>
          <p:nvPr/>
        </p:nvGrpSpPr>
        <p:grpSpPr>
          <a:xfrm rot="21600000">
            <a:off x="2857500" y="2501265"/>
            <a:ext cx="745490" cy="917575"/>
            <a:chOff x="-12568" y="-66255"/>
            <a:chExt cx="670684" cy="825328"/>
          </a:xfrm>
        </p:grpSpPr>
        <p:pic>
          <p:nvPicPr>
            <p:cNvPr id="608" name="picture 608"/>
            <p:cNvPicPr>
              <a:picLocks noChangeAspect="1"/>
            </p:cNvPicPr>
            <p:nvPr/>
          </p:nvPicPr>
          <p:blipFill>
            <a:blip r:embed="rId9"/>
            <a:stretch>
              <a:fillRect/>
            </a:stretch>
          </p:blipFill>
          <p:spPr>
            <a:xfrm rot="21600000">
              <a:off x="0" y="0"/>
              <a:ext cx="601559" cy="733371"/>
            </a:xfrm>
            <a:prstGeom prst="rect">
              <a:avLst/>
            </a:prstGeom>
          </p:spPr>
        </p:pic>
        <p:sp>
          <p:nvSpPr>
            <p:cNvPr id="610" name="textbox 610"/>
            <p:cNvSpPr/>
            <p:nvPr/>
          </p:nvSpPr>
          <p:spPr>
            <a:xfrm>
              <a:off x="-12568" y="-66255"/>
              <a:ext cx="670684" cy="825328"/>
            </a:xfrm>
            <a:prstGeom prst="rect">
              <a:avLst/>
            </a:prstGeom>
          </p:spPr>
          <p:txBody>
            <a:bodyPr vert="horz" wrap="square" lIns="0" tIns="0" rIns="0" bIns="0"/>
            <a:lstStyle/>
            <a:p>
              <a:pPr algn="l" rtl="0" eaLnBrk="0">
                <a:lnSpc>
                  <a:spcPct val="115000"/>
                </a:lnSpc>
              </a:pPr>
              <a:endParaRPr lang="en-US" altLang="en-US" sz="1200" dirty="0"/>
            </a:p>
            <a:p>
              <a:pPr algn="l" rtl="0" eaLnBrk="0">
                <a:lnSpc>
                  <a:spcPct val="9000"/>
                </a:lnSpc>
              </a:pPr>
              <a:endParaRPr lang="en-US" altLang="en-US" sz="1200" dirty="0"/>
            </a:p>
            <a:p>
              <a:pPr marL="106680" indent="86995" algn="l" rtl="0" eaLnBrk="0">
                <a:lnSpc>
                  <a:spcPct val="105000"/>
                </a:lnSpc>
              </a:pPr>
              <a:r>
                <a:rPr sz="1200" b="1" kern="0" spc="80" dirty="0">
                  <a:solidFill>
                    <a:srgbClr val="FFFF00">
                      <a:alpha val="100000"/>
                    </a:srgbClr>
                  </a:solidFill>
                  <a:latin typeface="微软雅黑" panose="020B0503020204020204" charset="-122"/>
                  <a:ea typeface="微软雅黑" panose="020B0503020204020204" charset="-122"/>
                  <a:cs typeface="微软雅黑" panose="020B0503020204020204" charset="-122"/>
                </a:rPr>
                <a:t>近期</a:t>
              </a:r>
              <a:r>
                <a:rPr sz="1200" b="1" kern="0" spc="0" dirty="0">
                  <a:solidFill>
                    <a:srgbClr val="FFFF00">
                      <a:alpha val="100000"/>
                    </a:srgbClr>
                  </a:solidFill>
                  <a:latin typeface="微软雅黑" panose="020B0503020204020204" charset="-122"/>
                  <a:ea typeface="微软雅黑" panose="020B0503020204020204" charset="-122"/>
                  <a:cs typeface="微软雅黑" panose="020B0503020204020204" charset="-122"/>
                </a:rPr>
                <a:t>      </a:t>
              </a:r>
              <a:r>
                <a:rPr sz="1200" b="1" kern="0" spc="50" dirty="0">
                  <a:solidFill>
                    <a:srgbClr val="FFFF00">
                      <a:alpha val="100000"/>
                    </a:srgbClr>
                  </a:solidFill>
                  <a:latin typeface="微软雅黑" panose="020B0503020204020204" charset="-122"/>
                  <a:ea typeface="微软雅黑" panose="020B0503020204020204" charset="-122"/>
                  <a:cs typeface="微软雅黑" panose="020B0503020204020204" charset="-122"/>
                </a:rPr>
                <a:t>2025年</a:t>
              </a:r>
              <a:endParaRPr lang="en-US" altLang="en-US" sz="1200" dirty="0"/>
            </a:p>
          </p:txBody>
        </p:sp>
      </p:grpSp>
      <p:sp>
        <p:nvSpPr>
          <p:cNvPr id="612" name="textbox 612"/>
          <p:cNvSpPr/>
          <p:nvPr/>
        </p:nvSpPr>
        <p:spPr>
          <a:xfrm>
            <a:off x="1186027" y="170433"/>
            <a:ext cx="1241425" cy="354965"/>
          </a:xfrm>
          <a:prstGeom prst="rect">
            <a:avLst/>
          </a:prstGeom>
        </p:spPr>
        <p:txBody>
          <a:bodyPr vert="horz" wrap="square" lIns="0" tIns="0" rIns="0" bIns="0"/>
          <a:lstStyle/>
          <a:p>
            <a:pPr algn="l" rtl="0" eaLnBrk="0">
              <a:lnSpc>
                <a:spcPct val="81000"/>
              </a:lnSpc>
            </a:pPr>
            <a:endParaRPr lang="en-US" altLang="en-US" sz="100" dirty="0"/>
          </a:p>
          <a:p>
            <a:pPr marL="12700" algn="l" rtl="0" eaLnBrk="0">
              <a:lnSpc>
                <a:spcPct val="9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规划</a:t>
            </a: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目标</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p:nvGrpSpPr>
        <p:grpSpPr>
          <a:xfrm>
            <a:off x="4312285" y="1292225"/>
            <a:ext cx="3790315" cy="636270"/>
            <a:chOff x="4667" y="1866"/>
            <a:chExt cx="5969" cy="1002"/>
          </a:xfrm>
        </p:grpSpPr>
        <p:sp>
          <p:nvSpPr>
            <p:cNvPr id="3" name="流程图: 可选过程 2"/>
            <p:cNvSpPr/>
            <p:nvPr/>
          </p:nvSpPr>
          <p:spPr>
            <a:xfrm>
              <a:off x="4668" y="1866"/>
              <a:ext cx="5968" cy="885"/>
            </a:xfrm>
            <a:prstGeom prst="flowChartAlternateProcess">
              <a:avLst/>
            </a:prstGeom>
            <a:gradFill>
              <a:gsLst>
                <a:gs pos="13000">
                  <a:srgbClr val="1A6F6F"/>
                </a:gs>
                <a:gs pos="47000">
                  <a:srgbClr val="489B58">
                    <a:alpha val="100000"/>
                  </a:srgbClr>
                </a:gs>
                <a:gs pos="100000">
                  <a:schemeClr val="accent6">
                    <a:lumMod val="60000"/>
                    <a:lumOff val="40000"/>
                  </a:schemeClr>
                </a:gs>
              </a:gsLst>
              <a:path path="circle">
                <a:fillToRect l="100000" b="100000"/>
              </a:path>
              <a:tileRect t="-100000" r="-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4667" y="1951"/>
              <a:ext cx="5969" cy="917"/>
            </a:xfrm>
            <a:prstGeom prst="rect">
              <a:avLst/>
            </a:prstGeom>
            <a:noFill/>
          </p:spPr>
          <p:style>
            <a:lnRef idx="0">
              <a:srgbClr val="FFFFFF"/>
            </a:lnRef>
            <a:fillRef idx="1">
              <a:schemeClr val="accent6"/>
            </a:fillRef>
            <a:effectRef idx="0">
              <a:srgbClr val="FFFFFF"/>
            </a:effectRef>
            <a:fontRef idx="minor">
              <a:schemeClr val="lt1"/>
            </a:fontRef>
          </p:style>
          <p:txBody>
            <a:bodyPr wrap="square" rtlCol="0" anchor="t">
              <a:noAutofit/>
            </a:bodyPr>
            <a:p>
              <a:pPr algn="ctr"/>
              <a:r>
                <a:rPr lang="zh-CN" altLang="en-US" sz="2500" b="1">
                  <a:solidFill>
                    <a:schemeClr val="bg1"/>
                  </a:solidFill>
                  <a:latin typeface="微软雅黑" panose="020B0503020204020204" charset="-122"/>
                  <a:ea typeface="微软雅黑" panose="020B0503020204020204" charset="-122"/>
                </a:rPr>
                <a:t>姚安东部经济产业带核心</a:t>
              </a:r>
              <a:endParaRPr lang="zh-CN" altLang="en-US" sz="2500" b="1">
                <a:solidFill>
                  <a:schemeClr val="bg1"/>
                </a:solidFill>
                <a:latin typeface="微软雅黑" panose="020B0503020204020204" charset="-122"/>
                <a:ea typeface="微软雅黑" panose="020B0503020204020204" charset="-122"/>
              </a:endParaRPr>
            </a:p>
          </p:txBody>
        </p:sp>
      </p:grpSp>
      <p:cxnSp>
        <p:nvCxnSpPr>
          <p:cNvPr id="5" name="直接连接符 4"/>
          <p:cNvCxnSpPr/>
          <p:nvPr/>
        </p:nvCxnSpPr>
        <p:spPr>
          <a:xfrm flipH="1">
            <a:off x="711200" y="1503680"/>
            <a:ext cx="3616325" cy="2540"/>
          </a:xfrm>
          <a:prstGeom prst="line">
            <a:avLst/>
          </a:prstGeom>
          <a:ln w="12700" cmpd="sng">
            <a:gradFill>
              <a:gsLst>
                <a:gs pos="0">
                  <a:schemeClr val="accent1"/>
                </a:gs>
                <a:gs pos="100000">
                  <a:schemeClr val="bg2"/>
                </a:gs>
              </a:gsLst>
              <a:lin ang="5400000" scaled="1"/>
            </a:gradFill>
            <a:prstDash val="solid"/>
            <a:round/>
          </a:ln>
        </p:spPr>
        <p:style>
          <a:lnRef idx="2">
            <a:schemeClr val="accent1"/>
          </a:lnRef>
          <a:fillRef idx="0">
            <a:srgbClr val="FFFFFF"/>
          </a:fillRef>
          <a:effectRef idx="0">
            <a:srgbClr val="FFFFFF"/>
          </a:effectRef>
          <a:fontRef idx="minor">
            <a:schemeClr val="tx1"/>
          </a:fontRef>
        </p:style>
      </p:cxnSp>
      <p:cxnSp>
        <p:nvCxnSpPr>
          <p:cNvPr id="6" name="直接连接符 5"/>
          <p:cNvCxnSpPr/>
          <p:nvPr>
            <p:custDataLst>
              <p:tags r:id="rId10"/>
            </p:custDataLst>
          </p:nvPr>
        </p:nvCxnSpPr>
        <p:spPr>
          <a:xfrm flipH="1">
            <a:off x="711200" y="1599565"/>
            <a:ext cx="3616325" cy="2540"/>
          </a:xfrm>
          <a:prstGeom prst="line">
            <a:avLst/>
          </a:prstGeom>
          <a:ln w="12700" cmpd="sng">
            <a:gradFill>
              <a:gsLst>
                <a:gs pos="0">
                  <a:schemeClr val="accent1"/>
                </a:gs>
                <a:gs pos="100000">
                  <a:schemeClr val="bg2"/>
                </a:gs>
              </a:gsLst>
              <a:lin ang="5400000" scaled="1"/>
            </a:gradFill>
            <a:prstDash val="solid"/>
            <a:round/>
          </a:ln>
        </p:spPr>
        <p:style>
          <a:lnRef idx="2">
            <a:schemeClr val="accent1"/>
          </a:lnRef>
          <a:fillRef idx="0">
            <a:srgbClr val="FFFFFF"/>
          </a:fillRef>
          <a:effectRef idx="0">
            <a:srgbClr val="FFFFFF"/>
          </a:effectRef>
          <a:fontRef idx="minor">
            <a:schemeClr val="tx1"/>
          </a:fontRef>
        </p:style>
      </p:cxnSp>
      <p:cxnSp>
        <p:nvCxnSpPr>
          <p:cNvPr id="7" name="直接连接符 6"/>
          <p:cNvCxnSpPr/>
          <p:nvPr>
            <p:custDataLst>
              <p:tags r:id="rId11"/>
            </p:custDataLst>
          </p:nvPr>
        </p:nvCxnSpPr>
        <p:spPr>
          <a:xfrm flipH="1">
            <a:off x="8102600" y="1501140"/>
            <a:ext cx="3616325" cy="2540"/>
          </a:xfrm>
          <a:prstGeom prst="line">
            <a:avLst/>
          </a:prstGeom>
          <a:ln w="12700" cmpd="sng">
            <a:gradFill>
              <a:gsLst>
                <a:gs pos="0">
                  <a:schemeClr val="accent1"/>
                </a:gs>
                <a:gs pos="100000">
                  <a:schemeClr val="bg2"/>
                </a:gs>
              </a:gsLst>
              <a:lin ang="5400000" scaled="1"/>
            </a:gradFill>
            <a:prstDash val="solid"/>
            <a:round/>
          </a:ln>
        </p:spPr>
        <p:style>
          <a:lnRef idx="2">
            <a:schemeClr val="accent1"/>
          </a:lnRef>
          <a:fillRef idx="0">
            <a:srgbClr val="FFFFFF"/>
          </a:fillRef>
          <a:effectRef idx="0">
            <a:srgbClr val="FFFFFF"/>
          </a:effectRef>
          <a:fontRef idx="minor">
            <a:schemeClr val="tx1"/>
          </a:fontRef>
        </p:style>
      </p:cxnSp>
      <p:cxnSp>
        <p:nvCxnSpPr>
          <p:cNvPr id="8" name="直接连接符 7"/>
          <p:cNvCxnSpPr/>
          <p:nvPr>
            <p:custDataLst>
              <p:tags r:id="rId12"/>
            </p:custDataLst>
          </p:nvPr>
        </p:nvCxnSpPr>
        <p:spPr>
          <a:xfrm flipH="1">
            <a:off x="8102600" y="1597025"/>
            <a:ext cx="3616325" cy="2540"/>
          </a:xfrm>
          <a:prstGeom prst="line">
            <a:avLst/>
          </a:prstGeom>
          <a:ln w="12700" cmpd="sng">
            <a:gradFill>
              <a:gsLst>
                <a:gs pos="0">
                  <a:schemeClr val="accent1"/>
                </a:gs>
                <a:gs pos="100000">
                  <a:schemeClr val="bg2"/>
                </a:gs>
              </a:gsLst>
              <a:lin ang="5400000" scaled="1"/>
            </a:gradFill>
            <a:prstDash val="solid"/>
            <a:round/>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669925" y="2615565"/>
            <a:ext cx="1950085" cy="368300"/>
          </a:xfrm>
          <a:prstGeom prst="rect">
            <a:avLst/>
          </a:prstGeom>
          <a:noFill/>
        </p:spPr>
        <p:txBody>
          <a:bodyPr wrap="square" rtlCol="0">
            <a:spAutoFit/>
          </a:bodyPr>
          <a:p>
            <a:r>
              <a:rPr lang="zh-CN" altLang="en-US" b="1">
                <a:solidFill>
                  <a:srgbClr val="01878C"/>
                </a:solidFill>
                <a:latin typeface="微软雅黑" panose="020B0503020204020204" charset="-122"/>
                <a:ea typeface="微软雅黑" panose="020B0503020204020204" charset="-122"/>
                <a:cs typeface="微软雅黑" panose="020B0503020204020204" charset="-122"/>
              </a:rPr>
              <a:t>落实</a:t>
            </a:r>
            <a:r>
              <a:rPr lang="en-US" altLang="zh-CN" b="1">
                <a:solidFill>
                  <a:srgbClr val="01878C"/>
                </a:solidFill>
                <a:latin typeface="微软雅黑" panose="020B0503020204020204" charset="-122"/>
                <a:ea typeface="微软雅黑" panose="020B0503020204020204" charset="-122"/>
                <a:cs typeface="微软雅黑" panose="020B0503020204020204" charset="-122"/>
              </a:rPr>
              <a:t>“</a:t>
            </a:r>
            <a:r>
              <a:rPr lang="zh-CN" altLang="en-US" b="1">
                <a:solidFill>
                  <a:srgbClr val="01878C"/>
                </a:solidFill>
                <a:latin typeface="微软雅黑" panose="020B0503020204020204" charset="-122"/>
                <a:ea typeface="微软雅黑" panose="020B0503020204020204" charset="-122"/>
                <a:cs typeface="微软雅黑" panose="020B0503020204020204" charset="-122"/>
              </a:rPr>
              <a:t>三区三线</a:t>
            </a:r>
            <a:r>
              <a:rPr lang="en-US" altLang="zh-CN" b="1">
                <a:solidFill>
                  <a:srgbClr val="01878C"/>
                </a:solidFill>
                <a:latin typeface="微软雅黑" panose="020B0503020204020204" charset="-122"/>
                <a:ea typeface="微软雅黑" panose="020B0503020204020204" charset="-122"/>
                <a:cs typeface="微软雅黑" panose="020B0503020204020204" charset="-122"/>
              </a:rPr>
              <a:t>”</a:t>
            </a:r>
            <a:endParaRPr lang="en-US" altLang="zh-CN"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custDataLst>
              <p:tags r:id="rId13"/>
            </p:custDataLst>
          </p:nvPr>
        </p:nvSpPr>
        <p:spPr>
          <a:xfrm>
            <a:off x="6927215" y="2802890"/>
            <a:ext cx="2966085" cy="368300"/>
          </a:xfrm>
          <a:prstGeom prst="rect">
            <a:avLst/>
          </a:prstGeom>
          <a:noFill/>
        </p:spPr>
        <p:txBody>
          <a:bodyPr wrap="square" rtlCol="0">
            <a:spAutoFit/>
          </a:bodyPr>
          <a:p>
            <a:r>
              <a:rPr lang="en-US" altLang="zh-CN" b="1">
                <a:solidFill>
                  <a:srgbClr val="01878C"/>
                </a:solidFill>
                <a:latin typeface="微软雅黑" panose="020B0503020204020204" charset="-122"/>
                <a:ea typeface="微软雅黑" panose="020B0503020204020204" charset="-122"/>
                <a:cs typeface="微软雅黑" panose="020B0503020204020204" charset="-122"/>
              </a:rPr>
              <a:t>东部经济核心、和谐新前场</a:t>
            </a:r>
            <a:endParaRPr lang="en-US" altLang="zh-CN"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custDataLst>
              <p:tags r:id="rId14"/>
            </p:custDataLst>
          </p:nvPr>
        </p:nvSpPr>
        <p:spPr>
          <a:xfrm>
            <a:off x="9767570" y="4687570"/>
            <a:ext cx="2040255" cy="368300"/>
          </a:xfrm>
          <a:prstGeom prst="rect">
            <a:avLst/>
          </a:prstGeom>
          <a:noFill/>
        </p:spPr>
        <p:txBody>
          <a:bodyPr wrap="square" rtlCol="0">
            <a:spAutoFit/>
          </a:bodyPr>
          <a:p>
            <a:r>
              <a:rPr lang="zh-CN" altLang="en-US" b="1">
                <a:solidFill>
                  <a:srgbClr val="01878C"/>
                </a:solidFill>
                <a:latin typeface="微软雅黑" panose="020B0503020204020204" charset="-122"/>
                <a:ea typeface="微软雅黑" panose="020B0503020204020204" charset="-122"/>
                <a:cs typeface="微软雅黑" panose="020B0503020204020204" charset="-122"/>
              </a:rPr>
              <a:t>三生空间有机</a:t>
            </a:r>
            <a:r>
              <a:rPr lang="zh-CN" altLang="en-US" b="1">
                <a:solidFill>
                  <a:srgbClr val="01878C"/>
                </a:solidFill>
                <a:latin typeface="微软雅黑" panose="020B0503020204020204" charset="-122"/>
                <a:ea typeface="微软雅黑" panose="020B0503020204020204" charset="-122"/>
                <a:cs typeface="微软雅黑" panose="020B0503020204020204" charset="-122"/>
              </a:rPr>
              <a:t>融合</a:t>
            </a:r>
            <a:endParaRPr lang="zh-CN" altLang="en-US" b="1">
              <a:solidFill>
                <a:srgbClr val="01878C"/>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228975"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规划</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策略</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p:custDataLst>
              <p:tags r:id="rId3"/>
            </p:custDataLst>
          </p:nvPr>
        </p:nvSpPr>
        <p:spPr>
          <a:xfrm>
            <a:off x="612775" y="1202055"/>
            <a:ext cx="11288395" cy="5166360"/>
          </a:xfrm>
          <a:prstGeom prst="rect">
            <a:avLst/>
          </a:prstGeom>
          <a:solidFill>
            <a:srgbClr val="017159">
              <a:alpha val="3000"/>
            </a:srgbClr>
          </a:solidFill>
          <a:ln w="12700">
            <a:solidFill>
              <a:srgbClr val="0171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4"/>
            </p:custDataLst>
          </p:nvPr>
        </p:nvSpPr>
        <p:spPr>
          <a:xfrm>
            <a:off x="699135" y="2205990"/>
            <a:ext cx="5310505" cy="3464560"/>
          </a:xfrm>
          <a:prstGeom prst="rect">
            <a:avLst/>
          </a:prstGeom>
          <a:solidFill>
            <a:srgbClr val="01715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汉仪雅酷黑 45W" panose="020B0404020202020204" charset="-122"/>
              <a:ea typeface="汉仪雅酷黑 45W" panose="020B0404020202020204" charset="-122"/>
              <a:cs typeface="汉仪尚巍手书W" panose="00020600040101010101" charset="-122"/>
            </a:endParaRPr>
          </a:p>
        </p:txBody>
      </p:sp>
      <p:sp>
        <p:nvSpPr>
          <p:cNvPr id="6" name="文本框 5"/>
          <p:cNvSpPr txBox="1"/>
          <p:nvPr>
            <p:custDataLst>
              <p:tags r:id="rId5"/>
            </p:custDataLst>
          </p:nvPr>
        </p:nvSpPr>
        <p:spPr>
          <a:xfrm>
            <a:off x="6593205" y="1898015"/>
            <a:ext cx="5110480" cy="1129665"/>
          </a:xfrm>
          <a:prstGeom prst="rect">
            <a:avLst/>
          </a:prstGeom>
          <a:noFill/>
        </p:spPr>
        <p:txBody>
          <a:bodyPr wrap="square" rtlCol="0">
            <a:spAutoFit/>
          </a:bodyPr>
          <a:p>
            <a:pPr algn="l">
              <a:lnSpc>
                <a:spcPct val="150000"/>
              </a:lnSpc>
            </a:pPr>
            <a:r>
              <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rPr>
              <a:t>围绕“</a:t>
            </a:r>
            <a:r>
              <a:rPr lang="zh-CN" sz="1500" dirty="0">
                <a:solidFill>
                  <a:schemeClr val="tx1"/>
                </a:solidFill>
                <a:latin typeface="汉仪雅酷黑 45W" panose="020B0404020202020204" charset="-122"/>
                <a:ea typeface="汉仪雅酷黑 45W" panose="020B0404020202020204" charset="-122"/>
                <a:cs typeface="汉仪尚巍手书W" panose="00020600040101010101" charset="-122"/>
                <a:sym typeface="+mn-ea"/>
              </a:rPr>
              <a:t>稳粮烟、强果蔬、壮肉牛、优林药、活商贸</a:t>
            </a:r>
            <a:r>
              <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rPr>
              <a:t>”的发展思路，保障新型能源、现代物流等发展空间，拓展农文旅融合发展空间，推动一、二、三产业融合发展。</a:t>
            </a:r>
            <a:endPar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8" name="文本框 7"/>
          <p:cNvSpPr txBox="1"/>
          <p:nvPr>
            <p:custDataLst>
              <p:tags r:id="rId6"/>
            </p:custDataLst>
          </p:nvPr>
        </p:nvSpPr>
        <p:spPr>
          <a:xfrm>
            <a:off x="6696075" y="3376930"/>
            <a:ext cx="5006975" cy="1129665"/>
          </a:xfrm>
          <a:prstGeom prst="rect">
            <a:avLst/>
          </a:prstGeom>
          <a:noFill/>
        </p:spPr>
        <p:txBody>
          <a:bodyPr wrap="square" rtlCol="0">
            <a:spAutoFit/>
          </a:bodyPr>
          <a:p>
            <a:pPr algn="l">
              <a:lnSpc>
                <a:spcPct val="150000"/>
              </a:lnSpc>
            </a:pPr>
            <a:r>
              <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rPr>
              <a:t>把加强基础设施、公共服务设施建设作为推进乡村振兴总抓手，支持开展文化团体活动，加强历史文化资源的保护和利用，注重乡村的现代化建设。</a:t>
            </a:r>
            <a:endPar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13" name="文本框 12"/>
          <p:cNvSpPr txBox="1"/>
          <p:nvPr>
            <p:custDataLst>
              <p:tags r:id="rId7"/>
            </p:custDataLst>
          </p:nvPr>
        </p:nvSpPr>
        <p:spPr>
          <a:xfrm>
            <a:off x="6403975" y="1456690"/>
            <a:ext cx="2626360" cy="460375"/>
          </a:xfrm>
          <a:prstGeom prst="rect">
            <a:avLst/>
          </a:prstGeom>
          <a:noFill/>
        </p:spPr>
        <p:txBody>
          <a:bodyPr wrap="square" rtlCol="0" anchor="t">
            <a:spAutoFit/>
          </a:bodyPr>
          <a:p>
            <a:pPr algn="l"/>
            <a:r>
              <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rPr>
              <a:t>【优化产业</a:t>
            </a:r>
            <a:r>
              <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rPr>
              <a:t>结构】</a:t>
            </a:r>
            <a:endPar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12" name="文本框 11"/>
          <p:cNvSpPr txBox="1"/>
          <p:nvPr>
            <p:custDataLst>
              <p:tags r:id="rId8"/>
            </p:custDataLst>
          </p:nvPr>
        </p:nvSpPr>
        <p:spPr>
          <a:xfrm>
            <a:off x="6467475" y="3026410"/>
            <a:ext cx="2745105" cy="460375"/>
          </a:xfrm>
          <a:prstGeom prst="rect">
            <a:avLst/>
          </a:prstGeom>
          <a:noFill/>
        </p:spPr>
        <p:txBody>
          <a:bodyPr wrap="square" rtlCol="0" anchor="t">
            <a:spAutoFit/>
          </a:bodyPr>
          <a:p>
            <a:pPr algn="l"/>
            <a:r>
              <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rPr>
              <a:t>【夯实</a:t>
            </a:r>
            <a:r>
              <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rPr>
              <a:t>发展基础】</a:t>
            </a:r>
            <a:endPar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4" name="文本框 3"/>
          <p:cNvSpPr txBox="1"/>
          <p:nvPr>
            <p:custDataLst>
              <p:tags r:id="rId9"/>
            </p:custDataLst>
          </p:nvPr>
        </p:nvSpPr>
        <p:spPr>
          <a:xfrm>
            <a:off x="6467475" y="4596130"/>
            <a:ext cx="5308600" cy="460375"/>
          </a:xfrm>
          <a:prstGeom prst="rect">
            <a:avLst/>
          </a:prstGeom>
          <a:noFill/>
        </p:spPr>
        <p:txBody>
          <a:bodyPr wrap="square" rtlCol="0" anchor="t">
            <a:spAutoFit/>
          </a:bodyPr>
          <a:p>
            <a:pPr algn="l"/>
            <a:r>
              <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rPr>
              <a:t>【共创绿美</a:t>
            </a:r>
            <a:r>
              <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rPr>
              <a:t>前场】</a:t>
            </a:r>
            <a:endParaRPr lang="zh-CN" altLang="en-US" sz="2400" b="1" dirty="0">
              <a:solidFill>
                <a:srgbClr val="017159"/>
              </a:solidFill>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5" name="文本框 4"/>
          <p:cNvSpPr txBox="1"/>
          <p:nvPr>
            <p:custDataLst>
              <p:tags r:id="rId10"/>
            </p:custDataLst>
          </p:nvPr>
        </p:nvSpPr>
        <p:spPr>
          <a:xfrm>
            <a:off x="6696075" y="5054600"/>
            <a:ext cx="5006975" cy="1129665"/>
          </a:xfrm>
          <a:prstGeom prst="rect">
            <a:avLst/>
          </a:prstGeom>
          <a:noFill/>
        </p:spPr>
        <p:txBody>
          <a:bodyPr wrap="square" rtlCol="0">
            <a:spAutoFit/>
          </a:bodyPr>
          <a:p>
            <a:pPr algn="l">
              <a:lnSpc>
                <a:spcPct val="150000"/>
              </a:lnSpc>
            </a:pPr>
            <a:r>
              <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rPr>
              <a:t>以节能减排为主线，保障两污基础设施建设空间，大力推广畜禽粪污资源化利用，继续</a:t>
            </a:r>
            <a:r>
              <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rPr>
              <a:t>开展农村“厕所革命”，支持实施河道</a:t>
            </a:r>
            <a:r>
              <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rPr>
              <a:t>污染治理及生态保护修复重大工程。</a:t>
            </a:r>
            <a:endParaRPr lang="zh-CN" sz="1500" dirty="0">
              <a:solidFill>
                <a:schemeClr val="tx1">
                  <a:lumMod val="65000"/>
                  <a:lumOff val="35000"/>
                </a:schemeClr>
              </a:solidFill>
              <a:latin typeface="汉仪雅酷黑 45W" panose="020B0404020202020204" charset="-122"/>
              <a:ea typeface="汉仪雅酷黑 45W" panose="020B0404020202020204" charset="-122"/>
              <a:cs typeface="汉仪尚巍手书W" panose="00020600040101010101" charset="-122"/>
              <a:sym typeface="+mn-ea"/>
            </a:endParaRPr>
          </a:p>
        </p:txBody>
      </p:sp>
      <p:pic>
        <p:nvPicPr>
          <p:cNvPr id="28" name="图片 27" descr="前场荞酒"/>
          <p:cNvPicPr>
            <a:picLocks noChangeAspect="1"/>
          </p:cNvPicPr>
          <p:nvPr>
            <p:custDataLst>
              <p:tags r:id="rId11"/>
            </p:custDataLst>
          </p:nvPr>
        </p:nvPicPr>
        <p:blipFill>
          <a:blip r:embed="rId12"/>
          <a:srcRect t="175" b="175"/>
          <a:stretch>
            <a:fillRect/>
          </a:stretch>
        </p:blipFill>
        <p:spPr>
          <a:xfrm>
            <a:off x="1028700" y="2219325"/>
            <a:ext cx="2276326" cy="1701254"/>
          </a:xfrm>
          <a:prstGeom prst="rect">
            <a:avLst/>
          </a:prstGeom>
        </p:spPr>
      </p:pic>
      <p:pic>
        <p:nvPicPr>
          <p:cNvPr id="56" name="图片 55" descr="E:/姚安县/姚安县乡镇/前场镇乡镇规划/文本表格/公示稿/图片/国土空间规划照片(1)/国土空间规划照片/特产/黑山羊1.jpg黑山羊1"/>
          <p:cNvPicPr>
            <a:picLocks noChangeAspect="1"/>
          </p:cNvPicPr>
          <p:nvPr>
            <p:custDataLst>
              <p:tags r:id="rId13"/>
            </p:custDataLst>
          </p:nvPr>
        </p:nvPicPr>
        <p:blipFill>
          <a:blip r:embed="rId14"/>
          <a:srcRect l="12376" r="12376"/>
          <a:stretch>
            <a:fillRect/>
          </a:stretch>
        </p:blipFill>
        <p:spPr>
          <a:xfrm>
            <a:off x="3352949" y="3968502"/>
            <a:ext cx="2276326" cy="1701254"/>
          </a:xfrm>
          <a:prstGeom prst="rect">
            <a:avLst/>
          </a:prstGeom>
        </p:spPr>
      </p:pic>
      <p:pic>
        <p:nvPicPr>
          <p:cNvPr id="55" name="图片 54" descr="E:/姚安县/姚安县乡镇/前场镇乡镇规划/文本表格/公示稿/图片/国土空间规划照片(1)/国土空间规划照片/特产/蒜苔.JPG蒜苔"/>
          <p:cNvPicPr>
            <a:picLocks noChangeAspect="1"/>
          </p:cNvPicPr>
          <p:nvPr>
            <p:custDataLst>
              <p:tags r:id="rId15"/>
            </p:custDataLst>
          </p:nvPr>
        </p:nvPicPr>
        <p:blipFill>
          <a:blip r:embed="rId16"/>
          <a:srcRect t="557" b="557"/>
          <a:stretch>
            <a:fillRect/>
          </a:stretch>
        </p:blipFill>
        <p:spPr>
          <a:xfrm>
            <a:off x="2190824" y="4843091"/>
            <a:ext cx="1114202" cy="826665"/>
          </a:xfrm>
          <a:prstGeom prst="rect">
            <a:avLst/>
          </a:prstGeom>
        </p:spPr>
      </p:pic>
      <p:pic>
        <p:nvPicPr>
          <p:cNvPr id="54" name="图片 53" descr="E:/姚安县/姚安县乡镇/前场镇乡镇规划/文本表格/公示稿/图片/国土空间规划照片(1)/国土空间规划照片/特产/山药.jpg山药"/>
          <p:cNvPicPr>
            <a:picLocks noChangeAspect="1"/>
          </p:cNvPicPr>
          <p:nvPr>
            <p:custDataLst>
              <p:tags r:id="rId17"/>
            </p:custDataLst>
          </p:nvPr>
        </p:nvPicPr>
        <p:blipFill>
          <a:blip r:embed="rId18"/>
          <a:srcRect l="19166" r="19166"/>
          <a:stretch>
            <a:fillRect/>
          </a:stretch>
        </p:blipFill>
        <p:spPr>
          <a:xfrm>
            <a:off x="2190824" y="3968502"/>
            <a:ext cx="1114202" cy="826665"/>
          </a:xfrm>
          <a:prstGeom prst="rect">
            <a:avLst/>
          </a:prstGeom>
        </p:spPr>
      </p:pic>
      <p:pic>
        <p:nvPicPr>
          <p:cNvPr id="53" name="图片 52" descr="E:/姚安县/姚安县乡镇/前场镇乡镇规划/文本表格/公示稿/图片/（提取图片）前场镇志（交互式）/有用/第39页-39.JPG第39页-39"/>
          <p:cNvPicPr>
            <a:picLocks noChangeAspect="1"/>
          </p:cNvPicPr>
          <p:nvPr>
            <p:custDataLst>
              <p:tags r:id="rId19"/>
            </p:custDataLst>
          </p:nvPr>
        </p:nvPicPr>
        <p:blipFill>
          <a:blip r:embed="rId20"/>
          <a:srcRect l="4334" r="4334"/>
          <a:stretch>
            <a:fillRect/>
          </a:stretch>
        </p:blipFill>
        <p:spPr>
          <a:xfrm>
            <a:off x="1028700" y="4843091"/>
            <a:ext cx="1114202" cy="826665"/>
          </a:xfrm>
          <a:prstGeom prst="rect">
            <a:avLst/>
          </a:prstGeom>
        </p:spPr>
      </p:pic>
      <p:pic>
        <p:nvPicPr>
          <p:cNvPr id="52" name="图片 51" descr="E:/姚安县/姚安县乡镇/前场镇乡镇规划/文本表格/公示稿/图片/国土空间规划照片(1)/国土空间规划照片/特产/花淑.jpg花淑"/>
          <p:cNvPicPr>
            <a:picLocks noChangeAspect="1"/>
          </p:cNvPicPr>
          <p:nvPr>
            <p:custDataLst>
              <p:tags r:id="rId21"/>
            </p:custDataLst>
          </p:nvPr>
        </p:nvPicPr>
        <p:blipFill>
          <a:blip r:embed="rId22"/>
          <a:srcRect l="5086" r="5086"/>
          <a:stretch>
            <a:fillRect/>
          </a:stretch>
        </p:blipFill>
        <p:spPr>
          <a:xfrm>
            <a:off x="1028700" y="3968502"/>
            <a:ext cx="1114202" cy="826665"/>
          </a:xfrm>
          <a:prstGeom prst="rect">
            <a:avLst/>
          </a:prstGeom>
        </p:spPr>
      </p:pic>
      <p:pic>
        <p:nvPicPr>
          <p:cNvPr id="51" name="图片 50" descr="E:/姚安县/姚安县乡镇/前场镇乡镇规划/文本表格/公示稿/图片/国土空间规划照片(1)/国土空间规划照片/特产/百合.JPG百合"/>
          <p:cNvPicPr>
            <a:picLocks noChangeAspect="1"/>
          </p:cNvPicPr>
          <p:nvPr>
            <p:custDataLst>
              <p:tags r:id="rId23"/>
            </p:custDataLst>
          </p:nvPr>
        </p:nvPicPr>
        <p:blipFill>
          <a:blip r:embed="rId24"/>
          <a:srcRect t="31853" b="31853"/>
          <a:stretch>
            <a:fillRect/>
          </a:stretch>
        </p:blipFill>
        <p:spPr>
          <a:xfrm>
            <a:off x="3352949" y="3093914"/>
            <a:ext cx="2276326" cy="826665"/>
          </a:xfrm>
          <a:prstGeom prst="rect">
            <a:avLst/>
          </a:prstGeom>
        </p:spPr>
      </p:pic>
      <p:pic>
        <p:nvPicPr>
          <p:cNvPr id="50" name="图片 49" descr="E:/姚安县/姚安县乡镇/前场镇乡镇规划/文本表格/公示稿/图片/国土空间规划照片(1)/国土空间规划照片/特产/红梨.jpg红梨"/>
          <p:cNvPicPr>
            <a:picLocks noChangeAspect="1"/>
          </p:cNvPicPr>
          <p:nvPr>
            <p:custDataLst>
              <p:tags r:id="rId25"/>
            </p:custDataLst>
          </p:nvPr>
        </p:nvPicPr>
        <p:blipFill>
          <a:blip r:embed="rId26"/>
          <a:srcRect t="30275" b="30275"/>
          <a:stretch>
            <a:fillRect/>
          </a:stretch>
        </p:blipFill>
        <p:spPr>
          <a:xfrm>
            <a:off x="3352949" y="2219325"/>
            <a:ext cx="2276326" cy="826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1"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linds(horizontal)">
                                      <p:cBhvr>
                                        <p:cTn id="14" dur="1000"/>
                                        <p:tgtEl>
                                          <p:spTgt spid="13"/>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1000"/>
                                        <p:tgtEl>
                                          <p:spTgt spid="6"/>
                                        </p:tgtEl>
                                      </p:cBhvr>
                                    </p:animEffect>
                                  </p:childTnLst>
                                </p:cTn>
                              </p:par>
                            </p:childTnLst>
                          </p:cTn>
                        </p:par>
                        <p:par>
                          <p:cTn id="18" fill="hold">
                            <p:stCondLst>
                              <p:cond delay="1500"/>
                            </p:stCondLst>
                            <p:childTnLst>
                              <p:par>
                                <p:cTn id="19" presetID="3" presetClass="entr" presetSubtype="1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1000"/>
                                        <p:tgtEl>
                                          <p:spTgt spid="1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1000"/>
                                        <p:tgtEl>
                                          <p:spTgt spid="8"/>
                                        </p:tgtEl>
                                      </p:cBhvr>
                                    </p:animEffect>
                                  </p:childTnLst>
                                </p:cTn>
                              </p:par>
                            </p:childTnLst>
                          </p:cTn>
                        </p:par>
                        <p:par>
                          <p:cTn id="25" fill="hold">
                            <p:stCondLst>
                              <p:cond delay="2500"/>
                            </p:stCondLst>
                            <p:childTnLst>
                              <p:par>
                                <p:cTn id="26" presetID="3" presetClass="entr" presetSubtype="1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linds(horizontal)">
                                      <p:cBhvr>
                                        <p:cTn id="28" dur="1000"/>
                                        <p:tgtEl>
                                          <p:spTgt spid="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bldLvl="0" animBg="1"/>
      <p:bldP spid="6" grpId="0"/>
      <p:bldP spid="8" grpId="0"/>
      <p:bldP spid="13" grpId="0"/>
      <p:bldP spid="12"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8" descr="E:/姚安县/姚安县乡镇/前场镇乡镇规划/文本表格/公示稿/图片/前场镇照片/前场镇照片/微信图片_20230724222932.jpg微信图片_20230724222932"/>
          <p:cNvPicPr>
            <a:picLocks noChangeAspect="1"/>
          </p:cNvPicPr>
          <p:nvPr>
            <p:custDataLst>
              <p:tags r:id="rId1"/>
            </p:custDataLst>
          </p:nvPr>
        </p:nvPicPr>
        <p:blipFill>
          <a:blip r:embed="rId2"/>
          <a:srcRect t="8333" b="8333"/>
          <a:stretch>
            <a:fillRect/>
          </a:stretch>
        </p:blipFill>
        <p:spPr>
          <a:xfrm rot="21600000">
            <a:off x="0" y="0"/>
            <a:ext cx="12192000" cy="6858000"/>
          </a:xfrm>
          <a:prstGeom prst="rect">
            <a:avLst/>
          </a:prstGeom>
        </p:spPr>
      </p:pic>
      <p:sp>
        <p:nvSpPr>
          <p:cNvPr id="5" name="矩形 4"/>
          <p:cNvSpPr/>
          <p:nvPr>
            <p:custDataLst>
              <p:tags r:id="rId3"/>
            </p:custDataLst>
          </p:nvPr>
        </p:nvSpPr>
        <p:spPr>
          <a:xfrm>
            <a:off x="0" y="635"/>
            <a:ext cx="12191365" cy="6856730"/>
          </a:xfrm>
          <a:prstGeom prst="rect">
            <a:avLst/>
          </a:prstGeom>
          <a:solidFill>
            <a:srgbClr val="3B8E88">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6" name="组合 5"/>
          <p:cNvGrpSpPr/>
          <p:nvPr/>
        </p:nvGrpSpPr>
        <p:grpSpPr>
          <a:xfrm>
            <a:off x="4495800" y="1785620"/>
            <a:ext cx="3550285" cy="2534285"/>
            <a:chOff x="7080" y="2812"/>
            <a:chExt cx="5591" cy="3991"/>
          </a:xfrm>
        </p:grpSpPr>
        <p:sp>
          <p:nvSpPr>
            <p:cNvPr id="2" name="文本框 1" descr="7b0a2020202022776f7264617274223a20227b5c2269645c223a32353030313437372c5c227469645c223a5c225c227d220a7d0a"/>
            <p:cNvSpPr txBox="1"/>
            <p:nvPr>
              <p:custDataLst>
                <p:tags r:id="rId4"/>
              </p:custDataLst>
            </p:nvPr>
          </p:nvSpPr>
          <p:spPr>
            <a:xfrm>
              <a:off x="7430" y="2812"/>
              <a:ext cx="5219" cy="1205"/>
            </a:xfrm>
            <a:prstGeom prst="rect">
              <a:avLst/>
            </a:prstGeom>
            <a:noFill/>
          </p:spPr>
          <p:txBody>
            <a:bodyPr wrap="square" rtlCol="0">
              <a:noAutofit/>
            </a:bodyPr>
            <a:p>
              <a:r>
                <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rPr>
                <a:t>PART  03</a:t>
              </a:r>
              <a:endPar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endParaRPr>
            </a:p>
          </p:txBody>
        </p:sp>
        <p:sp>
          <p:nvSpPr>
            <p:cNvPr id="3" name="文本框 2"/>
            <p:cNvSpPr txBox="1"/>
            <p:nvPr>
              <p:custDataLst>
                <p:tags r:id="rId5"/>
              </p:custDataLst>
            </p:nvPr>
          </p:nvSpPr>
          <p:spPr>
            <a:xfrm>
              <a:off x="7100" y="5071"/>
              <a:ext cx="5571" cy="1598"/>
            </a:xfrm>
            <a:prstGeom prst="rect">
              <a:avLst/>
            </a:prstGeom>
            <a:noFill/>
          </p:spPr>
          <p:txBody>
            <a:bodyPr wrap="square" rtlCol="0">
              <a:spAutoFit/>
            </a:bodyPr>
            <a:p>
              <a:r>
                <a:rPr lang="zh-CN" altLang="en-US" sz="6000" b="1">
                  <a:solidFill>
                    <a:srgbClr val="FFFFFF"/>
                  </a:solidFill>
                  <a:latin typeface="微软雅黑" panose="020B0503020204020204" charset="-122"/>
                  <a:ea typeface="微软雅黑" panose="020B0503020204020204" charset="-122"/>
                </a:rPr>
                <a:t>全域</a:t>
              </a:r>
              <a:r>
                <a:rPr lang="zh-CN" altLang="en-US" sz="6000" b="1">
                  <a:solidFill>
                    <a:srgbClr val="FFFFFF"/>
                  </a:solidFill>
                  <a:latin typeface="微软雅黑" panose="020B0503020204020204" charset="-122"/>
                  <a:ea typeface="微软雅黑" panose="020B0503020204020204" charset="-122"/>
                </a:rPr>
                <a:t>规划</a:t>
              </a:r>
              <a:endParaRPr lang="zh-CN" altLang="en-US" sz="6000" b="1">
                <a:solidFill>
                  <a:srgbClr val="FFFFFF"/>
                </a:solidFill>
                <a:latin typeface="微软雅黑" panose="020B0503020204020204" charset="-122"/>
                <a:ea typeface="微软雅黑" panose="020B0503020204020204" charset="-122"/>
              </a:endParaRPr>
            </a:p>
          </p:txBody>
        </p:sp>
        <p:cxnSp>
          <p:nvCxnSpPr>
            <p:cNvPr id="4" name="直接连接符 3"/>
            <p:cNvCxnSpPr/>
            <p:nvPr>
              <p:custDataLst>
                <p:tags r:id="rId6"/>
              </p:custDataLst>
            </p:nvPr>
          </p:nvCxnSpPr>
          <p:spPr>
            <a:xfrm>
              <a:off x="7080" y="6772"/>
              <a:ext cx="5022" cy="31"/>
            </a:xfrm>
            <a:prstGeom prst="line">
              <a:avLst/>
            </a:prstGeom>
            <a:ln w="28575" cmpd="dbl">
              <a:solidFill>
                <a:schemeClr val="accent6">
                  <a:lumMod val="40000"/>
                  <a:lumOff val="60000"/>
                </a:schemeClr>
              </a:solidFill>
              <a:prstDash val="solid"/>
            </a:ln>
          </p:spPr>
          <p:style>
            <a:lnRef idx="2">
              <a:schemeClr val="accent1"/>
            </a:lnRef>
            <a:fillRef idx="0">
              <a:srgbClr val="FFFFFF"/>
            </a:fillRef>
            <a:effectRef idx="0">
              <a:srgbClr val="FFFFFF"/>
            </a:effectRef>
            <a:fontRef idx="minor">
              <a:schemeClr val="tx1"/>
            </a:fontRef>
          </p:style>
        </p:cxnSp>
      </p:grpSp>
      <p:sp>
        <p:nvSpPr>
          <p:cNvPr id="7" name="半闭框 6"/>
          <p:cNvSpPr/>
          <p:nvPr>
            <p:custDataLst>
              <p:tags r:id="rId7"/>
            </p:custDataLst>
          </p:nvPr>
        </p:nvSpPr>
        <p:spPr>
          <a:xfrm rot="13500000">
            <a:off x="5862955" y="5238750"/>
            <a:ext cx="644525" cy="666750"/>
          </a:xfrm>
          <a:prstGeom prst="halfFrame">
            <a:avLst>
              <a:gd name="adj1" fmla="val 10377"/>
              <a:gd name="adj2" fmla="val 10121"/>
            </a:avLst>
          </a:prstGeom>
          <a:gradFill>
            <a:gsLst>
              <a:gs pos="100000">
                <a:schemeClr val="accent6">
                  <a:lumMod val="60000"/>
                  <a:lumOff val="40000"/>
                </a:schemeClr>
              </a:gs>
              <a:gs pos="0">
                <a:srgbClr val="0CA451"/>
              </a:gs>
            </a:gsLst>
            <a:path path="circle">
              <a:fillToRect l="100000" t="100000"/>
            </a:path>
            <a:tileRect r="-100000" b="-100000"/>
          </a:gradFill>
          <a:ln w="12700"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底线</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约束</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2" name="文本框 1"/>
          <p:cNvSpPr txBox="1"/>
          <p:nvPr>
            <p:custDataLst>
              <p:tags r:id="rId5"/>
            </p:custDataLst>
          </p:nvPr>
        </p:nvSpPr>
        <p:spPr>
          <a:xfrm>
            <a:off x="1050290" y="943610"/>
            <a:ext cx="1910080" cy="429895"/>
          </a:xfrm>
          <a:prstGeom prst="rect">
            <a:avLst/>
          </a:prstGeom>
          <a:noFill/>
        </p:spPr>
        <p:txBody>
          <a:bodyPr wrap="square" rtlCol="0">
            <a:spAutoFit/>
          </a:bodyPr>
          <a:p>
            <a:r>
              <a:rPr lang="en-US" altLang="zh-CN" sz="2200" b="1">
                <a:solidFill>
                  <a:srgbClr val="01878C"/>
                </a:solidFill>
                <a:latin typeface="微软雅黑" panose="020B0503020204020204" charset="-122"/>
                <a:ea typeface="微软雅黑" panose="020B0503020204020204" charset="-122"/>
                <a:cs typeface="微软雅黑" panose="020B0503020204020204" charset="-122"/>
              </a:rPr>
              <a:t>“</a:t>
            </a:r>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三线</a:t>
            </a:r>
            <a:r>
              <a:rPr lang="en-US" altLang="zh-CN" sz="2200" b="1">
                <a:solidFill>
                  <a:srgbClr val="01878C"/>
                </a:solidFill>
                <a:latin typeface="微软雅黑" panose="020B0503020204020204" charset="-122"/>
                <a:ea typeface="微软雅黑" panose="020B0503020204020204" charset="-122"/>
                <a:cs typeface="微软雅黑" panose="020B0503020204020204" charset="-122"/>
              </a:rPr>
              <a:t>”</a:t>
            </a:r>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落实</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40" name="textbox 40"/>
          <p:cNvSpPr/>
          <p:nvPr>
            <p:custDataLst>
              <p:tags r:id="rId6"/>
            </p:custDataLst>
          </p:nvPr>
        </p:nvSpPr>
        <p:spPr>
          <a:xfrm>
            <a:off x="1050290" y="1707515"/>
            <a:ext cx="2221865" cy="300355"/>
          </a:xfrm>
          <a:prstGeom prst="rect">
            <a:avLst/>
          </a:prstGeom>
        </p:spPr>
        <p:txBody>
          <a:bodyPr vert="horz" wrap="square" lIns="0" tIns="0" rIns="0" bIns="0"/>
          <a:p>
            <a:pPr algn="l" rtl="0" eaLnBrk="0">
              <a:lnSpc>
                <a:spcPct val="86000"/>
              </a:lnSpc>
            </a:pPr>
            <a:endParaRPr lang="en-US" altLang="en-US" sz="100" dirty="0"/>
          </a:p>
          <a:p>
            <a:pPr marL="12700" algn="l" rtl="0" eaLnBrk="0">
              <a:lnSpc>
                <a:spcPct val="95000"/>
              </a:lnSpc>
            </a:pP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耕地和永久基本农田：</a:t>
            </a:r>
            <a:endParaRPr lang="en-US" altLang="en-US" sz="1700" dirty="0"/>
          </a:p>
          <a:p>
            <a:pPr algn="l" rtl="0" eaLnBrk="0">
              <a:lnSpc>
                <a:spcPct val="121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3" name="textbox 40"/>
          <p:cNvSpPr/>
          <p:nvPr>
            <p:custDataLst>
              <p:tags r:id="rId7"/>
            </p:custDataLst>
          </p:nvPr>
        </p:nvSpPr>
        <p:spPr>
          <a:xfrm>
            <a:off x="972185" y="3818255"/>
            <a:ext cx="2221230" cy="340995"/>
          </a:xfrm>
          <a:prstGeom prst="rect">
            <a:avLst/>
          </a:prstGeom>
        </p:spPr>
        <p:txBody>
          <a:bodyPr vert="horz" wrap="square" lIns="0" tIns="0" rIns="0" bIns="0"/>
          <a:p>
            <a:pPr algn="l" rtl="0" eaLnBrk="0">
              <a:lnSpc>
                <a:spcPct val="86000"/>
              </a:lnSpc>
            </a:pPr>
            <a:endParaRPr lang="en-US" altLang="en-US" sz="100" dirty="0"/>
          </a:p>
          <a:p>
            <a:pPr marL="12700" algn="l" rtl="0" eaLnBrk="0">
              <a:lnSpc>
                <a:spcPct val="95000"/>
              </a:lnSpc>
            </a:pP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生</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态</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保</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护</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红</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线：</a:t>
            </a:r>
            <a:endParaRPr lang="en-US" altLang="en-US" sz="1700" dirty="0"/>
          </a:p>
          <a:p>
            <a:pPr algn="l" rtl="0" eaLnBrk="0">
              <a:lnSpc>
                <a:spcPct val="121000"/>
              </a:lnSpc>
            </a:pPr>
            <a:endParaRPr lang="en-US" altLang="en-US" sz="1700" dirty="0"/>
          </a:p>
        </p:txBody>
      </p:sp>
      <p:sp>
        <p:nvSpPr>
          <p:cNvPr id="4" name="textbox 40"/>
          <p:cNvSpPr/>
          <p:nvPr>
            <p:custDataLst>
              <p:tags r:id="rId8"/>
            </p:custDataLst>
          </p:nvPr>
        </p:nvSpPr>
        <p:spPr>
          <a:xfrm>
            <a:off x="972185" y="5001895"/>
            <a:ext cx="2221230" cy="340995"/>
          </a:xfrm>
          <a:prstGeom prst="rect">
            <a:avLst/>
          </a:prstGeom>
        </p:spPr>
        <p:txBody>
          <a:bodyPr vert="horz" wrap="square" lIns="0" tIns="0" rIns="0" bIns="0"/>
          <a:p>
            <a:pPr algn="l" rtl="0" eaLnBrk="0">
              <a:lnSpc>
                <a:spcPct val="86000"/>
              </a:lnSpc>
            </a:pPr>
            <a:endParaRPr lang="en-US" altLang="en-US" sz="100" dirty="0"/>
          </a:p>
          <a:p>
            <a:pPr marL="12700" algn="l" rtl="0" eaLnBrk="0">
              <a:lnSpc>
                <a:spcPct val="95000"/>
              </a:lnSpc>
            </a:pP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城</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镇</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开</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发</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边</a:t>
            </a:r>
            <a:r>
              <a:rPr lang="en-US" alt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界：</a:t>
            </a:r>
            <a:endParaRPr lang="en-US" altLang="en-US" sz="1700" dirty="0"/>
          </a:p>
          <a:p>
            <a:pPr algn="l" rtl="0" eaLnBrk="0">
              <a:lnSpc>
                <a:spcPct val="121000"/>
              </a:lnSpc>
            </a:pPr>
            <a:endParaRPr lang="en-US" altLang="en-US" sz="1700" dirty="0"/>
          </a:p>
        </p:txBody>
      </p:sp>
      <p:sp>
        <p:nvSpPr>
          <p:cNvPr id="5" name="文本框 4"/>
          <p:cNvSpPr txBox="1"/>
          <p:nvPr/>
        </p:nvSpPr>
        <p:spPr>
          <a:xfrm>
            <a:off x="3272155" y="1606550"/>
            <a:ext cx="3818255" cy="1822450"/>
          </a:xfrm>
          <a:prstGeom prst="rect">
            <a:avLst/>
          </a:prstGeom>
          <a:noFill/>
        </p:spPr>
        <p:txBody>
          <a:bodyPr wrap="square" rtlCol="0">
            <a:spAutoFit/>
          </a:bodyPr>
          <a:p>
            <a:pPr marL="13970" indent="0" algn="l" rtl="0" eaLnBrk="0" fontAlgn="auto">
              <a:lnSpc>
                <a:spcPct val="150000"/>
              </a:lnSpc>
            </a:pPr>
            <a:r>
              <a:rPr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全镇耕地保护目标2563.59公顷（3.85万亩），永久基本农田1827.08公顷（2.74万亩），其中坝区永久基本农田142.69公顷（0.21万亩）。耕地和永久基本农田主要分布在新民村、新街村</a:t>
            </a:r>
            <a:r>
              <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6" name="文本框 5"/>
          <p:cNvSpPr txBox="1"/>
          <p:nvPr>
            <p:custDataLst>
              <p:tags r:id="rId9"/>
            </p:custDataLst>
          </p:nvPr>
        </p:nvSpPr>
        <p:spPr>
          <a:xfrm>
            <a:off x="3271520" y="3731260"/>
            <a:ext cx="3879850" cy="783590"/>
          </a:xfrm>
          <a:prstGeom prst="rect">
            <a:avLst/>
          </a:prstGeom>
          <a:noFill/>
        </p:spPr>
        <p:txBody>
          <a:bodyPr wrap="square" rtlCol="0">
            <a:spAutoFit/>
          </a:bodyPr>
          <a:p>
            <a:pPr marL="13970" indent="0" algn="l" rtl="0" eaLnBrk="0" fontAlgn="auto">
              <a:lnSpc>
                <a:spcPct val="150000"/>
              </a:lnSpc>
            </a:pPr>
            <a:r>
              <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全镇生态保护红线11390.23公顷（17.09万亩），主要分布在新民村。</a:t>
            </a:r>
            <a:endPar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p:cNvSpPr txBox="1"/>
          <p:nvPr>
            <p:custDataLst>
              <p:tags r:id="rId10"/>
            </p:custDataLst>
          </p:nvPr>
        </p:nvSpPr>
        <p:spPr>
          <a:xfrm>
            <a:off x="3334385" y="4817110"/>
            <a:ext cx="3756025" cy="1129665"/>
          </a:xfrm>
          <a:prstGeom prst="rect">
            <a:avLst/>
          </a:prstGeom>
          <a:noFill/>
        </p:spPr>
        <p:txBody>
          <a:bodyPr wrap="square" rtlCol="0">
            <a:spAutoFit/>
          </a:bodyPr>
          <a:p>
            <a:pPr marL="13970" indent="0" algn="l" rtl="0" eaLnBrk="0" fontAlgn="auto">
              <a:lnSpc>
                <a:spcPct val="150000"/>
              </a:lnSpc>
            </a:pPr>
            <a:r>
              <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落实上位规划划定的城镇开发边界规模</a:t>
            </a:r>
            <a:r>
              <a:rPr lang="en-US" alt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28.79</a:t>
            </a:r>
            <a:r>
              <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公顷（0.0</a:t>
            </a:r>
            <a:r>
              <a:rPr lang="en-US" alt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4</a:t>
            </a:r>
            <a:r>
              <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万亩），在前场镇中心镇区周边，全部为城镇集中建设区。</a:t>
            </a:r>
            <a:endPar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前场镇三线"/>
          <p:cNvPicPr>
            <a:picLocks noChangeAspect="1"/>
          </p:cNvPicPr>
          <p:nvPr/>
        </p:nvPicPr>
        <p:blipFill>
          <a:blip r:embed="rId11"/>
          <a:srcRect t="6250" b="14889"/>
          <a:stretch>
            <a:fillRect/>
          </a:stretch>
        </p:blipFill>
        <p:spPr>
          <a:xfrm>
            <a:off x="7229475" y="943610"/>
            <a:ext cx="4850765" cy="54082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底线</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约束</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2" name="文本框 1"/>
          <p:cNvSpPr txBox="1"/>
          <p:nvPr>
            <p:custDataLst>
              <p:tags r:id="rId5"/>
            </p:custDataLst>
          </p:nvPr>
        </p:nvSpPr>
        <p:spPr>
          <a:xfrm>
            <a:off x="1210945" y="902335"/>
            <a:ext cx="253047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村庄建设边界</a:t>
            </a:r>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划定</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6"/>
            </p:custDataLst>
          </p:nvPr>
        </p:nvSpPr>
        <p:spPr>
          <a:xfrm>
            <a:off x="953770" y="2007870"/>
            <a:ext cx="4824730" cy="2030095"/>
          </a:xfrm>
          <a:prstGeom prst="rect">
            <a:avLst/>
          </a:prstGeom>
          <a:noFill/>
        </p:spPr>
        <p:txBody>
          <a:bodyPr wrap="square" rtlCol="0">
            <a:spAutoFit/>
          </a:bodyPr>
          <a:p>
            <a:pPr marL="13970" indent="0" algn="l" rtl="0" eaLnBrk="0" fontAlgn="auto">
              <a:lnSpc>
                <a:spcPct val="150000"/>
              </a:lnSpc>
            </a:pPr>
            <a:r>
              <a:rPr sz="14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以现状村庄建设范围为基础，严格避让永久基本农田、生态保护红线及其他控制线，综合考虑村庄类型、人口、经济、发展阶段和发展潜力等特点，按照村庄建设边界规模与村域现状村庄建设用地规模基本维持稳定的原则，前场镇村庄建设边界扩展倍数控制在基于 2020 年村庄建设用地规模的 </a:t>
            </a:r>
            <a:r>
              <a:rPr sz="1400" b="1" kern="0" spc="-10" dirty="0">
                <a:solidFill>
                  <a:srgbClr val="01878C">
                    <a:alpha val="100000"/>
                  </a:srgbClr>
                </a:solidFill>
                <a:latin typeface="微软雅黑" panose="020B0503020204020204" charset="-122"/>
                <a:ea typeface="微软雅黑" panose="020B0503020204020204" charset="-122"/>
                <a:cs typeface="微软雅黑" panose="020B0503020204020204" charset="-122"/>
                <a:sym typeface="+mn-ea"/>
              </a:rPr>
              <a:t>1.1 倍以内</a:t>
            </a:r>
            <a:r>
              <a:rPr lang="zh-CN" sz="14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sz="14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40" name="textbox 40"/>
          <p:cNvSpPr/>
          <p:nvPr>
            <p:custDataLst>
              <p:tags r:id="rId7"/>
            </p:custDataLst>
          </p:nvPr>
        </p:nvSpPr>
        <p:spPr>
          <a:xfrm>
            <a:off x="1050290" y="1707515"/>
            <a:ext cx="2221865" cy="300355"/>
          </a:xfrm>
          <a:prstGeom prst="rect">
            <a:avLst/>
          </a:prstGeom>
        </p:spPr>
        <p:txBody>
          <a:bodyPr vert="horz" wrap="square" lIns="0" tIns="0" rIns="0" bIns="0"/>
          <a:p>
            <a:pPr algn="l" rtl="0" eaLnBrk="0">
              <a:lnSpc>
                <a:spcPct val="86000"/>
              </a:lnSpc>
            </a:pPr>
            <a:endParaRPr lang="en-US" altLang="en-US" sz="100" dirty="0"/>
          </a:p>
          <a:p>
            <a:pPr marL="12700" algn="l" rtl="0" eaLnBrk="0">
              <a:lnSpc>
                <a:spcPct val="95000"/>
              </a:lnSpc>
            </a:pP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范围</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划定：</a:t>
            </a:r>
            <a:endParaRPr lang="en-US" altLang="en-US" sz="1700" dirty="0"/>
          </a:p>
          <a:p>
            <a:pPr algn="l" rtl="0" eaLnBrk="0">
              <a:lnSpc>
                <a:spcPct val="121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3" name="textbox 40"/>
          <p:cNvSpPr/>
          <p:nvPr>
            <p:custDataLst>
              <p:tags r:id="rId8"/>
            </p:custDataLst>
          </p:nvPr>
        </p:nvSpPr>
        <p:spPr>
          <a:xfrm>
            <a:off x="1050290" y="4037965"/>
            <a:ext cx="2221865" cy="300355"/>
          </a:xfrm>
          <a:prstGeom prst="rect">
            <a:avLst/>
          </a:prstGeom>
        </p:spPr>
        <p:txBody>
          <a:bodyPr vert="horz" wrap="square" lIns="0" tIns="0" rIns="0" bIns="0"/>
          <a:p>
            <a:pPr algn="l" rtl="0" eaLnBrk="0">
              <a:lnSpc>
                <a:spcPct val="86000"/>
              </a:lnSpc>
            </a:pPr>
            <a:endParaRPr lang="en-US" altLang="en-US" sz="100" dirty="0"/>
          </a:p>
          <a:p>
            <a:pPr marL="12700" algn="l" rtl="0" eaLnBrk="0">
              <a:lnSpc>
                <a:spcPct val="95000"/>
              </a:lnSpc>
            </a:pP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管控措施：</a:t>
            </a:r>
            <a:endParaRPr lang="en-US" altLang="en-US" sz="1700" dirty="0"/>
          </a:p>
          <a:p>
            <a:pPr algn="l" rtl="0" eaLnBrk="0">
              <a:lnSpc>
                <a:spcPct val="121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4" name="文本框 3"/>
          <p:cNvSpPr txBox="1"/>
          <p:nvPr>
            <p:custDataLst>
              <p:tags r:id="rId9"/>
            </p:custDataLst>
          </p:nvPr>
        </p:nvSpPr>
        <p:spPr>
          <a:xfrm>
            <a:off x="953770" y="4338320"/>
            <a:ext cx="4602480" cy="2353310"/>
          </a:xfrm>
          <a:prstGeom prst="rect">
            <a:avLst/>
          </a:prstGeom>
          <a:noFill/>
        </p:spPr>
        <p:txBody>
          <a:bodyPr wrap="square" rtlCol="0">
            <a:spAutoFit/>
          </a:bodyPr>
          <a:p>
            <a:pPr marL="13970" indent="0" algn="l" rtl="0" eaLnBrk="0" fontAlgn="auto">
              <a:lnSpc>
                <a:spcPct val="150000"/>
              </a:lnSpc>
            </a:pPr>
            <a:r>
              <a:rPr sz="14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村庄建设边界是村庄规划中的刚性管控线，除上位规划明确的产业用地、基础设施用地以及零星机动指标落地之外，</a:t>
            </a:r>
            <a:r>
              <a:rPr sz="1400" b="1" kern="0" spc="-10" dirty="0">
                <a:solidFill>
                  <a:srgbClr val="01878C">
                    <a:alpha val="100000"/>
                  </a:srgbClr>
                </a:solidFill>
                <a:latin typeface="微软雅黑" panose="020B0503020204020204" charset="-122"/>
                <a:ea typeface="微软雅黑" panose="020B0503020204020204" charset="-122"/>
                <a:cs typeface="微软雅黑" panose="020B0503020204020204" charset="-122"/>
                <a:sym typeface="+mn-ea"/>
              </a:rPr>
              <a:t>不得在村庄建设边界外新增建设用地</a:t>
            </a:r>
            <a:r>
              <a:rPr sz="14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。位于村庄建设边界外的现状零星建设用地，后续通过土地整理、宅基地置换等方式逐渐向村庄建设边界内集中。</a:t>
            </a:r>
            <a:r>
              <a:rPr sz="1400" b="1" kern="0" spc="-10" dirty="0">
                <a:solidFill>
                  <a:srgbClr val="01878C">
                    <a:alpha val="100000"/>
                  </a:srgbClr>
                </a:solidFill>
                <a:latin typeface="微软雅黑" panose="020B0503020204020204" charset="-122"/>
                <a:ea typeface="微软雅黑" panose="020B0503020204020204" charset="-122"/>
                <a:cs typeface="微软雅黑" panose="020B0503020204020204" charset="-122"/>
                <a:sym typeface="+mn-ea"/>
              </a:rPr>
              <a:t>村庄建设边界外规划保留的建设用地图斑，允许依法办理乡村建设规划许可证翻建，但不可扩建</a:t>
            </a:r>
            <a:r>
              <a:rPr lang="zh-CN" sz="14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sz="14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descr="前场镇村庄建设边界"/>
          <p:cNvPicPr>
            <a:picLocks noChangeAspect="1"/>
          </p:cNvPicPr>
          <p:nvPr/>
        </p:nvPicPr>
        <p:blipFill>
          <a:blip r:embed="rId10"/>
          <a:srcRect/>
          <a:stretch>
            <a:fillRect/>
          </a:stretch>
        </p:blipFill>
        <p:spPr>
          <a:xfrm>
            <a:off x="6318885" y="837565"/>
            <a:ext cx="5304155" cy="578675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011805"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规划分区</a:t>
            </a:r>
            <a:endPar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矩形: 圆角 12"/>
          <p:cNvSpPr/>
          <p:nvPr>
            <p:custDataLst>
              <p:tags r:id="rId3"/>
            </p:custDataLst>
          </p:nvPr>
        </p:nvSpPr>
        <p:spPr>
          <a:xfrm>
            <a:off x="1082675" y="1023620"/>
            <a:ext cx="4977130" cy="1363345"/>
          </a:xfrm>
          <a:prstGeom prst="roundRect">
            <a:avLst>
              <a:gd name="adj" fmla="val 11459"/>
            </a:avLst>
          </a:prstGeom>
          <a:noFill/>
          <a:ln>
            <a:solidFill>
              <a:srgbClr val="3B8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16"/>
          <p:cNvSpPr/>
          <p:nvPr>
            <p:custDataLst>
              <p:tags r:id="rId4"/>
            </p:custDataLst>
          </p:nvPr>
        </p:nvSpPr>
        <p:spPr>
          <a:xfrm>
            <a:off x="1082675" y="1023620"/>
            <a:ext cx="1300480" cy="1363345"/>
          </a:xfrm>
          <a:prstGeom prst="roundRect">
            <a:avLst>
              <a:gd name="adj" fmla="val 11459"/>
            </a:avLst>
          </a:prstGeom>
          <a:solidFill>
            <a:srgbClr val="3B8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5"/>
            </p:custDataLst>
          </p:nvPr>
        </p:nvSpPr>
        <p:spPr>
          <a:xfrm>
            <a:off x="1140460" y="1356360"/>
            <a:ext cx="1242695" cy="613410"/>
          </a:xfrm>
          <a:prstGeom prst="rect">
            <a:avLst/>
          </a:prstGeom>
          <a:noFill/>
        </p:spPr>
        <p:txBody>
          <a:bodyPr wrap="none" rtlCol="0">
            <a:noAutofit/>
          </a:bodyPr>
          <a:lstStyle/>
          <a:p>
            <a:pPr algn="ctr"/>
            <a:r>
              <a:rPr lang="en-US" altLang="zh-CN" sz="3000" dirty="0">
                <a:solidFill>
                  <a:schemeClr val="bg1"/>
                </a:solidFill>
                <a:latin typeface="+mj-lt"/>
              </a:rPr>
              <a:t>4.55%</a:t>
            </a:r>
            <a:endParaRPr lang="en-US" altLang="zh-CN" sz="3000" dirty="0">
              <a:solidFill>
                <a:schemeClr val="bg1"/>
              </a:solidFill>
              <a:latin typeface="+mj-lt"/>
            </a:endParaRPr>
          </a:p>
        </p:txBody>
      </p:sp>
      <p:sp>
        <p:nvSpPr>
          <p:cNvPr id="9" name="文本框 8"/>
          <p:cNvSpPr txBox="1"/>
          <p:nvPr>
            <p:custDataLst>
              <p:tags r:id="rId6"/>
            </p:custDataLst>
          </p:nvPr>
        </p:nvSpPr>
        <p:spPr>
          <a:xfrm>
            <a:off x="2569210" y="1052195"/>
            <a:ext cx="2173605" cy="429895"/>
          </a:xfrm>
          <a:prstGeom prst="rect">
            <a:avLst/>
          </a:prstGeom>
          <a:noFill/>
        </p:spPr>
        <p:txBody>
          <a:bodyPr wrap="square" rtlCol="0">
            <a:spAutoFit/>
          </a:bodyPr>
          <a:lstStyle>
            <a:defPPr>
              <a:defRPr lang="zh-CN"/>
            </a:defPPr>
            <a:lvl1pPr>
              <a:defRPr sz="2800">
                <a:gradFill>
                  <a:gsLst>
                    <a:gs pos="100000">
                      <a:schemeClr val="accent1"/>
                    </a:gs>
                    <a:gs pos="19000">
                      <a:schemeClr val="accent2"/>
                    </a:gs>
                  </a:gsLst>
                  <a:lin ang="0" scaled="1"/>
                </a:gradFill>
                <a:latin typeface="+mj-ea"/>
                <a:ea typeface="+mj-ea"/>
              </a:defRPr>
            </a:lvl1pPr>
          </a:lstStyle>
          <a:p>
            <a:r>
              <a:rPr lang="zh-CN" altLang="en-US" sz="2200" dirty="0">
                <a:solidFill>
                  <a:schemeClr val="tx1"/>
                </a:solidFill>
              </a:rPr>
              <a:t>农田保护区</a:t>
            </a:r>
            <a:endParaRPr lang="zh-CN" altLang="en-US" sz="2200" dirty="0">
              <a:solidFill>
                <a:schemeClr val="tx1"/>
              </a:solidFill>
            </a:endParaRPr>
          </a:p>
        </p:txBody>
      </p:sp>
      <p:sp>
        <p:nvSpPr>
          <p:cNvPr id="10" name="文本框 9"/>
          <p:cNvSpPr txBox="1"/>
          <p:nvPr>
            <p:custDataLst>
              <p:tags r:id="rId7"/>
            </p:custDataLst>
          </p:nvPr>
        </p:nvSpPr>
        <p:spPr>
          <a:xfrm>
            <a:off x="2555762" y="1463034"/>
            <a:ext cx="3166891" cy="991235"/>
          </a:xfrm>
          <a:prstGeom prst="rect">
            <a:avLst/>
          </a:prstGeom>
          <a:noFill/>
        </p:spPr>
        <p:txBody>
          <a:bodyPr wrap="square" rtlCol="0">
            <a:spAutoFit/>
          </a:bodyPr>
          <a:lstStyle/>
          <a:p>
            <a:pPr algn="just">
              <a:lnSpc>
                <a:spcPct val="130000"/>
              </a:lnSpc>
            </a:pPr>
            <a:r>
              <a:rPr lang="zh-CN" altLang="en-US" sz="1500" spc="130" dirty="0">
                <a:solidFill>
                  <a:schemeClr val="tx1">
                    <a:lumMod val="65000"/>
                    <a:lumOff val="35000"/>
                  </a:schemeClr>
                </a:solidFill>
                <a:latin typeface="+mn-ea"/>
                <a:cs typeface="OPPOSans L" panose="00020600040101010101" pitchFamily="18" charset="-122"/>
              </a:rPr>
              <a:t>主要分布在新民村。加强高标准农田建设和土地整治，提高永久基本农田质量。</a:t>
            </a:r>
            <a:endParaRPr lang="zh-CN" altLang="en-US" sz="1500" spc="130" dirty="0">
              <a:solidFill>
                <a:schemeClr val="tx1">
                  <a:lumMod val="65000"/>
                  <a:lumOff val="35000"/>
                </a:schemeClr>
              </a:solidFill>
              <a:latin typeface="+mn-ea"/>
              <a:cs typeface="OPPOSans L" panose="00020600040101010101" pitchFamily="18" charset="-122"/>
            </a:endParaRPr>
          </a:p>
        </p:txBody>
      </p:sp>
      <p:sp>
        <p:nvSpPr>
          <p:cNvPr id="16" name="矩形: 圆角 12"/>
          <p:cNvSpPr/>
          <p:nvPr>
            <p:custDataLst>
              <p:tags r:id="rId8"/>
            </p:custDataLst>
          </p:nvPr>
        </p:nvSpPr>
        <p:spPr>
          <a:xfrm>
            <a:off x="1082675" y="2817495"/>
            <a:ext cx="4977130" cy="1363345"/>
          </a:xfrm>
          <a:prstGeom prst="roundRect">
            <a:avLst>
              <a:gd name="adj" fmla="val 11459"/>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6"/>
          <p:cNvSpPr/>
          <p:nvPr>
            <p:custDataLst>
              <p:tags r:id="rId9"/>
            </p:custDataLst>
          </p:nvPr>
        </p:nvSpPr>
        <p:spPr>
          <a:xfrm>
            <a:off x="1082675" y="2817495"/>
            <a:ext cx="1300480" cy="1363345"/>
          </a:xfrm>
          <a:prstGeom prst="roundRect">
            <a:avLst>
              <a:gd name="adj" fmla="val 1145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10"/>
            </p:custDataLst>
          </p:nvPr>
        </p:nvSpPr>
        <p:spPr>
          <a:xfrm>
            <a:off x="1140460" y="3150235"/>
            <a:ext cx="1242695" cy="613410"/>
          </a:xfrm>
          <a:prstGeom prst="rect">
            <a:avLst/>
          </a:prstGeom>
          <a:noFill/>
        </p:spPr>
        <p:txBody>
          <a:bodyPr wrap="none" rtlCol="0">
            <a:noAutofit/>
          </a:bodyPr>
          <a:lstStyle/>
          <a:p>
            <a:pPr algn="ctr"/>
            <a:r>
              <a:rPr lang="en-US" altLang="zh-CN" sz="3000" dirty="0">
                <a:solidFill>
                  <a:schemeClr val="bg1"/>
                </a:solidFill>
                <a:latin typeface="+mj-lt"/>
              </a:rPr>
              <a:t>2.93%</a:t>
            </a:r>
            <a:endParaRPr lang="en-US" altLang="zh-CN" sz="3000" dirty="0">
              <a:solidFill>
                <a:schemeClr val="bg1"/>
              </a:solidFill>
              <a:latin typeface="+mj-lt"/>
            </a:endParaRPr>
          </a:p>
        </p:txBody>
      </p:sp>
      <p:sp>
        <p:nvSpPr>
          <p:cNvPr id="27" name="文本框 26"/>
          <p:cNvSpPr txBox="1"/>
          <p:nvPr>
            <p:custDataLst>
              <p:tags r:id="rId11"/>
            </p:custDataLst>
          </p:nvPr>
        </p:nvSpPr>
        <p:spPr>
          <a:xfrm>
            <a:off x="2588260" y="2864485"/>
            <a:ext cx="2141220" cy="429895"/>
          </a:xfrm>
          <a:prstGeom prst="rect">
            <a:avLst/>
          </a:prstGeom>
          <a:noFill/>
        </p:spPr>
        <p:txBody>
          <a:bodyPr wrap="square" rtlCol="0">
            <a:spAutoFit/>
          </a:bodyPr>
          <a:lstStyle>
            <a:defPPr>
              <a:defRPr lang="zh-CN"/>
            </a:defPPr>
            <a:lvl1pPr>
              <a:defRPr sz="2800">
                <a:gradFill>
                  <a:gsLst>
                    <a:gs pos="100000">
                      <a:schemeClr val="accent1"/>
                    </a:gs>
                    <a:gs pos="19000">
                      <a:schemeClr val="accent2"/>
                    </a:gs>
                  </a:gsLst>
                  <a:lin ang="0" scaled="1"/>
                </a:gradFill>
                <a:latin typeface="+mj-ea"/>
                <a:ea typeface="+mj-ea"/>
              </a:defRPr>
            </a:lvl1pPr>
          </a:lstStyle>
          <a:p>
            <a:r>
              <a:rPr lang="zh-CN" altLang="en-US" sz="2200" dirty="0">
                <a:solidFill>
                  <a:schemeClr val="tx1"/>
                </a:solidFill>
              </a:rPr>
              <a:t>生态控制区</a:t>
            </a:r>
            <a:endParaRPr lang="zh-CN" altLang="en-US" sz="2200" dirty="0">
              <a:solidFill>
                <a:schemeClr val="tx1"/>
              </a:solidFill>
            </a:endParaRPr>
          </a:p>
        </p:txBody>
      </p:sp>
      <p:sp>
        <p:nvSpPr>
          <p:cNvPr id="28" name="文本框 27"/>
          <p:cNvSpPr txBox="1"/>
          <p:nvPr>
            <p:custDataLst>
              <p:tags r:id="rId12"/>
            </p:custDataLst>
          </p:nvPr>
        </p:nvSpPr>
        <p:spPr>
          <a:xfrm>
            <a:off x="2574812" y="3207379"/>
            <a:ext cx="3166891" cy="991235"/>
          </a:xfrm>
          <a:prstGeom prst="rect">
            <a:avLst/>
          </a:prstGeom>
          <a:noFill/>
        </p:spPr>
        <p:txBody>
          <a:bodyPr wrap="square" rtlCol="0">
            <a:spAutoFit/>
          </a:bodyPr>
          <a:lstStyle/>
          <a:p>
            <a:pPr algn="just">
              <a:lnSpc>
                <a:spcPct val="130000"/>
              </a:lnSpc>
            </a:pPr>
            <a:r>
              <a:rPr lang="zh-CN" altLang="en-US" sz="1500" spc="130" dirty="0">
                <a:solidFill>
                  <a:schemeClr val="tx1">
                    <a:lumMod val="65000"/>
                    <a:lumOff val="35000"/>
                  </a:schemeClr>
                </a:solidFill>
                <a:latin typeface="+mn-ea"/>
                <a:cs typeface="OPPOSans L" panose="00020600040101010101" pitchFamily="18" charset="-122"/>
              </a:rPr>
              <a:t>主要分布在小河村。区内重点以生态保育及修复为主，提高生态质量、提升</a:t>
            </a:r>
            <a:r>
              <a:rPr lang="zh-CN" altLang="en-US" sz="1500" spc="130" dirty="0">
                <a:solidFill>
                  <a:schemeClr val="tx1">
                    <a:lumMod val="65000"/>
                    <a:lumOff val="35000"/>
                  </a:schemeClr>
                </a:solidFill>
                <a:latin typeface="+mn-ea"/>
                <a:cs typeface="OPPOSans L" panose="00020600040101010101" pitchFamily="18" charset="-122"/>
              </a:rPr>
              <a:t>生态功能。</a:t>
            </a:r>
            <a:endParaRPr lang="zh-CN" altLang="en-US" sz="1500" spc="130" dirty="0">
              <a:solidFill>
                <a:schemeClr val="tx1">
                  <a:lumMod val="65000"/>
                  <a:lumOff val="35000"/>
                </a:schemeClr>
              </a:solidFill>
              <a:latin typeface="+mn-ea"/>
              <a:cs typeface="OPPOSans L" panose="00020600040101010101" pitchFamily="18" charset="-122"/>
            </a:endParaRPr>
          </a:p>
        </p:txBody>
      </p:sp>
      <p:sp>
        <p:nvSpPr>
          <p:cNvPr id="29" name="矩形: 圆角 12"/>
          <p:cNvSpPr/>
          <p:nvPr>
            <p:custDataLst>
              <p:tags r:id="rId13"/>
            </p:custDataLst>
          </p:nvPr>
        </p:nvSpPr>
        <p:spPr>
          <a:xfrm>
            <a:off x="1063625" y="4682490"/>
            <a:ext cx="4977130" cy="1363345"/>
          </a:xfrm>
          <a:prstGeom prst="roundRect">
            <a:avLst>
              <a:gd name="adj" fmla="val 11459"/>
            </a:avLst>
          </a:prstGeom>
          <a:noFill/>
          <a:ln>
            <a:solidFill>
              <a:srgbClr val="3B8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16"/>
          <p:cNvSpPr/>
          <p:nvPr>
            <p:custDataLst>
              <p:tags r:id="rId14"/>
            </p:custDataLst>
          </p:nvPr>
        </p:nvSpPr>
        <p:spPr>
          <a:xfrm>
            <a:off x="1063625" y="4682490"/>
            <a:ext cx="1300480" cy="1363345"/>
          </a:xfrm>
          <a:prstGeom prst="roundRect">
            <a:avLst>
              <a:gd name="adj" fmla="val 11459"/>
            </a:avLst>
          </a:prstGeom>
          <a:solidFill>
            <a:srgbClr val="3B8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5"/>
            </p:custDataLst>
          </p:nvPr>
        </p:nvSpPr>
        <p:spPr>
          <a:xfrm>
            <a:off x="1121410" y="5015230"/>
            <a:ext cx="1242695" cy="613410"/>
          </a:xfrm>
          <a:prstGeom prst="rect">
            <a:avLst/>
          </a:prstGeom>
          <a:noFill/>
        </p:spPr>
        <p:txBody>
          <a:bodyPr wrap="none" rtlCol="0">
            <a:noAutofit/>
          </a:bodyPr>
          <a:lstStyle/>
          <a:p>
            <a:pPr algn="ctr"/>
            <a:r>
              <a:rPr lang="en-US" altLang="zh-CN" sz="3000" dirty="0">
                <a:solidFill>
                  <a:schemeClr val="bg1"/>
                </a:solidFill>
                <a:latin typeface="+mj-lt"/>
              </a:rPr>
              <a:t>0.24%</a:t>
            </a:r>
            <a:endParaRPr lang="en-US" altLang="zh-CN" sz="3000" dirty="0">
              <a:solidFill>
                <a:schemeClr val="bg1"/>
              </a:solidFill>
              <a:latin typeface="+mj-lt"/>
            </a:endParaRPr>
          </a:p>
        </p:txBody>
      </p:sp>
      <p:sp>
        <p:nvSpPr>
          <p:cNvPr id="32" name="文本框 31"/>
          <p:cNvSpPr txBox="1"/>
          <p:nvPr>
            <p:custDataLst>
              <p:tags r:id="rId16"/>
            </p:custDataLst>
          </p:nvPr>
        </p:nvSpPr>
        <p:spPr>
          <a:xfrm>
            <a:off x="2569210" y="4729480"/>
            <a:ext cx="2221865" cy="429895"/>
          </a:xfrm>
          <a:prstGeom prst="rect">
            <a:avLst/>
          </a:prstGeom>
          <a:noFill/>
        </p:spPr>
        <p:txBody>
          <a:bodyPr wrap="square" rtlCol="0">
            <a:spAutoFit/>
          </a:bodyPr>
          <a:lstStyle>
            <a:defPPr>
              <a:defRPr lang="zh-CN"/>
            </a:defPPr>
            <a:lvl1pPr>
              <a:defRPr sz="2800">
                <a:gradFill>
                  <a:gsLst>
                    <a:gs pos="100000">
                      <a:schemeClr val="accent1"/>
                    </a:gs>
                    <a:gs pos="19000">
                      <a:schemeClr val="accent2"/>
                    </a:gs>
                  </a:gsLst>
                  <a:lin ang="0" scaled="1"/>
                </a:gradFill>
                <a:latin typeface="+mj-ea"/>
                <a:ea typeface="+mj-ea"/>
              </a:defRPr>
            </a:lvl1pPr>
          </a:lstStyle>
          <a:p>
            <a:r>
              <a:rPr lang="zh-CN" altLang="en-US" sz="2200" dirty="0">
                <a:solidFill>
                  <a:schemeClr val="tx1"/>
                </a:solidFill>
              </a:rPr>
              <a:t>矿产能源发展区</a:t>
            </a:r>
            <a:endParaRPr lang="zh-CN" altLang="en-US" sz="2200" dirty="0">
              <a:solidFill>
                <a:schemeClr val="tx1"/>
              </a:solidFill>
            </a:endParaRPr>
          </a:p>
        </p:txBody>
      </p:sp>
      <p:sp>
        <p:nvSpPr>
          <p:cNvPr id="33" name="文本框 32"/>
          <p:cNvSpPr txBox="1"/>
          <p:nvPr>
            <p:custDataLst>
              <p:tags r:id="rId17"/>
            </p:custDataLst>
          </p:nvPr>
        </p:nvSpPr>
        <p:spPr>
          <a:xfrm>
            <a:off x="2555762" y="5093329"/>
            <a:ext cx="3166891" cy="991235"/>
          </a:xfrm>
          <a:prstGeom prst="rect">
            <a:avLst/>
          </a:prstGeom>
          <a:noFill/>
        </p:spPr>
        <p:txBody>
          <a:bodyPr wrap="square" rtlCol="0">
            <a:spAutoFit/>
          </a:bodyPr>
          <a:lstStyle/>
          <a:p>
            <a:pPr algn="just">
              <a:lnSpc>
                <a:spcPct val="130000"/>
              </a:lnSpc>
            </a:pPr>
            <a:r>
              <a:rPr lang="zh-CN" altLang="en-US" sz="1500" spc="130" dirty="0">
                <a:solidFill>
                  <a:schemeClr val="tx1">
                    <a:lumMod val="65000"/>
                    <a:lumOff val="35000"/>
                  </a:schemeClr>
                </a:solidFill>
                <a:latin typeface="+mn-ea"/>
                <a:cs typeface="OPPOSans L" panose="00020600040101010101" pitchFamily="18" charset="-122"/>
              </a:rPr>
              <a:t>主要分布在新街村。区内土地使用应符合经合法批准的相关规划，强化资源节约与综合利用。</a:t>
            </a:r>
            <a:endParaRPr lang="zh-CN" altLang="en-US" sz="1500" spc="130" dirty="0">
              <a:solidFill>
                <a:schemeClr val="tx1">
                  <a:lumMod val="65000"/>
                  <a:lumOff val="35000"/>
                </a:schemeClr>
              </a:solidFill>
              <a:latin typeface="+mn-ea"/>
              <a:cs typeface="OPPOSans L" panose="00020600040101010101" pitchFamily="18" charset="-122"/>
            </a:endParaRPr>
          </a:p>
        </p:txBody>
      </p:sp>
      <p:sp>
        <p:nvSpPr>
          <p:cNvPr id="34" name="矩形: 圆角 12"/>
          <p:cNvSpPr/>
          <p:nvPr>
            <p:custDataLst>
              <p:tags r:id="rId18"/>
            </p:custDataLst>
          </p:nvPr>
        </p:nvSpPr>
        <p:spPr>
          <a:xfrm>
            <a:off x="6443345" y="1017905"/>
            <a:ext cx="4977130" cy="1363345"/>
          </a:xfrm>
          <a:prstGeom prst="roundRect">
            <a:avLst>
              <a:gd name="adj" fmla="val 11459"/>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16"/>
          <p:cNvSpPr/>
          <p:nvPr>
            <p:custDataLst>
              <p:tags r:id="rId19"/>
            </p:custDataLst>
          </p:nvPr>
        </p:nvSpPr>
        <p:spPr>
          <a:xfrm>
            <a:off x="6443345" y="1017905"/>
            <a:ext cx="1300480" cy="1363345"/>
          </a:xfrm>
          <a:prstGeom prst="roundRect">
            <a:avLst>
              <a:gd name="adj" fmla="val 1145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custDataLst>
              <p:tags r:id="rId20"/>
            </p:custDataLst>
          </p:nvPr>
        </p:nvSpPr>
        <p:spPr>
          <a:xfrm>
            <a:off x="6501130" y="1350645"/>
            <a:ext cx="1242695" cy="613410"/>
          </a:xfrm>
          <a:prstGeom prst="rect">
            <a:avLst/>
          </a:prstGeom>
          <a:noFill/>
        </p:spPr>
        <p:txBody>
          <a:bodyPr wrap="none" rtlCol="0">
            <a:noAutofit/>
          </a:bodyPr>
          <a:lstStyle/>
          <a:p>
            <a:pPr algn="ctr"/>
            <a:r>
              <a:rPr lang="en-US" altLang="zh-CN" sz="3000" dirty="0">
                <a:solidFill>
                  <a:schemeClr val="bg1"/>
                </a:solidFill>
                <a:latin typeface="+mj-lt"/>
              </a:rPr>
              <a:t>36.79%</a:t>
            </a:r>
            <a:endParaRPr lang="en-US" altLang="zh-CN" sz="3000" dirty="0">
              <a:solidFill>
                <a:schemeClr val="bg1"/>
              </a:solidFill>
              <a:latin typeface="+mj-lt"/>
            </a:endParaRPr>
          </a:p>
        </p:txBody>
      </p:sp>
      <p:sp>
        <p:nvSpPr>
          <p:cNvPr id="37" name="文本框 36"/>
          <p:cNvSpPr txBox="1"/>
          <p:nvPr>
            <p:custDataLst>
              <p:tags r:id="rId21"/>
            </p:custDataLst>
          </p:nvPr>
        </p:nvSpPr>
        <p:spPr>
          <a:xfrm>
            <a:off x="7962265" y="1046480"/>
            <a:ext cx="2639060" cy="429895"/>
          </a:xfrm>
          <a:prstGeom prst="rect">
            <a:avLst/>
          </a:prstGeom>
          <a:noFill/>
        </p:spPr>
        <p:txBody>
          <a:bodyPr wrap="square" rtlCol="0">
            <a:spAutoFit/>
          </a:bodyPr>
          <a:lstStyle>
            <a:defPPr>
              <a:defRPr lang="zh-CN"/>
            </a:defPPr>
            <a:lvl1pPr>
              <a:defRPr sz="2800">
                <a:gradFill>
                  <a:gsLst>
                    <a:gs pos="100000">
                      <a:schemeClr val="accent1"/>
                    </a:gs>
                    <a:gs pos="19000">
                      <a:schemeClr val="accent2"/>
                    </a:gs>
                  </a:gsLst>
                  <a:lin ang="0" scaled="1"/>
                </a:gradFill>
                <a:latin typeface="+mj-ea"/>
                <a:ea typeface="+mj-ea"/>
              </a:defRPr>
            </a:lvl1pPr>
          </a:lstStyle>
          <a:p>
            <a:r>
              <a:rPr lang="zh-CN" altLang="en-US" sz="2200" dirty="0">
                <a:solidFill>
                  <a:schemeClr val="tx1"/>
                </a:solidFill>
              </a:rPr>
              <a:t>生态保护区</a:t>
            </a:r>
            <a:endParaRPr lang="zh-CN" altLang="en-US" sz="2200" dirty="0">
              <a:solidFill>
                <a:schemeClr val="tx1"/>
              </a:solidFill>
            </a:endParaRPr>
          </a:p>
        </p:txBody>
      </p:sp>
      <p:sp>
        <p:nvSpPr>
          <p:cNvPr id="38" name="文本框 37"/>
          <p:cNvSpPr txBox="1"/>
          <p:nvPr>
            <p:custDataLst>
              <p:tags r:id="rId22"/>
            </p:custDataLst>
          </p:nvPr>
        </p:nvSpPr>
        <p:spPr>
          <a:xfrm>
            <a:off x="7948817" y="1457319"/>
            <a:ext cx="3166891" cy="991235"/>
          </a:xfrm>
          <a:prstGeom prst="rect">
            <a:avLst/>
          </a:prstGeom>
          <a:noFill/>
        </p:spPr>
        <p:txBody>
          <a:bodyPr wrap="square" rtlCol="0">
            <a:spAutoFit/>
          </a:bodyPr>
          <a:lstStyle/>
          <a:p>
            <a:pPr algn="just">
              <a:lnSpc>
                <a:spcPct val="130000"/>
              </a:lnSpc>
            </a:pPr>
            <a:r>
              <a:rPr lang="zh-CN" altLang="en-US" sz="1500" spc="130" dirty="0">
                <a:solidFill>
                  <a:schemeClr val="tx1">
                    <a:lumMod val="65000"/>
                    <a:lumOff val="35000"/>
                  </a:schemeClr>
                </a:solidFill>
                <a:latin typeface="+mn-ea"/>
                <a:cs typeface="OPPOSans L" panose="00020600040101010101" pitchFamily="18" charset="-122"/>
              </a:rPr>
              <a:t>主要分布在新民村。重点提升水源涵养、生物多样性维护、水土保持等功能。</a:t>
            </a:r>
            <a:endParaRPr lang="zh-CN" altLang="en-US" sz="1500" spc="130" dirty="0">
              <a:solidFill>
                <a:schemeClr val="tx1">
                  <a:lumMod val="65000"/>
                  <a:lumOff val="35000"/>
                </a:schemeClr>
              </a:solidFill>
              <a:latin typeface="+mn-ea"/>
              <a:cs typeface="OPPOSans L" panose="00020600040101010101" pitchFamily="18" charset="-122"/>
            </a:endParaRPr>
          </a:p>
        </p:txBody>
      </p:sp>
      <p:sp>
        <p:nvSpPr>
          <p:cNvPr id="39" name="矩形: 圆角 12"/>
          <p:cNvSpPr/>
          <p:nvPr>
            <p:custDataLst>
              <p:tags r:id="rId23"/>
            </p:custDataLst>
          </p:nvPr>
        </p:nvSpPr>
        <p:spPr>
          <a:xfrm>
            <a:off x="6443345" y="2817495"/>
            <a:ext cx="4977130" cy="1363345"/>
          </a:xfrm>
          <a:prstGeom prst="roundRect">
            <a:avLst>
              <a:gd name="adj" fmla="val 11459"/>
            </a:avLst>
          </a:prstGeom>
          <a:noFill/>
          <a:ln>
            <a:solidFill>
              <a:srgbClr val="3B8E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16"/>
          <p:cNvSpPr/>
          <p:nvPr>
            <p:custDataLst>
              <p:tags r:id="rId24"/>
            </p:custDataLst>
          </p:nvPr>
        </p:nvSpPr>
        <p:spPr>
          <a:xfrm>
            <a:off x="6443345" y="2817495"/>
            <a:ext cx="1300480" cy="1363345"/>
          </a:xfrm>
          <a:prstGeom prst="roundRect">
            <a:avLst>
              <a:gd name="adj" fmla="val 11459"/>
            </a:avLst>
          </a:prstGeom>
          <a:solidFill>
            <a:srgbClr val="3B8E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custDataLst>
              <p:tags r:id="rId25"/>
            </p:custDataLst>
          </p:nvPr>
        </p:nvSpPr>
        <p:spPr>
          <a:xfrm>
            <a:off x="6501130" y="3150235"/>
            <a:ext cx="1242695" cy="613410"/>
          </a:xfrm>
          <a:prstGeom prst="rect">
            <a:avLst/>
          </a:prstGeom>
          <a:noFill/>
        </p:spPr>
        <p:txBody>
          <a:bodyPr wrap="none" rtlCol="0">
            <a:noAutofit/>
          </a:bodyPr>
          <a:lstStyle/>
          <a:p>
            <a:pPr algn="ctr"/>
            <a:r>
              <a:rPr lang="en-US" altLang="zh-CN" sz="3000" dirty="0">
                <a:solidFill>
                  <a:schemeClr val="bg1"/>
                </a:solidFill>
                <a:latin typeface="+mj-lt"/>
              </a:rPr>
              <a:t>0.1%</a:t>
            </a:r>
            <a:endParaRPr lang="en-US" altLang="zh-CN" sz="3000" dirty="0">
              <a:solidFill>
                <a:schemeClr val="bg1"/>
              </a:solidFill>
              <a:latin typeface="+mj-lt"/>
            </a:endParaRPr>
          </a:p>
        </p:txBody>
      </p:sp>
      <p:sp>
        <p:nvSpPr>
          <p:cNvPr id="42" name="文本框 41"/>
          <p:cNvSpPr txBox="1"/>
          <p:nvPr>
            <p:custDataLst>
              <p:tags r:id="rId26"/>
            </p:custDataLst>
          </p:nvPr>
        </p:nvSpPr>
        <p:spPr>
          <a:xfrm>
            <a:off x="7948930" y="2864485"/>
            <a:ext cx="1892935" cy="429895"/>
          </a:xfrm>
          <a:prstGeom prst="rect">
            <a:avLst/>
          </a:prstGeom>
          <a:noFill/>
        </p:spPr>
        <p:txBody>
          <a:bodyPr wrap="square" rtlCol="0">
            <a:spAutoFit/>
          </a:bodyPr>
          <a:lstStyle>
            <a:defPPr>
              <a:defRPr lang="zh-CN"/>
            </a:defPPr>
            <a:lvl1pPr>
              <a:defRPr sz="2800">
                <a:gradFill>
                  <a:gsLst>
                    <a:gs pos="100000">
                      <a:schemeClr val="accent1"/>
                    </a:gs>
                    <a:gs pos="19000">
                      <a:schemeClr val="accent2"/>
                    </a:gs>
                  </a:gsLst>
                  <a:lin ang="0" scaled="1"/>
                </a:gradFill>
                <a:latin typeface="+mj-ea"/>
                <a:ea typeface="+mj-ea"/>
              </a:defRPr>
            </a:lvl1pPr>
          </a:lstStyle>
          <a:p>
            <a:r>
              <a:rPr lang="zh-CN" altLang="en-US" sz="2200" dirty="0">
                <a:solidFill>
                  <a:schemeClr val="tx1"/>
                </a:solidFill>
              </a:rPr>
              <a:t>城镇</a:t>
            </a:r>
            <a:r>
              <a:rPr lang="zh-CN" altLang="en-US" sz="2200" dirty="0">
                <a:solidFill>
                  <a:schemeClr val="tx1"/>
                </a:solidFill>
              </a:rPr>
              <a:t>发展区</a:t>
            </a:r>
            <a:endParaRPr lang="zh-CN" altLang="en-US" sz="2200" dirty="0">
              <a:solidFill>
                <a:schemeClr val="tx1"/>
              </a:solidFill>
            </a:endParaRPr>
          </a:p>
        </p:txBody>
      </p:sp>
      <p:sp>
        <p:nvSpPr>
          <p:cNvPr id="43" name="文本框 42"/>
          <p:cNvSpPr txBox="1"/>
          <p:nvPr>
            <p:custDataLst>
              <p:tags r:id="rId27"/>
            </p:custDataLst>
          </p:nvPr>
        </p:nvSpPr>
        <p:spPr>
          <a:xfrm>
            <a:off x="7935482" y="3241669"/>
            <a:ext cx="3166891" cy="991235"/>
          </a:xfrm>
          <a:prstGeom prst="rect">
            <a:avLst/>
          </a:prstGeom>
          <a:noFill/>
        </p:spPr>
        <p:txBody>
          <a:bodyPr wrap="square" rtlCol="0">
            <a:spAutoFit/>
          </a:bodyPr>
          <a:lstStyle/>
          <a:p>
            <a:pPr algn="just">
              <a:lnSpc>
                <a:spcPct val="130000"/>
              </a:lnSpc>
            </a:pPr>
            <a:r>
              <a:rPr lang="zh-CN" altLang="en-US" sz="1500" spc="130" dirty="0">
                <a:solidFill>
                  <a:schemeClr val="tx1">
                    <a:lumMod val="65000"/>
                    <a:lumOff val="35000"/>
                  </a:schemeClr>
                </a:solidFill>
                <a:latin typeface="+mn-ea"/>
                <a:cs typeface="OPPOSans L" panose="00020600040101010101" pitchFamily="18" charset="-122"/>
              </a:rPr>
              <a:t>主要分布在新街村。是深入实施新型城镇化、推进城乡融合发展的中心地区。</a:t>
            </a:r>
            <a:endParaRPr lang="zh-CN" altLang="en-US" sz="1500" spc="130" dirty="0">
              <a:solidFill>
                <a:schemeClr val="tx1">
                  <a:lumMod val="65000"/>
                  <a:lumOff val="35000"/>
                </a:schemeClr>
              </a:solidFill>
              <a:latin typeface="+mn-ea"/>
              <a:cs typeface="OPPOSans L" panose="00020600040101010101" pitchFamily="18" charset="-122"/>
            </a:endParaRPr>
          </a:p>
        </p:txBody>
      </p:sp>
      <p:sp>
        <p:nvSpPr>
          <p:cNvPr id="44" name="矩形: 圆角 12"/>
          <p:cNvSpPr/>
          <p:nvPr>
            <p:custDataLst>
              <p:tags r:id="rId28"/>
            </p:custDataLst>
          </p:nvPr>
        </p:nvSpPr>
        <p:spPr>
          <a:xfrm>
            <a:off x="6443345" y="4688205"/>
            <a:ext cx="4977130" cy="1363345"/>
          </a:xfrm>
          <a:prstGeom prst="roundRect">
            <a:avLst>
              <a:gd name="adj" fmla="val 11459"/>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16"/>
          <p:cNvSpPr/>
          <p:nvPr>
            <p:custDataLst>
              <p:tags r:id="rId29"/>
            </p:custDataLst>
          </p:nvPr>
        </p:nvSpPr>
        <p:spPr>
          <a:xfrm>
            <a:off x="6443345" y="4688205"/>
            <a:ext cx="1300480" cy="1363345"/>
          </a:xfrm>
          <a:prstGeom prst="roundRect">
            <a:avLst>
              <a:gd name="adj" fmla="val 11459"/>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30"/>
            </p:custDataLst>
          </p:nvPr>
        </p:nvSpPr>
        <p:spPr>
          <a:xfrm>
            <a:off x="6501130" y="5020945"/>
            <a:ext cx="1242695" cy="613410"/>
          </a:xfrm>
          <a:prstGeom prst="rect">
            <a:avLst/>
          </a:prstGeom>
          <a:noFill/>
        </p:spPr>
        <p:txBody>
          <a:bodyPr wrap="none" rtlCol="0">
            <a:noAutofit/>
          </a:bodyPr>
          <a:lstStyle/>
          <a:p>
            <a:pPr algn="ctr"/>
            <a:r>
              <a:rPr lang="en-US" altLang="zh-CN" sz="3000" dirty="0">
                <a:solidFill>
                  <a:schemeClr val="bg1"/>
                </a:solidFill>
                <a:latin typeface="+mj-lt"/>
              </a:rPr>
              <a:t>55.40%</a:t>
            </a:r>
            <a:endParaRPr lang="en-US" altLang="zh-CN" sz="3000" dirty="0">
              <a:solidFill>
                <a:schemeClr val="bg1"/>
              </a:solidFill>
              <a:latin typeface="+mj-lt"/>
            </a:endParaRPr>
          </a:p>
        </p:txBody>
      </p:sp>
      <p:sp>
        <p:nvSpPr>
          <p:cNvPr id="47" name="文本框 46"/>
          <p:cNvSpPr txBox="1"/>
          <p:nvPr>
            <p:custDataLst>
              <p:tags r:id="rId31"/>
            </p:custDataLst>
          </p:nvPr>
        </p:nvSpPr>
        <p:spPr>
          <a:xfrm>
            <a:off x="7962265" y="4682490"/>
            <a:ext cx="1805940" cy="429895"/>
          </a:xfrm>
          <a:prstGeom prst="rect">
            <a:avLst/>
          </a:prstGeom>
          <a:noFill/>
        </p:spPr>
        <p:txBody>
          <a:bodyPr wrap="square" rtlCol="0">
            <a:spAutoFit/>
          </a:bodyPr>
          <a:lstStyle>
            <a:defPPr>
              <a:defRPr lang="zh-CN"/>
            </a:defPPr>
            <a:lvl1pPr>
              <a:defRPr sz="2800">
                <a:gradFill>
                  <a:gsLst>
                    <a:gs pos="100000">
                      <a:schemeClr val="accent1"/>
                    </a:gs>
                    <a:gs pos="19000">
                      <a:schemeClr val="accent2"/>
                    </a:gs>
                  </a:gsLst>
                  <a:lin ang="0" scaled="1"/>
                </a:gradFill>
                <a:latin typeface="+mj-ea"/>
                <a:ea typeface="+mj-ea"/>
              </a:defRPr>
            </a:lvl1pPr>
          </a:lstStyle>
          <a:p>
            <a:r>
              <a:rPr lang="zh-CN" altLang="en-US" sz="2200" dirty="0">
                <a:solidFill>
                  <a:schemeClr val="tx1"/>
                </a:solidFill>
              </a:rPr>
              <a:t>乡村</a:t>
            </a:r>
            <a:r>
              <a:rPr lang="zh-CN" altLang="en-US" sz="2200" dirty="0">
                <a:solidFill>
                  <a:schemeClr val="tx1"/>
                </a:solidFill>
              </a:rPr>
              <a:t>发展区</a:t>
            </a:r>
            <a:endParaRPr lang="zh-CN" altLang="en-US" sz="2200" dirty="0">
              <a:solidFill>
                <a:schemeClr val="tx1"/>
              </a:solidFill>
            </a:endParaRPr>
          </a:p>
        </p:txBody>
      </p:sp>
      <p:sp>
        <p:nvSpPr>
          <p:cNvPr id="48" name="文本框 47"/>
          <p:cNvSpPr txBox="1"/>
          <p:nvPr>
            <p:custDataLst>
              <p:tags r:id="rId32"/>
            </p:custDataLst>
          </p:nvPr>
        </p:nvSpPr>
        <p:spPr>
          <a:xfrm>
            <a:off x="7948817" y="5093329"/>
            <a:ext cx="3166891" cy="991235"/>
          </a:xfrm>
          <a:prstGeom prst="rect">
            <a:avLst/>
          </a:prstGeom>
          <a:noFill/>
        </p:spPr>
        <p:txBody>
          <a:bodyPr wrap="square" rtlCol="0">
            <a:spAutoFit/>
          </a:bodyPr>
          <a:lstStyle/>
          <a:p>
            <a:pPr algn="just">
              <a:lnSpc>
                <a:spcPct val="130000"/>
              </a:lnSpc>
            </a:pPr>
            <a:r>
              <a:rPr lang="zh-CN" altLang="en-US" sz="1500" spc="130" dirty="0">
                <a:solidFill>
                  <a:schemeClr val="tx1">
                    <a:lumMod val="65000"/>
                    <a:lumOff val="35000"/>
                  </a:schemeClr>
                </a:solidFill>
                <a:latin typeface="+mn-ea"/>
                <a:cs typeface="OPPOSans L" panose="00020600040101010101" pitchFamily="18" charset="-122"/>
              </a:rPr>
              <a:t>主要分布在新街村，是促进农业和乡村特色产业发展、改善农民生产生活条件的区域</a:t>
            </a:r>
            <a:r>
              <a:rPr lang="zh-CN" altLang="en-US" sz="1500" spc="130" dirty="0">
                <a:solidFill>
                  <a:schemeClr val="tx1">
                    <a:lumMod val="65000"/>
                    <a:lumOff val="35000"/>
                  </a:schemeClr>
                </a:solidFill>
                <a:latin typeface="+mn-ea"/>
                <a:ea typeface="宋体" panose="02010600030101010101" pitchFamily="2" charset="-122"/>
                <a:cs typeface="OPPOSans L" panose="00020600040101010101" pitchFamily="18" charset="-122"/>
              </a:rPr>
              <a:t>。</a:t>
            </a:r>
            <a:endParaRPr lang="zh-CN" altLang="en-US" sz="1500" spc="130" dirty="0">
              <a:solidFill>
                <a:schemeClr val="tx1">
                  <a:lumMod val="65000"/>
                  <a:lumOff val="35000"/>
                </a:schemeClr>
              </a:solidFill>
              <a:latin typeface="+mn-ea"/>
              <a:ea typeface="宋体" panose="02010600030101010101" pitchFamily="2" charset="-122"/>
              <a:cs typeface="OPPOSans L" panose="00020600040101010101" pitchFamily="18"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耕地</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资源保护与</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利用</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custDataLst>
              <p:tags r:id="rId3"/>
            </p:custDataLst>
          </p:nvPr>
        </p:nvSpPr>
        <p:spPr>
          <a:xfrm>
            <a:off x="840063" y="1774121"/>
            <a:ext cx="5272446" cy="1798320"/>
          </a:xfrm>
          <a:prstGeom prst="rect">
            <a:avLst/>
          </a:prstGeom>
          <a:noFill/>
        </p:spPr>
        <p:txBody>
          <a:bodyPr wrap="square" lIns="0" tIns="0" rIns="0" bIns="0" rtlCol="0">
            <a:spAutoFit/>
          </a:bodyPr>
          <a:lstStyle>
            <a:defPPr>
              <a:defRPr lang="zh-CN"/>
            </a:defPPr>
          </a:lstStyle>
          <a:p>
            <a:pPr>
              <a:lnSpc>
                <a:spcPct val="130000"/>
              </a:lnSpc>
            </a:pPr>
            <a:r>
              <a:rPr lang="zh-CN" altLang="en-US" dirty="0">
                <a:solidFill>
                  <a:schemeClr val="tx1">
                    <a:lumMod val="50000"/>
                    <a:lumOff val="50000"/>
                  </a:schemeClr>
                </a:solidFill>
                <a:ea typeface="思源黑体 CN Light" panose="020B0300000000000000" pitchFamily="34" charset="-122"/>
              </a:rPr>
              <a:t>坚持最严格的耕地保护制度，落实“藏粮于地、藏粮于技”战略，强化优质耕地保护，实现耕地数量、质量、生态“三位一体”保护，确保粮食播种面积稳定，落实“长牙齿”的耕地保护硬措施。</a:t>
            </a:r>
            <a:endParaRPr lang="zh-CN" altLang="en-US" dirty="0">
              <a:solidFill>
                <a:schemeClr val="tx1">
                  <a:lumMod val="50000"/>
                  <a:lumOff val="50000"/>
                </a:schemeClr>
              </a:solidFill>
              <a:ea typeface="思源黑体 CN Light" panose="020B0300000000000000" pitchFamily="34" charset="-122"/>
            </a:endParaRPr>
          </a:p>
          <a:p>
            <a:pPr>
              <a:lnSpc>
                <a:spcPct val="130000"/>
              </a:lnSpc>
            </a:pPr>
            <a:endParaRPr lang="zh-CN" altLang="en-US" dirty="0">
              <a:solidFill>
                <a:schemeClr val="tx1">
                  <a:lumMod val="50000"/>
                  <a:lumOff val="50000"/>
                </a:schemeClr>
              </a:solidFill>
              <a:ea typeface="思源黑体 CN Light" panose="020B0300000000000000" pitchFamily="34" charset="-122"/>
            </a:endParaRPr>
          </a:p>
        </p:txBody>
      </p:sp>
      <p:sp>
        <p:nvSpPr>
          <p:cNvPr id="8" name="矩形 7"/>
          <p:cNvSpPr/>
          <p:nvPr>
            <p:custDataLst>
              <p:tags r:id="rId4"/>
            </p:custDataLst>
          </p:nvPr>
        </p:nvSpPr>
        <p:spPr>
          <a:xfrm>
            <a:off x="762571" y="1209824"/>
            <a:ext cx="4337836" cy="429895"/>
          </a:xfrm>
          <a:prstGeom prst="rect">
            <a:avLst/>
          </a:prstGeom>
        </p:spPr>
        <p:txBody>
          <a:bodyPr wrap="square">
            <a:spAutoFit/>
          </a:bodyPr>
          <a:lstStyle/>
          <a:p>
            <a:pPr algn="l">
              <a:buClrTx/>
              <a:buSzTx/>
              <a:buFontTx/>
            </a:pPr>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严格落实耕地保护目标</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9" name="椭圆 8"/>
          <p:cNvSpPr/>
          <p:nvPr>
            <p:custDataLst>
              <p:tags r:id="rId5"/>
            </p:custDataLst>
          </p:nvPr>
        </p:nvSpPr>
        <p:spPr>
          <a:xfrm>
            <a:off x="839788" y="4290512"/>
            <a:ext cx="720080" cy="72008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1" name="文本框 10"/>
          <p:cNvSpPr txBox="1"/>
          <p:nvPr>
            <p:custDataLst>
              <p:tags r:id="rId6"/>
            </p:custDataLst>
          </p:nvPr>
        </p:nvSpPr>
        <p:spPr>
          <a:xfrm>
            <a:off x="1651000" y="4364990"/>
            <a:ext cx="1853565" cy="615315"/>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pPr algn="ctr"/>
            <a:r>
              <a:rPr lang="zh-CN" altLang="en-US" sz="2000" dirty="0">
                <a:solidFill>
                  <a:srgbClr val="388E3F"/>
                </a:solidFill>
              </a:rPr>
              <a:t>落实耕地占补平衡和进出平衡</a:t>
            </a:r>
            <a:endParaRPr lang="zh-CN" altLang="en-US" sz="2000" dirty="0">
              <a:solidFill>
                <a:srgbClr val="388E3F"/>
              </a:solidFill>
            </a:endParaRPr>
          </a:p>
        </p:txBody>
      </p:sp>
      <p:sp>
        <p:nvSpPr>
          <p:cNvPr id="12" name="椭圆 11"/>
          <p:cNvSpPr/>
          <p:nvPr>
            <p:custDataLst>
              <p:tags r:id="rId7"/>
            </p:custDataLst>
          </p:nvPr>
        </p:nvSpPr>
        <p:spPr>
          <a:xfrm>
            <a:off x="3594941" y="4290512"/>
            <a:ext cx="720080" cy="72008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2" name="文本框 1"/>
          <p:cNvSpPr txBox="1"/>
          <p:nvPr>
            <p:custDataLst>
              <p:tags r:id="rId8"/>
            </p:custDataLst>
          </p:nvPr>
        </p:nvSpPr>
        <p:spPr>
          <a:xfrm>
            <a:off x="4402455" y="4485640"/>
            <a:ext cx="1675765" cy="307340"/>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r>
              <a:rPr lang="zh-CN" altLang="en-US" sz="2000" dirty="0">
                <a:solidFill>
                  <a:srgbClr val="388E3F"/>
                </a:solidFill>
              </a:rPr>
              <a:t>提升耕地质量</a:t>
            </a:r>
            <a:endParaRPr lang="zh-CN" altLang="en-US" sz="2000" dirty="0">
              <a:solidFill>
                <a:srgbClr val="388E3F"/>
              </a:solidFill>
            </a:endParaRPr>
          </a:p>
        </p:txBody>
      </p:sp>
      <p:sp>
        <p:nvSpPr>
          <p:cNvPr id="15" name="椭圆 14"/>
          <p:cNvSpPr/>
          <p:nvPr>
            <p:custDataLst>
              <p:tags r:id="rId9"/>
            </p:custDataLst>
          </p:nvPr>
        </p:nvSpPr>
        <p:spPr>
          <a:xfrm>
            <a:off x="839788" y="5331465"/>
            <a:ext cx="720080" cy="72008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7" name="文本框 16"/>
          <p:cNvSpPr txBox="1"/>
          <p:nvPr>
            <p:custDataLst>
              <p:tags r:id="rId10"/>
            </p:custDataLst>
          </p:nvPr>
        </p:nvSpPr>
        <p:spPr>
          <a:xfrm>
            <a:off x="1651000" y="5405755"/>
            <a:ext cx="1613535" cy="615315"/>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pPr algn="ctr"/>
            <a:r>
              <a:rPr lang="zh-CN" altLang="en-US" sz="2000" dirty="0">
                <a:solidFill>
                  <a:srgbClr val="388E3F"/>
                </a:solidFill>
              </a:rPr>
              <a:t>改善耕地生态功能</a:t>
            </a:r>
            <a:endParaRPr lang="zh-CN" altLang="en-US" sz="2000" dirty="0">
              <a:solidFill>
                <a:srgbClr val="388E3F"/>
              </a:solidFill>
            </a:endParaRPr>
          </a:p>
        </p:txBody>
      </p:sp>
      <p:sp>
        <p:nvSpPr>
          <p:cNvPr id="18" name="椭圆 17"/>
          <p:cNvSpPr/>
          <p:nvPr>
            <p:custDataLst>
              <p:tags r:id="rId11"/>
            </p:custDataLst>
          </p:nvPr>
        </p:nvSpPr>
        <p:spPr>
          <a:xfrm>
            <a:off x="3594941" y="5331465"/>
            <a:ext cx="720080" cy="72008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20" name="文本框 19"/>
          <p:cNvSpPr txBox="1"/>
          <p:nvPr>
            <p:custDataLst>
              <p:tags r:id="rId12"/>
            </p:custDataLst>
          </p:nvPr>
        </p:nvSpPr>
        <p:spPr>
          <a:xfrm>
            <a:off x="4406265" y="5405755"/>
            <a:ext cx="1555750" cy="615315"/>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pPr algn="ctr"/>
            <a:r>
              <a:rPr lang="zh-CN" altLang="en-US" sz="2000" dirty="0">
                <a:solidFill>
                  <a:srgbClr val="388E3F"/>
                </a:solidFill>
              </a:rPr>
              <a:t>严格耕地用途管制</a:t>
            </a:r>
            <a:endParaRPr lang="zh-CN" altLang="en-US" sz="2000" dirty="0">
              <a:solidFill>
                <a:srgbClr val="388E3F"/>
              </a:solidFill>
            </a:endParaRPr>
          </a:p>
        </p:txBody>
      </p:sp>
      <p:grpSp>
        <p:nvGrpSpPr>
          <p:cNvPr id="21" name="图形 4"/>
          <p:cNvGrpSpPr/>
          <p:nvPr/>
        </p:nvGrpSpPr>
        <p:grpSpPr>
          <a:xfrm>
            <a:off x="1042966" y="4508912"/>
            <a:ext cx="335118" cy="261724"/>
            <a:chOff x="4267193" y="2000717"/>
            <a:chExt cx="3657684" cy="2856630"/>
          </a:xfrm>
          <a:solidFill>
            <a:srgbClr val="388E3F"/>
          </a:solidFill>
        </p:grpSpPr>
        <p:sp>
          <p:nvSpPr>
            <p:cNvPr id="22" name="任意多边形: 形状 21"/>
            <p:cNvSpPr/>
            <p:nvPr>
              <p:custDataLst>
                <p:tags r:id="rId13"/>
              </p:custDataLst>
            </p:nvPr>
          </p:nvSpPr>
          <p:spPr>
            <a:xfrm>
              <a:off x="4267193" y="2000717"/>
              <a:ext cx="3657684" cy="2856630"/>
            </a:xfrm>
            <a:custGeom>
              <a:avLst/>
              <a:gdLst>
                <a:gd name="connsiteX0" fmla="*/ 3604070 w 3657695"/>
                <a:gd name="connsiteY0" fmla="*/ 2749296 h 2856642"/>
                <a:gd name="connsiteX1" fmla="*/ 3436049 w 3657695"/>
                <a:gd name="connsiteY1" fmla="*/ 2749296 h 2856642"/>
                <a:gd name="connsiteX2" fmla="*/ 3436049 w 3657695"/>
                <a:gd name="connsiteY2" fmla="*/ 2278380 h 2856642"/>
                <a:gd name="connsiteX3" fmla="*/ 3382423 w 3657695"/>
                <a:gd name="connsiteY3" fmla="*/ 2224754 h 2856642"/>
                <a:gd name="connsiteX4" fmla="*/ 3328797 w 3657695"/>
                <a:gd name="connsiteY4" fmla="*/ 2278380 h 2856642"/>
                <a:gd name="connsiteX5" fmla="*/ 3328797 w 3657695"/>
                <a:gd name="connsiteY5" fmla="*/ 2749296 h 2856642"/>
                <a:gd name="connsiteX6" fmla="*/ 3088767 w 3657695"/>
                <a:gd name="connsiteY6" fmla="*/ 2749296 h 2856642"/>
                <a:gd name="connsiteX7" fmla="*/ 3088767 w 3657695"/>
                <a:gd name="connsiteY7" fmla="*/ 850297 h 2856642"/>
                <a:gd name="connsiteX8" fmla="*/ 3328797 w 3657695"/>
                <a:gd name="connsiteY8" fmla="*/ 850297 h 2856642"/>
                <a:gd name="connsiteX9" fmla="*/ 3328797 w 3657695"/>
                <a:gd name="connsiteY9" fmla="*/ 2028349 h 2856642"/>
                <a:gd name="connsiteX10" fmla="*/ 3382423 w 3657695"/>
                <a:gd name="connsiteY10" fmla="*/ 2081975 h 2856642"/>
                <a:gd name="connsiteX11" fmla="*/ 3436049 w 3657695"/>
                <a:gd name="connsiteY11" fmla="*/ 2028349 h 2856642"/>
                <a:gd name="connsiteX12" fmla="*/ 3436049 w 3657695"/>
                <a:gd name="connsiteY12" fmla="*/ 832390 h 2856642"/>
                <a:gd name="connsiteX13" fmla="*/ 3346704 w 3657695"/>
                <a:gd name="connsiteY13" fmla="*/ 743141 h 2856642"/>
                <a:gd name="connsiteX14" fmla="*/ 3070955 w 3657695"/>
                <a:gd name="connsiteY14" fmla="*/ 743141 h 2856642"/>
                <a:gd name="connsiteX15" fmla="*/ 2981611 w 3657695"/>
                <a:gd name="connsiteY15" fmla="*/ 832390 h 2856642"/>
                <a:gd name="connsiteX16" fmla="*/ 2981611 w 3657695"/>
                <a:gd name="connsiteY16" fmla="*/ 2749296 h 2856642"/>
                <a:gd name="connsiteX17" fmla="*/ 2831878 w 3657695"/>
                <a:gd name="connsiteY17" fmla="*/ 2749296 h 2856642"/>
                <a:gd name="connsiteX18" fmla="*/ 2831878 w 3657695"/>
                <a:gd name="connsiteY18" fmla="*/ 1386935 h 2856642"/>
                <a:gd name="connsiteX19" fmla="*/ 2742629 w 3657695"/>
                <a:gd name="connsiteY19" fmla="*/ 1297591 h 2856642"/>
                <a:gd name="connsiteX20" fmla="*/ 2687670 w 3657695"/>
                <a:gd name="connsiteY20" fmla="*/ 1297591 h 2856642"/>
                <a:gd name="connsiteX21" fmla="*/ 2838069 w 3657695"/>
                <a:gd name="connsiteY21" fmla="*/ 823627 h 2856642"/>
                <a:gd name="connsiteX22" fmla="*/ 2014442 w 3657695"/>
                <a:gd name="connsiteY22" fmla="*/ 0 h 2856642"/>
                <a:gd name="connsiteX23" fmla="*/ 1207770 w 3657695"/>
                <a:gd name="connsiteY23" fmla="*/ 656939 h 2856642"/>
                <a:gd name="connsiteX24" fmla="*/ 954215 w 3657695"/>
                <a:gd name="connsiteY24" fmla="*/ 656939 h 2856642"/>
                <a:gd name="connsiteX25" fmla="*/ 842010 w 3657695"/>
                <a:gd name="connsiteY25" fmla="*/ 586740 h 2856642"/>
                <a:gd name="connsiteX26" fmla="*/ 233839 w 3657695"/>
                <a:gd name="connsiteY26" fmla="*/ 586740 h 2856642"/>
                <a:gd name="connsiteX27" fmla="*/ 0 w 3657695"/>
                <a:gd name="connsiteY27" fmla="*/ 820674 h 2856642"/>
                <a:gd name="connsiteX28" fmla="*/ 233839 w 3657695"/>
                <a:gd name="connsiteY28" fmla="*/ 1054513 h 2856642"/>
                <a:gd name="connsiteX29" fmla="*/ 442913 w 3657695"/>
                <a:gd name="connsiteY29" fmla="*/ 1054513 h 2856642"/>
                <a:gd name="connsiteX30" fmla="*/ 496443 w 3657695"/>
                <a:gd name="connsiteY30" fmla="*/ 1000887 h 2856642"/>
                <a:gd name="connsiteX31" fmla="*/ 442913 w 3657695"/>
                <a:gd name="connsiteY31" fmla="*/ 947261 h 2856642"/>
                <a:gd name="connsiteX32" fmla="*/ 233839 w 3657695"/>
                <a:gd name="connsiteY32" fmla="*/ 947261 h 2856642"/>
                <a:gd name="connsiteX33" fmla="*/ 107156 w 3657695"/>
                <a:gd name="connsiteY33" fmla="*/ 820579 h 2856642"/>
                <a:gd name="connsiteX34" fmla="*/ 233839 w 3657695"/>
                <a:gd name="connsiteY34" fmla="*/ 693896 h 2856642"/>
                <a:gd name="connsiteX35" fmla="*/ 842010 w 3657695"/>
                <a:gd name="connsiteY35" fmla="*/ 693896 h 2856642"/>
                <a:gd name="connsiteX36" fmla="*/ 859917 w 3657695"/>
                <a:gd name="connsiteY36" fmla="*/ 711708 h 2856642"/>
                <a:gd name="connsiteX37" fmla="*/ 859917 w 3657695"/>
                <a:gd name="connsiteY37" fmla="*/ 929450 h 2856642"/>
                <a:gd name="connsiteX38" fmla="*/ 842010 w 3657695"/>
                <a:gd name="connsiteY38" fmla="*/ 947356 h 2856642"/>
                <a:gd name="connsiteX39" fmla="*/ 692944 w 3657695"/>
                <a:gd name="connsiteY39" fmla="*/ 947356 h 2856642"/>
                <a:gd name="connsiteX40" fmla="*/ 639318 w 3657695"/>
                <a:gd name="connsiteY40" fmla="*/ 1000982 h 2856642"/>
                <a:gd name="connsiteX41" fmla="*/ 692944 w 3657695"/>
                <a:gd name="connsiteY41" fmla="*/ 1054608 h 2856642"/>
                <a:gd name="connsiteX42" fmla="*/ 842010 w 3657695"/>
                <a:gd name="connsiteY42" fmla="*/ 1054608 h 2856642"/>
                <a:gd name="connsiteX43" fmla="*/ 954215 w 3657695"/>
                <a:gd name="connsiteY43" fmla="*/ 984409 h 2856642"/>
                <a:gd name="connsiteX44" fmla="*/ 1206627 w 3657695"/>
                <a:gd name="connsiteY44" fmla="*/ 984409 h 2856642"/>
                <a:gd name="connsiteX45" fmla="*/ 1341215 w 3657695"/>
                <a:gd name="connsiteY45" fmla="*/ 1297686 h 2856642"/>
                <a:gd name="connsiteX46" fmla="*/ 1258634 w 3657695"/>
                <a:gd name="connsiteY46" fmla="*/ 1297686 h 2856642"/>
                <a:gd name="connsiteX47" fmla="*/ 1169289 w 3657695"/>
                <a:gd name="connsiteY47" fmla="*/ 1387031 h 2856642"/>
                <a:gd name="connsiteX48" fmla="*/ 1169289 w 3657695"/>
                <a:gd name="connsiteY48" fmla="*/ 2749391 h 2856642"/>
                <a:gd name="connsiteX49" fmla="*/ 1019556 w 3657695"/>
                <a:gd name="connsiteY49" fmla="*/ 2749391 h 2856642"/>
                <a:gd name="connsiteX50" fmla="*/ 1019556 w 3657695"/>
                <a:gd name="connsiteY50" fmla="*/ 1842040 h 2856642"/>
                <a:gd name="connsiteX51" fmla="*/ 930212 w 3657695"/>
                <a:gd name="connsiteY51" fmla="*/ 1752695 h 2856642"/>
                <a:gd name="connsiteX52" fmla="*/ 654463 w 3657695"/>
                <a:gd name="connsiteY52" fmla="*/ 1752695 h 2856642"/>
                <a:gd name="connsiteX53" fmla="*/ 565118 w 3657695"/>
                <a:gd name="connsiteY53" fmla="*/ 1842040 h 2856642"/>
                <a:gd name="connsiteX54" fmla="*/ 565118 w 3657695"/>
                <a:gd name="connsiteY54" fmla="*/ 2749391 h 2856642"/>
                <a:gd name="connsiteX55" fmla="*/ 53626 w 3657695"/>
                <a:gd name="connsiteY55" fmla="*/ 2749391 h 2856642"/>
                <a:gd name="connsiteX56" fmla="*/ 0 w 3657695"/>
                <a:gd name="connsiteY56" fmla="*/ 2803017 h 2856642"/>
                <a:gd name="connsiteX57" fmla="*/ 53626 w 3657695"/>
                <a:gd name="connsiteY57" fmla="*/ 2856643 h 2856642"/>
                <a:gd name="connsiteX58" fmla="*/ 3604070 w 3657695"/>
                <a:gd name="connsiteY58" fmla="*/ 2856643 h 2856642"/>
                <a:gd name="connsiteX59" fmla="*/ 3657695 w 3657695"/>
                <a:gd name="connsiteY59" fmla="*/ 2803017 h 2856642"/>
                <a:gd name="connsiteX60" fmla="*/ 3604070 w 3657695"/>
                <a:gd name="connsiteY60" fmla="*/ 2749296 h 2856642"/>
                <a:gd name="connsiteX61" fmla="*/ 3604070 w 3657695"/>
                <a:gd name="connsiteY61" fmla="*/ 2749296 h 2856642"/>
                <a:gd name="connsiteX62" fmla="*/ 1192625 w 3657695"/>
                <a:gd name="connsiteY62" fmla="*/ 877157 h 2856642"/>
                <a:gd name="connsiteX63" fmla="*/ 967073 w 3657695"/>
                <a:gd name="connsiteY63" fmla="*/ 877157 h 2856642"/>
                <a:gd name="connsiteX64" fmla="*/ 967073 w 3657695"/>
                <a:gd name="connsiteY64" fmla="*/ 764191 h 2856642"/>
                <a:gd name="connsiteX65" fmla="*/ 1193006 w 3657695"/>
                <a:gd name="connsiteY65" fmla="*/ 764191 h 2856642"/>
                <a:gd name="connsiteX66" fmla="*/ 1190816 w 3657695"/>
                <a:gd name="connsiteY66" fmla="*/ 823722 h 2856642"/>
                <a:gd name="connsiteX67" fmla="*/ 1192625 w 3657695"/>
                <a:gd name="connsiteY67" fmla="*/ 877157 h 2856642"/>
                <a:gd name="connsiteX68" fmla="*/ 1192625 w 3657695"/>
                <a:gd name="connsiteY68" fmla="*/ 877157 h 2856642"/>
                <a:gd name="connsiteX69" fmla="*/ 912400 w 3657695"/>
                <a:gd name="connsiteY69" fmla="*/ 2749296 h 2856642"/>
                <a:gd name="connsiteX70" fmla="*/ 672370 w 3657695"/>
                <a:gd name="connsiteY70" fmla="*/ 2749296 h 2856642"/>
                <a:gd name="connsiteX71" fmla="*/ 672370 w 3657695"/>
                <a:gd name="connsiteY71" fmla="*/ 1859756 h 2856642"/>
                <a:gd name="connsiteX72" fmla="*/ 912400 w 3657695"/>
                <a:gd name="connsiteY72" fmla="*/ 1859756 h 2856642"/>
                <a:gd name="connsiteX73" fmla="*/ 912400 w 3657695"/>
                <a:gd name="connsiteY73" fmla="*/ 2749296 h 2856642"/>
                <a:gd name="connsiteX74" fmla="*/ 1297972 w 3657695"/>
                <a:gd name="connsiteY74" fmla="*/ 823722 h 2856642"/>
                <a:gd name="connsiteX75" fmla="*/ 2014442 w 3657695"/>
                <a:gd name="connsiteY75" fmla="*/ 107252 h 2856642"/>
                <a:gd name="connsiteX76" fmla="*/ 2730913 w 3657695"/>
                <a:gd name="connsiteY76" fmla="*/ 823722 h 2856642"/>
                <a:gd name="connsiteX77" fmla="*/ 2014442 w 3657695"/>
                <a:gd name="connsiteY77" fmla="*/ 1540193 h 2856642"/>
                <a:gd name="connsiteX78" fmla="*/ 1297972 w 3657695"/>
                <a:gd name="connsiteY78" fmla="*/ 823722 h 2856642"/>
                <a:gd name="connsiteX79" fmla="*/ 1297972 w 3657695"/>
                <a:gd name="connsiteY79" fmla="*/ 823722 h 2856642"/>
                <a:gd name="connsiteX80" fmla="*/ 1516475 w 3657695"/>
                <a:gd name="connsiteY80" fmla="*/ 2749296 h 2856642"/>
                <a:gd name="connsiteX81" fmla="*/ 1276445 w 3657695"/>
                <a:gd name="connsiteY81" fmla="*/ 2749296 h 2856642"/>
                <a:gd name="connsiteX82" fmla="*/ 1276445 w 3657695"/>
                <a:gd name="connsiteY82" fmla="*/ 1404747 h 2856642"/>
                <a:gd name="connsiteX83" fmla="*/ 1431322 w 3657695"/>
                <a:gd name="connsiteY83" fmla="*/ 1404747 h 2856642"/>
                <a:gd name="connsiteX84" fmla="*/ 1516571 w 3657695"/>
                <a:gd name="connsiteY84" fmla="*/ 1479233 h 2856642"/>
                <a:gd name="connsiteX85" fmla="*/ 1516571 w 3657695"/>
                <a:gd name="connsiteY85" fmla="*/ 2749296 h 2856642"/>
                <a:gd name="connsiteX86" fmla="*/ 2120646 w 3657695"/>
                <a:gd name="connsiteY86" fmla="*/ 2749296 h 2856642"/>
                <a:gd name="connsiteX87" fmla="*/ 1880616 w 3657695"/>
                <a:gd name="connsiteY87" fmla="*/ 2749296 h 2856642"/>
                <a:gd name="connsiteX88" fmla="*/ 1880616 w 3657695"/>
                <a:gd name="connsiteY88" fmla="*/ 1895475 h 2856642"/>
                <a:gd name="connsiteX89" fmla="*/ 2120646 w 3657695"/>
                <a:gd name="connsiteY89" fmla="*/ 1895475 h 2856642"/>
                <a:gd name="connsiteX90" fmla="*/ 2120646 w 3657695"/>
                <a:gd name="connsiteY90" fmla="*/ 2749296 h 2856642"/>
                <a:gd name="connsiteX91" fmla="*/ 2377535 w 3657695"/>
                <a:gd name="connsiteY91" fmla="*/ 2749296 h 2856642"/>
                <a:gd name="connsiteX92" fmla="*/ 2227707 w 3657695"/>
                <a:gd name="connsiteY92" fmla="*/ 2749296 h 2856642"/>
                <a:gd name="connsiteX93" fmla="*/ 2227707 w 3657695"/>
                <a:gd name="connsiteY93" fmla="*/ 1877663 h 2856642"/>
                <a:gd name="connsiteX94" fmla="*/ 2138363 w 3657695"/>
                <a:gd name="connsiteY94" fmla="*/ 1788319 h 2856642"/>
                <a:gd name="connsiteX95" fmla="*/ 1862614 w 3657695"/>
                <a:gd name="connsiteY95" fmla="*/ 1788319 h 2856642"/>
                <a:gd name="connsiteX96" fmla="*/ 1773364 w 3657695"/>
                <a:gd name="connsiteY96" fmla="*/ 1877663 h 2856642"/>
                <a:gd name="connsiteX97" fmla="*/ 1773364 w 3657695"/>
                <a:gd name="connsiteY97" fmla="*/ 2749296 h 2856642"/>
                <a:gd name="connsiteX98" fmla="*/ 1623632 w 3657695"/>
                <a:gd name="connsiteY98" fmla="*/ 2749296 h 2856642"/>
                <a:gd name="connsiteX99" fmla="*/ 1623632 w 3657695"/>
                <a:gd name="connsiteY99" fmla="*/ 1548575 h 2856642"/>
                <a:gd name="connsiteX100" fmla="*/ 2014347 w 3657695"/>
                <a:gd name="connsiteY100" fmla="*/ 1647349 h 2856642"/>
                <a:gd name="connsiteX101" fmla="*/ 2377440 w 3657695"/>
                <a:gd name="connsiteY101" fmla="*/ 1562767 h 2856642"/>
                <a:gd name="connsiteX102" fmla="*/ 2377535 w 3657695"/>
                <a:gd name="connsiteY102" fmla="*/ 2749296 h 2856642"/>
                <a:gd name="connsiteX103" fmla="*/ 2377535 w 3657695"/>
                <a:gd name="connsiteY103" fmla="*/ 2749296 h 2856642"/>
                <a:gd name="connsiteX104" fmla="*/ 2724722 w 3657695"/>
                <a:gd name="connsiteY104" fmla="*/ 2749296 h 2856642"/>
                <a:gd name="connsiteX105" fmla="*/ 2484691 w 3657695"/>
                <a:gd name="connsiteY105" fmla="*/ 2749296 h 2856642"/>
                <a:gd name="connsiteX106" fmla="*/ 2484691 w 3657695"/>
                <a:gd name="connsiteY106" fmla="*/ 1499426 h 2856642"/>
                <a:gd name="connsiteX107" fmla="*/ 2597468 w 3657695"/>
                <a:gd name="connsiteY107" fmla="*/ 1404747 h 2856642"/>
                <a:gd name="connsiteX108" fmla="*/ 2724722 w 3657695"/>
                <a:gd name="connsiteY108" fmla="*/ 1404747 h 2856642"/>
                <a:gd name="connsiteX109" fmla="*/ 2724722 w 3657695"/>
                <a:gd name="connsiteY109" fmla="*/ 2749296 h 285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657695" h="2856642">
                  <a:moveTo>
                    <a:pt x="3604070" y="2749296"/>
                  </a:moveTo>
                  <a:lnTo>
                    <a:pt x="3436049" y="2749296"/>
                  </a:lnTo>
                  <a:lnTo>
                    <a:pt x="3436049" y="2278380"/>
                  </a:lnTo>
                  <a:cubicBezTo>
                    <a:pt x="3436049" y="2248758"/>
                    <a:pt x="3412046" y="2224754"/>
                    <a:pt x="3382423" y="2224754"/>
                  </a:cubicBezTo>
                  <a:cubicBezTo>
                    <a:pt x="3352800" y="2224754"/>
                    <a:pt x="3328797" y="2248758"/>
                    <a:pt x="3328797" y="2278380"/>
                  </a:cubicBezTo>
                  <a:lnTo>
                    <a:pt x="3328797" y="2749296"/>
                  </a:lnTo>
                  <a:lnTo>
                    <a:pt x="3088767" y="2749296"/>
                  </a:lnTo>
                  <a:lnTo>
                    <a:pt x="3088767" y="850297"/>
                  </a:lnTo>
                  <a:lnTo>
                    <a:pt x="3328797" y="850297"/>
                  </a:lnTo>
                  <a:lnTo>
                    <a:pt x="3328797" y="2028349"/>
                  </a:lnTo>
                  <a:cubicBezTo>
                    <a:pt x="3328797" y="2057971"/>
                    <a:pt x="3352800" y="2081975"/>
                    <a:pt x="3382423" y="2081975"/>
                  </a:cubicBezTo>
                  <a:cubicBezTo>
                    <a:pt x="3412046" y="2081975"/>
                    <a:pt x="3436049" y="2057971"/>
                    <a:pt x="3436049" y="2028349"/>
                  </a:cubicBezTo>
                  <a:lnTo>
                    <a:pt x="3436049" y="832390"/>
                  </a:lnTo>
                  <a:cubicBezTo>
                    <a:pt x="3436049" y="783146"/>
                    <a:pt x="3395948" y="743141"/>
                    <a:pt x="3346704" y="743141"/>
                  </a:cubicBezTo>
                  <a:lnTo>
                    <a:pt x="3070955" y="743141"/>
                  </a:lnTo>
                  <a:cubicBezTo>
                    <a:pt x="3021711" y="743141"/>
                    <a:pt x="2981611" y="783241"/>
                    <a:pt x="2981611" y="832390"/>
                  </a:cubicBezTo>
                  <a:lnTo>
                    <a:pt x="2981611" y="2749296"/>
                  </a:lnTo>
                  <a:lnTo>
                    <a:pt x="2831878" y="2749296"/>
                  </a:lnTo>
                  <a:lnTo>
                    <a:pt x="2831878" y="1386935"/>
                  </a:lnTo>
                  <a:cubicBezTo>
                    <a:pt x="2831878" y="1337691"/>
                    <a:pt x="2791873" y="1297591"/>
                    <a:pt x="2742629" y="1297591"/>
                  </a:cubicBezTo>
                  <a:lnTo>
                    <a:pt x="2687670" y="1297591"/>
                  </a:lnTo>
                  <a:cubicBezTo>
                    <a:pt x="2782443" y="1163479"/>
                    <a:pt x="2838069" y="999935"/>
                    <a:pt x="2838069" y="823627"/>
                  </a:cubicBezTo>
                  <a:cubicBezTo>
                    <a:pt x="2838069" y="369475"/>
                    <a:pt x="2468595" y="0"/>
                    <a:pt x="2014442" y="0"/>
                  </a:cubicBezTo>
                  <a:cubicBezTo>
                    <a:pt x="1617345" y="0"/>
                    <a:pt x="1285113" y="282416"/>
                    <a:pt x="1207770" y="656939"/>
                  </a:cubicBezTo>
                  <a:lnTo>
                    <a:pt x="954215" y="656939"/>
                  </a:lnTo>
                  <a:cubicBezTo>
                    <a:pt x="933831" y="615410"/>
                    <a:pt x="891254" y="586740"/>
                    <a:pt x="842010" y="586740"/>
                  </a:cubicBezTo>
                  <a:lnTo>
                    <a:pt x="233839" y="586740"/>
                  </a:lnTo>
                  <a:cubicBezTo>
                    <a:pt x="104966" y="586835"/>
                    <a:pt x="0" y="691706"/>
                    <a:pt x="0" y="820674"/>
                  </a:cubicBezTo>
                  <a:cubicBezTo>
                    <a:pt x="0" y="949643"/>
                    <a:pt x="104966" y="1054513"/>
                    <a:pt x="233839" y="1054513"/>
                  </a:cubicBezTo>
                  <a:lnTo>
                    <a:pt x="442913" y="1054513"/>
                  </a:lnTo>
                  <a:cubicBezTo>
                    <a:pt x="472440" y="1054513"/>
                    <a:pt x="496443" y="1030510"/>
                    <a:pt x="496443" y="1000887"/>
                  </a:cubicBezTo>
                  <a:cubicBezTo>
                    <a:pt x="496443" y="971264"/>
                    <a:pt x="472440" y="947261"/>
                    <a:pt x="442913" y="947261"/>
                  </a:cubicBezTo>
                  <a:lnTo>
                    <a:pt x="233839" y="947261"/>
                  </a:lnTo>
                  <a:cubicBezTo>
                    <a:pt x="163925" y="947261"/>
                    <a:pt x="107156" y="890492"/>
                    <a:pt x="107156" y="820579"/>
                  </a:cubicBezTo>
                  <a:cubicBezTo>
                    <a:pt x="107156" y="750665"/>
                    <a:pt x="164021" y="693896"/>
                    <a:pt x="233839" y="693896"/>
                  </a:cubicBezTo>
                  <a:lnTo>
                    <a:pt x="842010" y="693896"/>
                  </a:lnTo>
                  <a:cubicBezTo>
                    <a:pt x="851916" y="693896"/>
                    <a:pt x="859917" y="701897"/>
                    <a:pt x="859917" y="711708"/>
                  </a:cubicBezTo>
                  <a:lnTo>
                    <a:pt x="859917" y="929450"/>
                  </a:lnTo>
                  <a:cubicBezTo>
                    <a:pt x="859917" y="939260"/>
                    <a:pt x="851916" y="947356"/>
                    <a:pt x="842010" y="947356"/>
                  </a:cubicBezTo>
                  <a:lnTo>
                    <a:pt x="692944" y="947356"/>
                  </a:lnTo>
                  <a:cubicBezTo>
                    <a:pt x="663416" y="947356"/>
                    <a:pt x="639318" y="971264"/>
                    <a:pt x="639318" y="1000982"/>
                  </a:cubicBezTo>
                  <a:cubicBezTo>
                    <a:pt x="639318" y="1030510"/>
                    <a:pt x="663321" y="1054608"/>
                    <a:pt x="692944" y="1054608"/>
                  </a:cubicBezTo>
                  <a:lnTo>
                    <a:pt x="842010" y="1054608"/>
                  </a:lnTo>
                  <a:cubicBezTo>
                    <a:pt x="891254" y="1054608"/>
                    <a:pt x="933831" y="1025843"/>
                    <a:pt x="954215" y="984409"/>
                  </a:cubicBezTo>
                  <a:lnTo>
                    <a:pt x="1206627" y="984409"/>
                  </a:lnTo>
                  <a:cubicBezTo>
                    <a:pt x="1229392" y="1099185"/>
                    <a:pt x="1276064" y="1205389"/>
                    <a:pt x="1341215" y="1297686"/>
                  </a:cubicBezTo>
                  <a:lnTo>
                    <a:pt x="1258634" y="1297686"/>
                  </a:lnTo>
                  <a:cubicBezTo>
                    <a:pt x="1209389" y="1297686"/>
                    <a:pt x="1169289" y="1337786"/>
                    <a:pt x="1169289" y="1387031"/>
                  </a:cubicBezTo>
                  <a:lnTo>
                    <a:pt x="1169289" y="2749391"/>
                  </a:lnTo>
                  <a:lnTo>
                    <a:pt x="1019556" y="2749391"/>
                  </a:lnTo>
                  <a:lnTo>
                    <a:pt x="1019556" y="1842040"/>
                  </a:lnTo>
                  <a:cubicBezTo>
                    <a:pt x="1019556" y="1792796"/>
                    <a:pt x="979551" y="1752695"/>
                    <a:pt x="930212" y="1752695"/>
                  </a:cubicBezTo>
                  <a:lnTo>
                    <a:pt x="654463" y="1752695"/>
                  </a:lnTo>
                  <a:cubicBezTo>
                    <a:pt x="605219" y="1752695"/>
                    <a:pt x="565118" y="1792700"/>
                    <a:pt x="565118" y="1842040"/>
                  </a:cubicBezTo>
                  <a:lnTo>
                    <a:pt x="565118" y="2749391"/>
                  </a:lnTo>
                  <a:lnTo>
                    <a:pt x="53626" y="2749391"/>
                  </a:lnTo>
                  <a:cubicBezTo>
                    <a:pt x="24003" y="2749391"/>
                    <a:pt x="0" y="2773394"/>
                    <a:pt x="0" y="2803017"/>
                  </a:cubicBezTo>
                  <a:cubicBezTo>
                    <a:pt x="0" y="2832640"/>
                    <a:pt x="24003" y="2856643"/>
                    <a:pt x="53626" y="2856643"/>
                  </a:cubicBezTo>
                  <a:lnTo>
                    <a:pt x="3604070" y="2856643"/>
                  </a:lnTo>
                  <a:cubicBezTo>
                    <a:pt x="3633692" y="2856643"/>
                    <a:pt x="3657695" y="2832640"/>
                    <a:pt x="3657695" y="2803017"/>
                  </a:cubicBezTo>
                  <a:cubicBezTo>
                    <a:pt x="3657600" y="2773299"/>
                    <a:pt x="3633597" y="2749296"/>
                    <a:pt x="3604070" y="2749296"/>
                  </a:cubicBezTo>
                  <a:lnTo>
                    <a:pt x="3604070" y="2749296"/>
                  </a:lnTo>
                  <a:close/>
                  <a:moveTo>
                    <a:pt x="1192625" y="877157"/>
                  </a:moveTo>
                  <a:lnTo>
                    <a:pt x="967073" y="877157"/>
                  </a:lnTo>
                  <a:lnTo>
                    <a:pt x="967073" y="764191"/>
                  </a:lnTo>
                  <a:lnTo>
                    <a:pt x="1193006" y="764191"/>
                  </a:lnTo>
                  <a:cubicBezTo>
                    <a:pt x="1191578" y="783812"/>
                    <a:pt x="1190816" y="803720"/>
                    <a:pt x="1190816" y="823722"/>
                  </a:cubicBezTo>
                  <a:cubicBezTo>
                    <a:pt x="1190816" y="841629"/>
                    <a:pt x="1191482" y="859441"/>
                    <a:pt x="1192625" y="877157"/>
                  </a:cubicBezTo>
                  <a:lnTo>
                    <a:pt x="1192625" y="877157"/>
                  </a:lnTo>
                  <a:close/>
                  <a:moveTo>
                    <a:pt x="912400" y="2749296"/>
                  </a:moveTo>
                  <a:lnTo>
                    <a:pt x="672370" y="2749296"/>
                  </a:lnTo>
                  <a:lnTo>
                    <a:pt x="672370" y="1859756"/>
                  </a:lnTo>
                  <a:lnTo>
                    <a:pt x="912400" y="1859756"/>
                  </a:lnTo>
                  <a:lnTo>
                    <a:pt x="912400" y="2749296"/>
                  </a:lnTo>
                  <a:close/>
                  <a:moveTo>
                    <a:pt x="1297972" y="823722"/>
                  </a:moveTo>
                  <a:cubicBezTo>
                    <a:pt x="1297972" y="428625"/>
                    <a:pt x="1619345" y="107252"/>
                    <a:pt x="2014442" y="107252"/>
                  </a:cubicBezTo>
                  <a:cubicBezTo>
                    <a:pt x="2409539" y="107252"/>
                    <a:pt x="2730913" y="428625"/>
                    <a:pt x="2730913" y="823722"/>
                  </a:cubicBezTo>
                  <a:cubicBezTo>
                    <a:pt x="2730913" y="1218819"/>
                    <a:pt x="2409539" y="1540193"/>
                    <a:pt x="2014442" y="1540193"/>
                  </a:cubicBezTo>
                  <a:cubicBezTo>
                    <a:pt x="1619345" y="1540193"/>
                    <a:pt x="1297972" y="1218724"/>
                    <a:pt x="1297972" y="823722"/>
                  </a:cubicBezTo>
                  <a:lnTo>
                    <a:pt x="1297972" y="823722"/>
                  </a:lnTo>
                  <a:close/>
                  <a:moveTo>
                    <a:pt x="1516475" y="2749296"/>
                  </a:moveTo>
                  <a:lnTo>
                    <a:pt x="1276445" y="2749296"/>
                  </a:lnTo>
                  <a:lnTo>
                    <a:pt x="1276445" y="1404747"/>
                  </a:lnTo>
                  <a:lnTo>
                    <a:pt x="1431322" y="1404747"/>
                  </a:lnTo>
                  <a:cubicBezTo>
                    <a:pt x="1457992" y="1431512"/>
                    <a:pt x="1486472" y="1456373"/>
                    <a:pt x="1516571" y="1479233"/>
                  </a:cubicBezTo>
                  <a:lnTo>
                    <a:pt x="1516571" y="2749296"/>
                  </a:lnTo>
                  <a:close/>
                  <a:moveTo>
                    <a:pt x="2120646" y="2749296"/>
                  </a:moveTo>
                  <a:lnTo>
                    <a:pt x="1880616" y="2749296"/>
                  </a:lnTo>
                  <a:lnTo>
                    <a:pt x="1880616" y="1895475"/>
                  </a:lnTo>
                  <a:lnTo>
                    <a:pt x="2120646" y="1895475"/>
                  </a:lnTo>
                  <a:lnTo>
                    <a:pt x="2120646" y="2749296"/>
                  </a:lnTo>
                  <a:close/>
                  <a:moveTo>
                    <a:pt x="2377535" y="2749296"/>
                  </a:moveTo>
                  <a:lnTo>
                    <a:pt x="2227707" y="2749296"/>
                  </a:lnTo>
                  <a:lnTo>
                    <a:pt x="2227707" y="1877663"/>
                  </a:lnTo>
                  <a:cubicBezTo>
                    <a:pt x="2227707" y="1828419"/>
                    <a:pt x="2187702" y="1788319"/>
                    <a:pt x="2138363" y="1788319"/>
                  </a:cubicBezTo>
                  <a:lnTo>
                    <a:pt x="1862614" y="1788319"/>
                  </a:lnTo>
                  <a:cubicBezTo>
                    <a:pt x="1813370" y="1788319"/>
                    <a:pt x="1773364" y="1828324"/>
                    <a:pt x="1773364" y="1877663"/>
                  </a:cubicBezTo>
                  <a:lnTo>
                    <a:pt x="1773364" y="2749296"/>
                  </a:lnTo>
                  <a:lnTo>
                    <a:pt x="1623632" y="2749296"/>
                  </a:lnTo>
                  <a:lnTo>
                    <a:pt x="1623632" y="1548575"/>
                  </a:lnTo>
                  <a:cubicBezTo>
                    <a:pt x="1739932" y="1611535"/>
                    <a:pt x="1873091" y="1647349"/>
                    <a:pt x="2014347" y="1647349"/>
                  </a:cubicBezTo>
                  <a:cubicBezTo>
                    <a:pt x="2144649" y="1647349"/>
                    <a:pt x="2267903" y="1616869"/>
                    <a:pt x="2377440" y="1562767"/>
                  </a:cubicBezTo>
                  <a:lnTo>
                    <a:pt x="2377535" y="2749296"/>
                  </a:lnTo>
                  <a:lnTo>
                    <a:pt x="2377535" y="2749296"/>
                  </a:lnTo>
                  <a:close/>
                  <a:moveTo>
                    <a:pt x="2724722" y="2749296"/>
                  </a:moveTo>
                  <a:lnTo>
                    <a:pt x="2484691" y="2749296"/>
                  </a:lnTo>
                  <a:lnTo>
                    <a:pt x="2484691" y="1499426"/>
                  </a:lnTo>
                  <a:cubicBezTo>
                    <a:pt x="2525078" y="1471232"/>
                    <a:pt x="2562797" y="1439513"/>
                    <a:pt x="2597468" y="1404747"/>
                  </a:cubicBezTo>
                  <a:lnTo>
                    <a:pt x="2724722" y="1404747"/>
                  </a:lnTo>
                  <a:lnTo>
                    <a:pt x="2724722" y="27492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3" name="任意多边形: 形状 22"/>
            <p:cNvSpPr/>
            <p:nvPr>
              <p:custDataLst>
                <p:tags r:id="rId14"/>
              </p:custDataLst>
            </p:nvPr>
          </p:nvSpPr>
          <p:spPr>
            <a:xfrm>
              <a:off x="5689268" y="2231890"/>
              <a:ext cx="1184621" cy="1184809"/>
            </a:xfrm>
            <a:custGeom>
              <a:avLst/>
              <a:gdLst>
                <a:gd name="connsiteX0" fmla="*/ 592360 w 1184624"/>
                <a:gd name="connsiteY0" fmla="*/ 1184815 h 1184814"/>
                <a:gd name="connsiteX1" fmla="*/ 882110 w 1184624"/>
                <a:gd name="connsiteY1" fmla="*/ 1108805 h 1184814"/>
                <a:gd name="connsiteX2" fmla="*/ 902494 w 1184624"/>
                <a:gd name="connsiteY2" fmla="*/ 1035844 h 1184814"/>
                <a:gd name="connsiteX3" fmla="*/ 829532 w 1184624"/>
                <a:gd name="connsiteY3" fmla="*/ 1015460 h 1184814"/>
                <a:gd name="connsiteX4" fmla="*/ 592360 w 1184624"/>
                <a:gd name="connsiteY4" fmla="*/ 1077659 h 1184814"/>
                <a:gd name="connsiteX5" fmla="*/ 107156 w 1184624"/>
                <a:gd name="connsiteY5" fmla="*/ 592455 h 1184814"/>
                <a:gd name="connsiteX6" fmla="*/ 592360 w 1184624"/>
                <a:gd name="connsiteY6" fmla="*/ 107252 h 1184814"/>
                <a:gd name="connsiteX7" fmla="*/ 1077468 w 1184624"/>
                <a:gd name="connsiteY7" fmla="*/ 592455 h 1184814"/>
                <a:gd name="connsiteX8" fmla="*/ 995172 w 1184624"/>
                <a:gd name="connsiteY8" fmla="*/ 862489 h 1184814"/>
                <a:gd name="connsiteX9" fmla="*/ 1009745 w 1184624"/>
                <a:gd name="connsiteY9" fmla="*/ 936784 h 1184814"/>
                <a:gd name="connsiteX10" fmla="*/ 1084135 w 1184624"/>
                <a:gd name="connsiteY10" fmla="*/ 922211 h 1184814"/>
                <a:gd name="connsiteX11" fmla="*/ 1184624 w 1184624"/>
                <a:gd name="connsiteY11" fmla="*/ 592360 h 1184814"/>
                <a:gd name="connsiteX12" fmla="*/ 592360 w 1184624"/>
                <a:gd name="connsiteY12" fmla="*/ 0 h 1184814"/>
                <a:gd name="connsiteX13" fmla="*/ 0 w 1184624"/>
                <a:gd name="connsiteY13" fmla="*/ 592360 h 1184814"/>
                <a:gd name="connsiteX14" fmla="*/ 592360 w 1184624"/>
                <a:gd name="connsiteY14" fmla="*/ 1184815 h 1184814"/>
                <a:gd name="connsiteX15" fmla="*/ 592360 w 1184624"/>
                <a:gd name="connsiteY15" fmla="*/ 1184815 h 11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4624" h="1184814">
                  <a:moveTo>
                    <a:pt x="592360" y="1184815"/>
                  </a:moveTo>
                  <a:cubicBezTo>
                    <a:pt x="693706" y="1184815"/>
                    <a:pt x="793909" y="1158526"/>
                    <a:pt x="882110" y="1108805"/>
                  </a:cubicBezTo>
                  <a:cubicBezTo>
                    <a:pt x="907923" y="1094327"/>
                    <a:pt x="916972" y="1061657"/>
                    <a:pt x="902494" y="1035844"/>
                  </a:cubicBezTo>
                  <a:cubicBezTo>
                    <a:pt x="888016" y="1010031"/>
                    <a:pt x="855250" y="1000887"/>
                    <a:pt x="829532" y="1015460"/>
                  </a:cubicBezTo>
                  <a:cubicBezTo>
                    <a:pt x="757238" y="1056132"/>
                    <a:pt x="675227" y="1077659"/>
                    <a:pt x="592360" y="1077659"/>
                  </a:cubicBezTo>
                  <a:cubicBezTo>
                    <a:pt x="324802" y="1077659"/>
                    <a:pt x="107156" y="860012"/>
                    <a:pt x="107156" y="592455"/>
                  </a:cubicBezTo>
                  <a:cubicBezTo>
                    <a:pt x="107156" y="324898"/>
                    <a:pt x="324802" y="107252"/>
                    <a:pt x="592360" y="107252"/>
                  </a:cubicBezTo>
                  <a:cubicBezTo>
                    <a:pt x="859917" y="107252"/>
                    <a:pt x="1077468" y="324898"/>
                    <a:pt x="1077468" y="592455"/>
                  </a:cubicBezTo>
                  <a:cubicBezTo>
                    <a:pt x="1077468" y="689039"/>
                    <a:pt x="1048988" y="782384"/>
                    <a:pt x="995172" y="862489"/>
                  </a:cubicBezTo>
                  <a:cubicBezTo>
                    <a:pt x="978694" y="887063"/>
                    <a:pt x="985171" y="920306"/>
                    <a:pt x="1009745" y="936784"/>
                  </a:cubicBezTo>
                  <a:cubicBezTo>
                    <a:pt x="1034320" y="953262"/>
                    <a:pt x="1067562" y="946785"/>
                    <a:pt x="1084135" y="922211"/>
                  </a:cubicBezTo>
                  <a:cubicBezTo>
                    <a:pt x="1149953" y="824484"/>
                    <a:pt x="1184624" y="710374"/>
                    <a:pt x="1184624" y="592360"/>
                  </a:cubicBezTo>
                  <a:cubicBezTo>
                    <a:pt x="1184624" y="265748"/>
                    <a:pt x="918877" y="0"/>
                    <a:pt x="592360" y="0"/>
                  </a:cubicBezTo>
                  <a:cubicBezTo>
                    <a:pt x="265747" y="0"/>
                    <a:pt x="0" y="265748"/>
                    <a:pt x="0" y="592360"/>
                  </a:cubicBezTo>
                  <a:cubicBezTo>
                    <a:pt x="0" y="918972"/>
                    <a:pt x="265747" y="1184815"/>
                    <a:pt x="592360" y="1184815"/>
                  </a:cubicBezTo>
                  <a:lnTo>
                    <a:pt x="592360" y="1184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4" name="任意多边形: 形状 23"/>
            <p:cNvSpPr/>
            <p:nvPr>
              <p:custDataLst>
                <p:tags r:id="rId15"/>
              </p:custDataLst>
            </p:nvPr>
          </p:nvSpPr>
          <p:spPr>
            <a:xfrm>
              <a:off x="6048077" y="2453339"/>
              <a:ext cx="466990" cy="574928"/>
            </a:xfrm>
            <a:custGeom>
              <a:avLst/>
              <a:gdLst>
                <a:gd name="connsiteX0" fmla="*/ 287084 w 466991"/>
                <a:gd name="connsiteY0" fmla="*/ 479394 h 574929"/>
                <a:gd name="connsiteX1" fmla="*/ 303943 w 466991"/>
                <a:gd name="connsiteY1" fmla="*/ 456153 h 574929"/>
                <a:gd name="connsiteX2" fmla="*/ 466534 w 466991"/>
                <a:gd name="connsiteY2" fmla="*/ 218695 h 574929"/>
                <a:gd name="connsiteX3" fmla="*/ 248317 w 466991"/>
                <a:gd name="connsiteY3" fmla="*/ 477 h 574929"/>
                <a:gd name="connsiteX4" fmla="*/ 73628 w 466991"/>
                <a:gd name="connsiteY4" fmla="*/ 63342 h 574929"/>
                <a:gd name="connsiteX5" fmla="*/ 0 w 466991"/>
                <a:gd name="connsiteY5" fmla="*/ 233554 h 574929"/>
                <a:gd name="connsiteX6" fmla="*/ 53626 w 466991"/>
                <a:gd name="connsiteY6" fmla="*/ 287180 h 574929"/>
                <a:gd name="connsiteX7" fmla="*/ 107251 w 466991"/>
                <a:gd name="connsiteY7" fmla="*/ 233554 h 574929"/>
                <a:gd name="connsiteX8" fmla="*/ 147066 w 466991"/>
                <a:gd name="connsiteY8" fmla="*/ 141447 h 574929"/>
                <a:gd name="connsiteX9" fmla="*/ 241745 w 466991"/>
                <a:gd name="connsiteY9" fmla="*/ 107443 h 574929"/>
                <a:gd name="connsiteX10" fmla="*/ 359664 w 466991"/>
                <a:gd name="connsiteY10" fmla="*/ 225362 h 574929"/>
                <a:gd name="connsiteX11" fmla="*/ 271748 w 466991"/>
                <a:gd name="connsiteY11" fmla="*/ 353950 h 574929"/>
                <a:gd name="connsiteX12" fmla="*/ 180022 w 466991"/>
                <a:gd name="connsiteY12" fmla="*/ 479394 h 574929"/>
                <a:gd name="connsiteX13" fmla="*/ 180022 w 466991"/>
                <a:gd name="connsiteY13" fmla="*/ 521304 h 574929"/>
                <a:gd name="connsiteX14" fmla="*/ 233648 w 466991"/>
                <a:gd name="connsiteY14" fmla="*/ 574930 h 574929"/>
                <a:gd name="connsiteX15" fmla="*/ 287274 w 466991"/>
                <a:gd name="connsiteY15" fmla="*/ 521304 h 574929"/>
                <a:gd name="connsiteX16" fmla="*/ 287274 w 466991"/>
                <a:gd name="connsiteY16" fmla="*/ 479394 h 57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991" h="574929">
                  <a:moveTo>
                    <a:pt x="287084" y="479394"/>
                  </a:moveTo>
                  <a:cubicBezTo>
                    <a:pt x="287084" y="468631"/>
                    <a:pt x="293846" y="459392"/>
                    <a:pt x="303943" y="456153"/>
                  </a:cubicBezTo>
                  <a:cubicBezTo>
                    <a:pt x="406337" y="423768"/>
                    <a:pt x="473202" y="326137"/>
                    <a:pt x="466534" y="218695"/>
                  </a:cubicBezTo>
                  <a:cubicBezTo>
                    <a:pt x="459296" y="101537"/>
                    <a:pt x="365474" y="7716"/>
                    <a:pt x="248317" y="477"/>
                  </a:cubicBezTo>
                  <a:cubicBezTo>
                    <a:pt x="183071" y="-3619"/>
                    <a:pt x="121063" y="18765"/>
                    <a:pt x="73628" y="63342"/>
                  </a:cubicBezTo>
                  <a:cubicBezTo>
                    <a:pt x="26860" y="107348"/>
                    <a:pt x="0" y="169355"/>
                    <a:pt x="0" y="233554"/>
                  </a:cubicBezTo>
                  <a:cubicBezTo>
                    <a:pt x="0" y="263177"/>
                    <a:pt x="23908" y="287180"/>
                    <a:pt x="53626" y="287180"/>
                  </a:cubicBezTo>
                  <a:cubicBezTo>
                    <a:pt x="83153" y="287180"/>
                    <a:pt x="107251" y="263177"/>
                    <a:pt x="107251" y="233554"/>
                  </a:cubicBezTo>
                  <a:cubicBezTo>
                    <a:pt x="107251" y="198311"/>
                    <a:pt x="121349" y="165641"/>
                    <a:pt x="147066" y="141447"/>
                  </a:cubicBezTo>
                  <a:cubicBezTo>
                    <a:pt x="172784" y="117349"/>
                    <a:pt x="206407" y="105252"/>
                    <a:pt x="241745" y="107443"/>
                  </a:cubicBezTo>
                  <a:cubicBezTo>
                    <a:pt x="304038" y="111348"/>
                    <a:pt x="355759" y="163069"/>
                    <a:pt x="359664" y="225362"/>
                  </a:cubicBezTo>
                  <a:cubicBezTo>
                    <a:pt x="363284" y="283560"/>
                    <a:pt x="327088" y="336519"/>
                    <a:pt x="271748" y="353950"/>
                  </a:cubicBezTo>
                  <a:cubicBezTo>
                    <a:pt x="216884" y="371285"/>
                    <a:pt x="180022" y="421673"/>
                    <a:pt x="180022" y="479394"/>
                  </a:cubicBezTo>
                  <a:lnTo>
                    <a:pt x="180022" y="521304"/>
                  </a:lnTo>
                  <a:cubicBezTo>
                    <a:pt x="180022" y="550927"/>
                    <a:pt x="204025" y="574930"/>
                    <a:pt x="233648" y="574930"/>
                  </a:cubicBezTo>
                  <a:cubicBezTo>
                    <a:pt x="263271" y="574930"/>
                    <a:pt x="287274" y="550927"/>
                    <a:pt x="287274" y="521304"/>
                  </a:cubicBezTo>
                  <a:lnTo>
                    <a:pt x="287274" y="479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5" name="任意多边形: 形状 24"/>
            <p:cNvSpPr/>
            <p:nvPr>
              <p:custDataLst>
                <p:tags r:id="rId16"/>
              </p:custDataLst>
            </p:nvPr>
          </p:nvSpPr>
          <p:spPr>
            <a:xfrm>
              <a:off x="6228005" y="3079230"/>
              <a:ext cx="107251" cy="116300"/>
            </a:xfrm>
            <a:custGeom>
              <a:avLst/>
              <a:gdLst>
                <a:gd name="connsiteX0" fmla="*/ 53626 w 107251"/>
                <a:gd name="connsiteY0" fmla="*/ 0 h 116300"/>
                <a:gd name="connsiteX1" fmla="*/ 0 w 107251"/>
                <a:gd name="connsiteY1" fmla="*/ 53626 h 116300"/>
                <a:gd name="connsiteX2" fmla="*/ 0 w 107251"/>
                <a:gd name="connsiteY2" fmla="*/ 62675 h 116300"/>
                <a:gd name="connsiteX3" fmla="*/ 53626 w 107251"/>
                <a:gd name="connsiteY3" fmla="*/ 116300 h 116300"/>
                <a:gd name="connsiteX4" fmla="*/ 107251 w 107251"/>
                <a:gd name="connsiteY4" fmla="*/ 62675 h 116300"/>
                <a:gd name="connsiteX5" fmla="*/ 107251 w 107251"/>
                <a:gd name="connsiteY5" fmla="*/ 53626 h 116300"/>
                <a:gd name="connsiteX6" fmla="*/ 53626 w 107251"/>
                <a:gd name="connsiteY6" fmla="*/ 0 h 116300"/>
                <a:gd name="connsiteX7" fmla="*/ 53626 w 107251"/>
                <a:gd name="connsiteY7" fmla="*/ 0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51" h="116300">
                  <a:moveTo>
                    <a:pt x="53626" y="0"/>
                  </a:moveTo>
                  <a:cubicBezTo>
                    <a:pt x="24003" y="0"/>
                    <a:pt x="0" y="24003"/>
                    <a:pt x="0" y="53626"/>
                  </a:cubicBezTo>
                  <a:lnTo>
                    <a:pt x="0" y="62675"/>
                  </a:lnTo>
                  <a:cubicBezTo>
                    <a:pt x="0" y="92297"/>
                    <a:pt x="24003" y="116300"/>
                    <a:pt x="53626" y="116300"/>
                  </a:cubicBezTo>
                  <a:cubicBezTo>
                    <a:pt x="83249" y="116300"/>
                    <a:pt x="107251" y="92392"/>
                    <a:pt x="107251" y="62675"/>
                  </a:cubicBezTo>
                  <a:lnTo>
                    <a:pt x="107251" y="53626"/>
                  </a:lnTo>
                  <a:cubicBezTo>
                    <a:pt x="107156" y="24003"/>
                    <a:pt x="83153" y="0"/>
                    <a:pt x="53626"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6" name="任意多边形: 形状 25"/>
            <p:cNvSpPr/>
            <p:nvPr>
              <p:custDataLst>
                <p:tags r:id="rId17"/>
              </p:custDataLst>
            </p:nvPr>
          </p:nvSpPr>
          <p:spPr>
            <a:xfrm>
              <a:off x="4267193" y="3157329"/>
              <a:ext cx="1001550" cy="489488"/>
            </a:xfrm>
            <a:custGeom>
              <a:avLst/>
              <a:gdLst>
                <a:gd name="connsiteX0" fmla="*/ 89345 w 1001553"/>
                <a:gd name="connsiteY0" fmla="*/ 489490 h 489489"/>
                <a:gd name="connsiteX1" fmla="*/ 912209 w 1001553"/>
                <a:gd name="connsiteY1" fmla="*/ 489490 h 489489"/>
                <a:gd name="connsiteX2" fmla="*/ 1001554 w 1001553"/>
                <a:gd name="connsiteY2" fmla="*/ 400145 h 489489"/>
                <a:gd name="connsiteX3" fmla="*/ 1001554 w 1001553"/>
                <a:gd name="connsiteY3" fmla="*/ 89345 h 489489"/>
                <a:gd name="connsiteX4" fmla="*/ 912209 w 1001553"/>
                <a:gd name="connsiteY4" fmla="*/ 0 h 489489"/>
                <a:gd name="connsiteX5" fmla="*/ 89345 w 1001553"/>
                <a:gd name="connsiteY5" fmla="*/ 0 h 489489"/>
                <a:gd name="connsiteX6" fmla="*/ 0 w 1001553"/>
                <a:gd name="connsiteY6" fmla="*/ 89345 h 489489"/>
                <a:gd name="connsiteX7" fmla="*/ 0 w 1001553"/>
                <a:gd name="connsiteY7" fmla="*/ 400145 h 489489"/>
                <a:gd name="connsiteX8" fmla="*/ 89345 w 1001553"/>
                <a:gd name="connsiteY8" fmla="*/ 489490 h 489489"/>
                <a:gd name="connsiteX9" fmla="*/ 89345 w 1001553"/>
                <a:gd name="connsiteY9" fmla="*/ 489490 h 489489"/>
                <a:gd name="connsiteX10" fmla="*/ 107156 w 1001553"/>
                <a:gd name="connsiteY10" fmla="*/ 107347 h 489489"/>
                <a:gd name="connsiteX11" fmla="*/ 894302 w 1001553"/>
                <a:gd name="connsiteY11" fmla="*/ 107347 h 489489"/>
                <a:gd name="connsiteX12" fmla="*/ 894302 w 1001553"/>
                <a:gd name="connsiteY12" fmla="*/ 382429 h 489489"/>
                <a:gd name="connsiteX13" fmla="*/ 107156 w 1001553"/>
                <a:gd name="connsiteY13" fmla="*/ 382429 h 489489"/>
                <a:gd name="connsiteX14" fmla="*/ 107156 w 1001553"/>
                <a:gd name="connsiteY14" fmla="*/ 107347 h 4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553" h="489489">
                  <a:moveTo>
                    <a:pt x="89345" y="489490"/>
                  </a:moveTo>
                  <a:lnTo>
                    <a:pt x="912209" y="489490"/>
                  </a:lnTo>
                  <a:cubicBezTo>
                    <a:pt x="961454" y="489490"/>
                    <a:pt x="1001554" y="449390"/>
                    <a:pt x="1001554" y="400145"/>
                  </a:cubicBezTo>
                  <a:lnTo>
                    <a:pt x="1001554" y="89345"/>
                  </a:lnTo>
                  <a:cubicBezTo>
                    <a:pt x="1001554" y="40100"/>
                    <a:pt x="961549" y="0"/>
                    <a:pt x="912209" y="0"/>
                  </a:cubicBezTo>
                  <a:lnTo>
                    <a:pt x="89345" y="0"/>
                  </a:lnTo>
                  <a:cubicBezTo>
                    <a:pt x="40100" y="0"/>
                    <a:pt x="0" y="40005"/>
                    <a:pt x="0" y="89345"/>
                  </a:cubicBezTo>
                  <a:lnTo>
                    <a:pt x="0" y="400145"/>
                  </a:lnTo>
                  <a:cubicBezTo>
                    <a:pt x="0" y="449485"/>
                    <a:pt x="40100" y="489490"/>
                    <a:pt x="89345" y="489490"/>
                  </a:cubicBezTo>
                  <a:lnTo>
                    <a:pt x="89345" y="489490"/>
                  </a:lnTo>
                  <a:close/>
                  <a:moveTo>
                    <a:pt x="107156" y="107347"/>
                  </a:moveTo>
                  <a:lnTo>
                    <a:pt x="894302" y="107347"/>
                  </a:lnTo>
                  <a:lnTo>
                    <a:pt x="894302" y="382429"/>
                  </a:lnTo>
                  <a:lnTo>
                    <a:pt x="107156" y="382429"/>
                  </a:lnTo>
                  <a:lnTo>
                    <a:pt x="107156" y="107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7" name="任意多边形: 形状 26"/>
            <p:cNvSpPr/>
            <p:nvPr>
              <p:custDataLst>
                <p:tags r:id="rId18"/>
              </p:custDataLst>
            </p:nvPr>
          </p:nvSpPr>
          <p:spPr>
            <a:xfrm>
              <a:off x="4435689" y="3348592"/>
              <a:ext cx="223932" cy="107153"/>
            </a:xfrm>
            <a:custGeom>
              <a:avLst/>
              <a:gdLst>
                <a:gd name="connsiteX0" fmla="*/ 170212 w 223932"/>
                <a:gd name="connsiteY0" fmla="*/ 0 h 107156"/>
                <a:gd name="connsiteX1" fmla="*/ 53626 w 223932"/>
                <a:gd name="connsiteY1" fmla="*/ 0 h 107156"/>
                <a:gd name="connsiteX2" fmla="*/ 0 w 223932"/>
                <a:gd name="connsiteY2" fmla="*/ 53626 h 107156"/>
                <a:gd name="connsiteX3" fmla="*/ 53626 w 223932"/>
                <a:gd name="connsiteY3" fmla="*/ 107156 h 107156"/>
                <a:gd name="connsiteX4" fmla="*/ 170307 w 223932"/>
                <a:gd name="connsiteY4" fmla="*/ 107156 h 107156"/>
                <a:gd name="connsiteX5" fmla="*/ 223933 w 223932"/>
                <a:gd name="connsiteY5" fmla="*/ 53626 h 107156"/>
                <a:gd name="connsiteX6" fmla="*/ 170212 w 223932"/>
                <a:gd name="connsiteY6" fmla="*/ 0 h 107156"/>
                <a:gd name="connsiteX7" fmla="*/ 170212 w 223932"/>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932" h="107156">
                  <a:moveTo>
                    <a:pt x="170212" y="0"/>
                  </a:moveTo>
                  <a:lnTo>
                    <a:pt x="53626" y="0"/>
                  </a:lnTo>
                  <a:cubicBezTo>
                    <a:pt x="24003" y="0"/>
                    <a:pt x="0" y="24003"/>
                    <a:pt x="0" y="53626"/>
                  </a:cubicBezTo>
                  <a:cubicBezTo>
                    <a:pt x="0" y="83153"/>
                    <a:pt x="24003" y="107156"/>
                    <a:pt x="53626" y="107156"/>
                  </a:cubicBezTo>
                  <a:lnTo>
                    <a:pt x="170307" y="107156"/>
                  </a:lnTo>
                  <a:cubicBezTo>
                    <a:pt x="199930" y="107156"/>
                    <a:pt x="223933" y="83153"/>
                    <a:pt x="223933" y="53626"/>
                  </a:cubicBezTo>
                  <a:cubicBezTo>
                    <a:pt x="223837" y="24003"/>
                    <a:pt x="199834" y="0"/>
                    <a:pt x="170212" y="0"/>
                  </a:cubicBezTo>
                  <a:lnTo>
                    <a:pt x="17021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8" name="任意多边形: 形状 27"/>
            <p:cNvSpPr/>
            <p:nvPr>
              <p:custDataLst>
                <p:tags r:id="rId19"/>
              </p:custDataLst>
            </p:nvPr>
          </p:nvSpPr>
          <p:spPr>
            <a:xfrm>
              <a:off x="4703820" y="3348592"/>
              <a:ext cx="396526" cy="107153"/>
            </a:xfrm>
            <a:custGeom>
              <a:avLst/>
              <a:gdLst>
                <a:gd name="connsiteX0" fmla="*/ 342805 w 396525"/>
                <a:gd name="connsiteY0" fmla="*/ 0 h 107156"/>
                <a:gd name="connsiteX1" fmla="*/ 53530 w 396525"/>
                <a:gd name="connsiteY1" fmla="*/ 0 h 107156"/>
                <a:gd name="connsiteX2" fmla="*/ 0 w 396525"/>
                <a:gd name="connsiteY2" fmla="*/ 53626 h 107156"/>
                <a:gd name="connsiteX3" fmla="*/ 53530 w 396525"/>
                <a:gd name="connsiteY3" fmla="*/ 107156 h 107156"/>
                <a:gd name="connsiteX4" fmla="*/ 342900 w 396525"/>
                <a:gd name="connsiteY4" fmla="*/ 107156 h 107156"/>
                <a:gd name="connsiteX5" fmla="*/ 396526 w 396525"/>
                <a:gd name="connsiteY5" fmla="*/ 53626 h 107156"/>
                <a:gd name="connsiteX6" fmla="*/ 342805 w 396525"/>
                <a:gd name="connsiteY6" fmla="*/ 0 h 107156"/>
                <a:gd name="connsiteX7" fmla="*/ 342805 w 396525"/>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525" h="107156">
                  <a:moveTo>
                    <a:pt x="342805" y="0"/>
                  </a:moveTo>
                  <a:lnTo>
                    <a:pt x="53530" y="0"/>
                  </a:lnTo>
                  <a:cubicBezTo>
                    <a:pt x="24003" y="0"/>
                    <a:pt x="0" y="24003"/>
                    <a:pt x="0" y="53626"/>
                  </a:cubicBezTo>
                  <a:cubicBezTo>
                    <a:pt x="0" y="83153"/>
                    <a:pt x="24003" y="107156"/>
                    <a:pt x="53530" y="107156"/>
                  </a:cubicBezTo>
                  <a:lnTo>
                    <a:pt x="342900" y="107156"/>
                  </a:lnTo>
                  <a:cubicBezTo>
                    <a:pt x="372523" y="107156"/>
                    <a:pt x="396526" y="83153"/>
                    <a:pt x="396526" y="53626"/>
                  </a:cubicBezTo>
                  <a:cubicBezTo>
                    <a:pt x="396431" y="24003"/>
                    <a:pt x="372428" y="0"/>
                    <a:pt x="342805" y="0"/>
                  </a:cubicBezTo>
                  <a:lnTo>
                    <a:pt x="342805"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9" name="任意多边形: 形状 28"/>
            <p:cNvSpPr/>
            <p:nvPr>
              <p:custDataLst>
                <p:tags r:id="rId20"/>
              </p:custDataLst>
            </p:nvPr>
          </p:nvSpPr>
          <p:spPr>
            <a:xfrm>
              <a:off x="4335012" y="3931711"/>
              <a:ext cx="421481" cy="107251"/>
            </a:xfrm>
            <a:custGeom>
              <a:avLst/>
              <a:gdLst>
                <a:gd name="connsiteX0" fmla="*/ 367951 w 421481"/>
                <a:gd name="connsiteY0" fmla="*/ 0 h 107251"/>
                <a:gd name="connsiteX1" fmla="*/ 53626 w 421481"/>
                <a:gd name="connsiteY1" fmla="*/ 0 h 107251"/>
                <a:gd name="connsiteX2" fmla="*/ 0 w 421481"/>
                <a:gd name="connsiteY2" fmla="*/ 53626 h 107251"/>
                <a:gd name="connsiteX3" fmla="*/ 53626 w 421481"/>
                <a:gd name="connsiteY3" fmla="*/ 107252 h 107251"/>
                <a:gd name="connsiteX4" fmla="*/ 367951 w 421481"/>
                <a:gd name="connsiteY4" fmla="*/ 107252 h 107251"/>
                <a:gd name="connsiteX5" fmla="*/ 421481 w 421481"/>
                <a:gd name="connsiteY5" fmla="*/ 53626 h 107251"/>
                <a:gd name="connsiteX6" fmla="*/ 367951 w 421481"/>
                <a:gd name="connsiteY6" fmla="*/ 0 h 107251"/>
                <a:gd name="connsiteX7" fmla="*/ 367951 w 421481"/>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481" h="107251">
                  <a:moveTo>
                    <a:pt x="367951" y="0"/>
                  </a:moveTo>
                  <a:lnTo>
                    <a:pt x="53626" y="0"/>
                  </a:lnTo>
                  <a:cubicBezTo>
                    <a:pt x="24003" y="0"/>
                    <a:pt x="0" y="24003"/>
                    <a:pt x="0" y="53626"/>
                  </a:cubicBezTo>
                  <a:cubicBezTo>
                    <a:pt x="0" y="83249"/>
                    <a:pt x="24003" y="107252"/>
                    <a:pt x="53626" y="107252"/>
                  </a:cubicBezTo>
                  <a:lnTo>
                    <a:pt x="367951" y="107252"/>
                  </a:lnTo>
                  <a:cubicBezTo>
                    <a:pt x="397478" y="107252"/>
                    <a:pt x="421481" y="83249"/>
                    <a:pt x="421481" y="53626"/>
                  </a:cubicBezTo>
                  <a:cubicBezTo>
                    <a:pt x="421481" y="24003"/>
                    <a:pt x="397478" y="0"/>
                    <a:pt x="367951" y="0"/>
                  </a:cubicBezTo>
                  <a:lnTo>
                    <a:pt x="36795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0" name="任意多边形: 形状 29"/>
            <p:cNvSpPr/>
            <p:nvPr>
              <p:custDataLst>
                <p:tags r:id="rId21"/>
              </p:custDataLst>
            </p:nvPr>
          </p:nvSpPr>
          <p:spPr>
            <a:xfrm>
              <a:off x="4335012" y="4112209"/>
              <a:ext cx="421481" cy="107251"/>
            </a:xfrm>
            <a:custGeom>
              <a:avLst/>
              <a:gdLst>
                <a:gd name="connsiteX0" fmla="*/ 367951 w 421481"/>
                <a:gd name="connsiteY0" fmla="*/ 0 h 107251"/>
                <a:gd name="connsiteX1" fmla="*/ 53626 w 421481"/>
                <a:gd name="connsiteY1" fmla="*/ 0 h 107251"/>
                <a:gd name="connsiteX2" fmla="*/ 0 w 421481"/>
                <a:gd name="connsiteY2" fmla="*/ 53626 h 107251"/>
                <a:gd name="connsiteX3" fmla="*/ 53626 w 421481"/>
                <a:gd name="connsiteY3" fmla="*/ 107251 h 107251"/>
                <a:gd name="connsiteX4" fmla="*/ 367951 w 421481"/>
                <a:gd name="connsiteY4" fmla="*/ 107251 h 107251"/>
                <a:gd name="connsiteX5" fmla="*/ 421481 w 421481"/>
                <a:gd name="connsiteY5" fmla="*/ 53626 h 107251"/>
                <a:gd name="connsiteX6" fmla="*/ 367951 w 421481"/>
                <a:gd name="connsiteY6" fmla="*/ 0 h 107251"/>
                <a:gd name="connsiteX7" fmla="*/ 367951 w 421481"/>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481" h="107251">
                  <a:moveTo>
                    <a:pt x="367951" y="0"/>
                  </a:moveTo>
                  <a:lnTo>
                    <a:pt x="53626" y="0"/>
                  </a:lnTo>
                  <a:cubicBezTo>
                    <a:pt x="24003" y="0"/>
                    <a:pt x="0" y="24003"/>
                    <a:pt x="0" y="53626"/>
                  </a:cubicBezTo>
                  <a:cubicBezTo>
                    <a:pt x="0" y="83248"/>
                    <a:pt x="24003" y="107251"/>
                    <a:pt x="53626" y="107251"/>
                  </a:cubicBezTo>
                  <a:lnTo>
                    <a:pt x="367951" y="107251"/>
                  </a:lnTo>
                  <a:cubicBezTo>
                    <a:pt x="397478" y="107251"/>
                    <a:pt x="421481" y="83248"/>
                    <a:pt x="421481" y="53626"/>
                  </a:cubicBezTo>
                  <a:cubicBezTo>
                    <a:pt x="421481" y="23908"/>
                    <a:pt x="397478" y="0"/>
                    <a:pt x="367951" y="0"/>
                  </a:cubicBezTo>
                  <a:lnTo>
                    <a:pt x="36795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1" name="任意多边形: 形状 30"/>
            <p:cNvSpPr/>
            <p:nvPr>
              <p:custDataLst>
                <p:tags r:id="rId22"/>
              </p:custDataLst>
            </p:nvPr>
          </p:nvSpPr>
          <p:spPr>
            <a:xfrm>
              <a:off x="4335012" y="4294239"/>
              <a:ext cx="421481" cy="107251"/>
            </a:xfrm>
            <a:custGeom>
              <a:avLst/>
              <a:gdLst>
                <a:gd name="connsiteX0" fmla="*/ 421481 w 421481"/>
                <a:gd name="connsiteY0" fmla="*/ 53626 h 107251"/>
                <a:gd name="connsiteX1" fmla="*/ 367951 w 421481"/>
                <a:gd name="connsiteY1" fmla="*/ 0 h 107251"/>
                <a:gd name="connsiteX2" fmla="*/ 53626 w 421481"/>
                <a:gd name="connsiteY2" fmla="*/ 0 h 107251"/>
                <a:gd name="connsiteX3" fmla="*/ 0 w 421481"/>
                <a:gd name="connsiteY3" fmla="*/ 53626 h 107251"/>
                <a:gd name="connsiteX4" fmla="*/ 53626 w 421481"/>
                <a:gd name="connsiteY4" fmla="*/ 107252 h 107251"/>
                <a:gd name="connsiteX5" fmla="*/ 367951 w 421481"/>
                <a:gd name="connsiteY5" fmla="*/ 107252 h 107251"/>
                <a:gd name="connsiteX6" fmla="*/ 421481 w 421481"/>
                <a:gd name="connsiteY6" fmla="*/ 53626 h 107251"/>
                <a:gd name="connsiteX7" fmla="*/ 421481 w 421481"/>
                <a:gd name="connsiteY7" fmla="*/ 53626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481" h="107251">
                  <a:moveTo>
                    <a:pt x="421481" y="53626"/>
                  </a:moveTo>
                  <a:cubicBezTo>
                    <a:pt x="421481" y="24003"/>
                    <a:pt x="397478" y="0"/>
                    <a:pt x="367951" y="0"/>
                  </a:cubicBezTo>
                  <a:lnTo>
                    <a:pt x="53626" y="0"/>
                  </a:lnTo>
                  <a:cubicBezTo>
                    <a:pt x="24003" y="0"/>
                    <a:pt x="0" y="24003"/>
                    <a:pt x="0" y="53626"/>
                  </a:cubicBezTo>
                  <a:cubicBezTo>
                    <a:pt x="0" y="83248"/>
                    <a:pt x="24003" y="107252"/>
                    <a:pt x="53626" y="107252"/>
                  </a:cubicBezTo>
                  <a:lnTo>
                    <a:pt x="367951" y="107252"/>
                  </a:lnTo>
                  <a:cubicBezTo>
                    <a:pt x="397478" y="107156"/>
                    <a:pt x="421481" y="83153"/>
                    <a:pt x="421481" y="53626"/>
                  </a:cubicBezTo>
                  <a:lnTo>
                    <a:pt x="421481" y="536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2" name="任意多边形: 形状 31"/>
            <p:cNvSpPr/>
            <p:nvPr>
              <p:custDataLst>
                <p:tags r:id="rId23"/>
              </p:custDataLst>
            </p:nvPr>
          </p:nvSpPr>
          <p:spPr>
            <a:xfrm>
              <a:off x="4335019" y="4475509"/>
              <a:ext cx="248127" cy="107251"/>
            </a:xfrm>
            <a:custGeom>
              <a:avLst/>
              <a:gdLst>
                <a:gd name="connsiteX0" fmla="*/ 53626 w 248126"/>
                <a:gd name="connsiteY0" fmla="*/ 0 h 107251"/>
                <a:gd name="connsiteX1" fmla="*/ 0 w 248126"/>
                <a:gd name="connsiteY1" fmla="*/ 53626 h 107251"/>
                <a:gd name="connsiteX2" fmla="*/ 53626 w 248126"/>
                <a:gd name="connsiteY2" fmla="*/ 107252 h 107251"/>
                <a:gd name="connsiteX3" fmla="*/ 194501 w 248126"/>
                <a:gd name="connsiteY3" fmla="*/ 107252 h 107251"/>
                <a:gd name="connsiteX4" fmla="*/ 248126 w 248126"/>
                <a:gd name="connsiteY4" fmla="*/ 53626 h 107251"/>
                <a:gd name="connsiteX5" fmla="*/ 194501 w 248126"/>
                <a:gd name="connsiteY5" fmla="*/ 0 h 107251"/>
                <a:gd name="connsiteX6" fmla="*/ 53626 w 248126"/>
                <a:gd name="connsiteY6"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126" h="107251">
                  <a:moveTo>
                    <a:pt x="53626" y="0"/>
                  </a:moveTo>
                  <a:cubicBezTo>
                    <a:pt x="24003" y="0"/>
                    <a:pt x="0" y="24003"/>
                    <a:pt x="0" y="53626"/>
                  </a:cubicBezTo>
                  <a:cubicBezTo>
                    <a:pt x="0" y="83248"/>
                    <a:pt x="24003" y="107252"/>
                    <a:pt x="53626" y="107252"/>
                  </a:cubicBezTo>
                  <a:lnTo>
                    <a:pt x="194501" y="107252"/>
                  </a:lnTo>
                  <a:cubicBezTo>
                    <a:pt x="224123" y="107252"/>
                    <a:pt x="248126" y="83248"/>
                    <a:pt x="248126" y="53626"/>
                  </a:cubicBezTo>
                  <a:cubicBezTo>
                    <a:pt x="248126" y="24003"/>
                    <a:pt x="224123" y="0"/>
                    <a:pt x="194501"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33" name="图形 4"/>
          <p:cNvGrpSpPr/>
          <p:nvPr/>
        </p:nvGrpSpPr>
        <p:grpSpPr>
          <a:xfrm>
            <a:off x="3791744" y="4485921"/>
            <a:ext cx="316888" cy="335108"/>
            <a:chOff x="4366736" y="1600200"/>
            <a:chExt cx="3458718" cy="3657600"/>
          </a:xfrm>
          <a:solidFill>
            <a:srgbClr val="388E3F"/>
          </a:solidFill>
        </p:grpSpPr>
        <p:sp>
          <p:nvSpPr>
            <p:cNvPr id="34" name="任意多边形: 形状 33"/>
            <p:cNvSpPr/>
            <p:nvPr>
              <p:custDataLst>
                <p:tags r:id="rId24"/>
              </p:custDataLst>
            </p:nvPr>
          </p:nvSpPr>
          <p:spPr>
            <a:xfrm>
              <a:off x="5393340" y="1600200"/>
              <a:ext cx="2281999" cy="1110329"/>
            </a:xfrm>
            <a:custGeom>
              <a:avLst/>
              <a:gdLst>
                <a:gd name="connsiteX0" fmla="*/ 203169 w 2281999"/>
                <a:gd name="connsiteY0" fmla="*/ 897350 h 1110329"/>
                <a:gd name="connsiteX1" fmla="*/ 406432 w 2281999"/>
                <a:gd name="connsiteY1" fmla="*/ 694087 h 1110329"/>
                <a:gd name="connsiteX2" fmla="*/ 380715 w 2281999"/>
                <a:gd name="connsiteY2" fmla="*/ 595217 h 1110329"/>
                <a:gd name="connsiteX3" fmla="*/ 605219 w 2281999"/>
                <a:gd name="connsiteY3" fmla="*/ 378047 h 1110329"/>
                <a:gd name="connsiteX4" fmla="*/ 708851 w 2281999"/>
                <a:gd name="connsiteY4" fmla="*/ 406527 h 1110329"/>
                <a:gd name="connsiteX5" fmla="*/ 831438 w 2281999"/>
                <a:gd name="connsiteY5" fmla="*/ 365284 h 1110329"/>
                <a:gd name="connsiteX6" fmla="*/ 1434179 w 2281999"/>
                <a:gd name="connsiteY6" fmla="*/ 829723 h 1110329"/>
                <a:gd name="connsiteX7" fmla="*/ 1418844 w 2281999"/>
                <a:gd name="connsiteY7" fmla="*/ 906971 h 1110329"/>
                <a:gd name="connsiteX8" fmla="*/ 1622108 w 2281999"/>
                <a:gd name="connsiteY8" fmla="*/ 1110329 h 1110329"/>
                <a:gd name="connsiteX9" fmla="*/ 1825371 w 2281999"/>
                <a:gd name="connsiteY9" fmla="*/ 906971 h 1110329"/>
                <a:gd name="connsiteX10" fmla="*/ 1796892 w 2281999"/>
                <a:gd name="connsiteY10" fmla="*/ 803434 h 1110329"/>
                <a:gd name="connsiteX11" fmla="*/ 1980819 w 2281999"/>
                <a:gd name="connsiteY11" fmla="*/ 613505 h 1110329"/>
                <a:gd name="connsiteX12" fmla="*/ 2078736 w 2281999"/>
                <a:gd name="connsiteY12" fmla="*/ 638651 h 1110329"/>
                <a:gd name="connsiteX13" fmla="*/ 2282000 w 2281999"/>
                <a:gd name="connsiteY13" fmla="*/ 435293 h 1110329"/>
                <a:gd name="connsiteX14" fmla="*/ 2078736 w 2281999"/>
                <a:gd name="connsiteY14" fmla="*/ 232029 h 1110329"/>
                <a:gd name="connsiteX15" fmla="*/ 1875473 w 2281999"/>
                <a:gd name="connsiteY15" fmla="*/ 435293 h 1110329"/>
                <a:gd name="connsiteX16" fmla="*/ 1903857 w 2281999"/>
                <a:gd name="connsiteY16" fmla="*/ 538925 h 1110329"/>
                <a:gd name="connsiteX17" fmla="*/ 1719929 w 2281999"/>
                <a:gd name="connsiteY17" fmla="*/ 728853 h 1110329"/>
                <a:gd name="connsiteX18" fmla="*/ 1622012 w 2281999"/>
                <a:gd name="connsiteY18" fmla="*/ 703707 h 1110329"/>
                <a:gd name="connsiteX19" fmla="*/ 1499426 w 2281999"/>
                <a:gd name="connsiteY19" fmla="*/ 744950 h 1110329"/>
                <a:gd name="connsiteX20" fmla="*/ 896684 w 2281999"/>
                <a:gd name="connsiteY20" fmla="*/ 280607 h 1110329"/>
                <a:gd name="connsiteX21" fmla="*/ 911924 w 2281999"/>
                <a:gd name="connsiteY21" fmla="*/ 203359 h 1110329"/>
                <a:gd name="connsiteX22" fmla="*/ 708946 w 2281999"/>
                <a:gd name="connsiteY22" fmla="*/ 0 h 1110329"/>
                <a:gd name="connsiteX23" fmla="*/ 505683 w 2281999"/>
                <a:gd name="connsiteY23" fmla="*/ 203264 h 1110329"/>
                <a:gd name="connsiteX24" fmla="*/ 530829 w 2281999"/>
                <a:gd name="connsiteY24" fmla="*/ 301085 h 1110329"/>
                <a:gd name="connsiteX25" fmla="*/ 305848 w 2281999"/>
                <a:gd name="connsiteY25" fmla="*/ 518732 h 1110329"/>
                <a:gd name="connsiteX26" fmla="*/ 203264 w 2281999"/>
                <a:gd name="connsiteY26" fmla="*/ 490823 h 1110329"/>
                <a:gd name="connsiteX27" fmla="*/ 0 w 2281999"/>
                <a:gd name="connsiteY27" fmla="*/ 694087 h 1110329"/>
                <a:gd name="connsiteX28" fmla="*/ 203169 w 2281999"/>
                <a:gd name="connsiteY28" fmla="*/ 897350 h 1110329"/>
                <a:gd name="connsiteX29" fmla="*/ 203169 w 2281999"/>
                <a:gd name="connsiteY29" fmla="*/ 897350 h 1110329"/>
                <a:gd name="connsiteX30" fmla="*/ 2078927 w 2281999"/>
                <a:gd name="connsiteY30" fmla="*/ 339185 h 1110329"/>
                <a:gd name="connsiteX31" fmla="*/ 2175034 w 2281999"/>
                <a:gd name="connsiteY31" fmla="*/ 435293 h 1110329"/>
                <a:gd name="connsiteX32" fmla="*/ 2078927 w 2281999"/>
                <a:gd name="connsiteY32" fmla="*/ 531495 h 1110329"/>
                <a:gd name="connsiteX33" fmla="*/ 1982820 w 2281999"/>
                <a:gd name="connsiteY33" fmla="*/ 435293 h 1110329"/>
                <a:gd name="connsiteX34" fmla="*/ 2078927 w 2281999"/>
                <a:gd name="connsiteY34" fmla="*/ 339185 h 1110329"/>
                <a:gd name="connsiteX35" fmla="*/ 2078927 w 2281999"/>
                <a:gd name="connsiteY35" fmla="*/ 339185 h 1110329"/>
                <a:gd name="connsiteX36" fmla="*/ 1622203 w 2281999"/>
                <a:gd name="connsiteY36" fmla="*/ 810863 h 1110329"/>
                <a:gd name="connsiteX37" fmla="*/ 1718310 w 2281999"/>
                <a:gd name="connsiteY37" fmla="*/ 906971 h 1110329"/>
                <a:gd name="connsiteX38" fmla="*/ 1622203 w 2281999"/>
                <a:gd name="connsiteY38" fmla="*/ 1003173 h 1110329"/>
                <a:gd name="connsiteX39" fmla="*/ 1526096 w 2281999"/>
                <a:gd name="connsiteY39" fmla="*/ 906971 h 1110329"/>
                <a:gd name="connsiteX40" fmla="*/ 1622203 w 2281999"/>
                <a:gd name="connsiteY40" fmla="*/ 810863 h 1110329"/>
                <a:gd name="connsiteX41" fmla="*/ 1622203 w 2281999"/>
                <a:gd name="connsiteY41" fmla="*/ 810863 h 1110329"/>
                <a:gd name="connsiteX42" fmla="*/ 708946 w 2281999"/>
                <a:gd name="connsiteY42" fmla="*/ 107156 h 1110329"/>
                <a:gd name="connsiteX43" fmla="*/ 805053 w 2281999"/>
                <a:gd name="connsiteY43" fmla="*/ 203264 h 1110329"/>
                <a:gd name="connsiteX44" fmla="*/ 708946 w 2281999"/>
                <a:gd name="connsiteY44" fmla="*/ 299371 h 1110329"/>
                <a:gd name="connsiteX45" fmla="*/ 612839 w 2281999"/>
                <a:gd name="connsiteY45" fmla="*/ 203264 h 1110329"/>
                <a:gd name="connsiteX46" fmla="*/ 708946 w 2281999"/>
                <a:gd name="connsiteY46" fmla="*/ 107156 h 1110329"/>
                <a:gd name="connsiteX47" fmla="*/ 708946 w 2281999"/>
                <a:gd name="connsiteY47" fmla="*/ 107156 h 1110329"/>
                <a:gd name="connsiteX48" fmla="*/ 203169 w 2281999"/>
                <a:gd name="connsiteY48" fmla="*/ 597980 h 1110329"/>
                <a:gd name="connsiteX49" fmla="*/ 299276 w 2281999"/>
                <a:gd name="connsiteY49" fmla="*/ 694087 h 1110329"/>
                <a:gd name="connsiteX50" fmla="*/ 203169 w 2281999"/>
                <a:gd name="connsiteY50" fmla="*/ 790194 h 1110329"/>
                <a:gd name="connsiteX51" fmla="*/ 107061 w 2281999"/>
                <a:gd name="connsiteY51" fmla="*/ 694087 h 1110329"/>
                <a:gd name="connsiteX52" fmla="*/ 203169 w 2281999"/>
                <a:gd name="connsiteY52" fmla="*/ 597980 h 1110329"/>
                <a:gd name="connsiteX53" fmla="*/ 203169 w 2281999"/>
                <a:gd name="connsiteY53" fmla="*/ 597980 h 11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81999" h="1110329">
                  <a:moveTo>
                    <a:pt x="203169" y="897350"/>
                  </a:moveTo>
                  <a:cubicBezTo>
                    <a:pt x="315278" y="897350"/>
                    <a:pt x="406432" y="806196"/>
                    <a:pt x="406432" y="694087"/>
                  </a:cubicBezTo>
                  <a:cubicBezTo>
                    <a:pt x="406432" y="658178"/>
                    <a:pt x="397098" y="624554"/>
                    <a:pt x="380715" y="595217"/>
                  </a:cubicBezTo>
                  <a:lnTo>
                    <a:pt x="605219" y="378047"/>
                  </a:lnTo>
                  <a:cubicBezTo>
                    <a:pt x="635604" y="396145"/>
                    <a:pt x="671036" y="406527"/>
                    <a:pt x="708851" y="406527"/>
                  </a:cubicBezTo>
                  <a:cubicBezTo>
                    <a:pt x="754857" y="406527"/>
                    <a:pt x="797338" y="391192"/>
                    <a:pt x="831438" y="365284"/>
                  </a:cubicBezTo>
                  <a:lnTo>
                    <a:pt x="1434179" y="829723"/>
                  </a:lnTo>
                  <a:cubicBezTo>
                    <a:pt x="1424369" y="853535"/>
                    <a:pt x="1418844" y="879634"/>
                    <a:pt x="1418844" y="906971"/>
                  </a:cubicBezTo>
                  <a:cubicBezTo>
                    <a:pt x="1418844" y="1019080"/>
                    <a:pt x="1509999" y="1110329"/>
                    <a:pt x="1622108" y="1110329"/>
                  </a:cubicBezTo>
                  <a:cubicBezTo>
                    <a:pt x="1734217" y="1110329"/>
                    <a:pt x="1825371" y="1019080"/>
                    <a:pt x="1825371" y="906971"/>
                  </a:cubicBezTo>
                  <a:cubicBezTo>
                    <a:pt x="1825371" y="869156"/>
                    <a:pt x="1814989" y="833819"/>
                    <a:pt x="1796892" y="803434"/>
                  </a:cubicBezTo>
                  <a:lnTo>
                    <a:pt x="1980819" y="613505"/>
                  </a:lnTo>
                  <a:cubicBezTo>
                    <a:pt x="2009870" y="629507"/>
                    <a:pt x="2043303" y="638651"/>
                    <a:pt x="2078736" y="638651"/>
                  </a:cubicBezTo>
                  <a:cubicBezTo>
                    <a:pt x="2190846" y="638651"/>
                    <a:pt x="2282000" y="547402"/>
                    <a:pt x="2282000" y="435293"/>
                  </a:cubicBezTo>
                  <a:cubicBezTo>
                    <a:pt x="2282000" y="323183"/>
                    <a:pt x="2190846" y="232029"/>
                    <a:pt x="2078736" y="232029"/>
                  </a:cubicBezTo>
                  <a:cubicBezTo>
                    <a:pt x="1966627" y="232029"/>
                    <a:pt x="1875473" y="323279"/>
                    <a:pt x="1875473" y="435293"/>
                  </a:cubicBezTo>
                  <a:cubicBezTo>
                    <a:pt x="1875473" y="473107"/>
                    <a:pt x="1885855" y="508540"/>
                    <a:pt x="1903857" y="538925"/>
                  </a:cubicBezTo>
                  <a:lnTo>
                    <a:pt x="1719929" y="728853"/>
                  </a:lnTo>
                  <a:cubicBezTo>
                    <a:pt x="1690878" y="712851"/>
                    <a:pt x="1657541" y="703707"/>
                    <a:pt x="1622012" y="703707"/>
                  </a:cubicBezTo>
                  <a:cubicBezTo>
                    <a:pt x="1576007" y="703707"/>
                    <a:pt x="1533525" y="719138"/>
                    <a:pt x="1499426" y="744950"/>
                  </a:cubicBezTo>
                  <a:lnTo>
                    <a:pt x="896684" y="280607"/>
                  </a:lnTo>
                  <a:cubicBezTo>
                    <a:pt x="906494" y="256794"/>
                    <a:pt x="911924" y="230696"/>
                    <a:pt x="911924" y="203359"/>
                  </a:cubicBezTo>
                  <a:cubicBezTo>
                    <a:pt x="912210" y="91154"/>
                    <a:pt x="821055" y="0"/>
                    <a:pt x="708946" y="0"/>
                  </a:cubicBezTo>
                  <a:cubicBezTo>
                    <a:pt x="596837" y="0"/>
                    <a:pt x="505683" y="91154"/>
                    <a:pt x="505683" y="203264"/>
                  </a:cubicBezTo>
                  <a:cubicBezTo>
                    <a:pt x="505683" y="238697"/>
                    <a:pt x="514827" y="272034"/>
                    <a:pt x="530829" y="301085"/>
                  </a:cubicBezTo>
                  <a:lnTo>
                    <a:pt x="305848" y="518732"/>
                  </a:lnTo>
                  <a:cubicBezTo>
                    <a:pt x="275749" y="501015"/>
                    <a:pt x="240602" y="490823"/>
                    <a:pt x="203264" y="490823"/>
                  </a:cubicBezTo>
                  <a:cubicBezTo>
                    <a:pt x="91155" y="490823"/>
                    <a:pt x="0" y="582073"/>
                    <a:pt x="0" y="694087"/>
                  </a:cubicBezTo>
                  <a:cubicBezTo>
                    <a:pt x="-190" y="806196"/>
                    <a:pt x="91059" y="897350"/>
                    <a:pt x="203169" y="897350"/>
                  </a:cubicBezTo>
                  <a:lnTo>
                    <a:pt x="203169" y="897350"/>
                  </a:lnTo>
                  <a:close/>
                  <a:moveTo>
                    <a:pt x="2078927" y="339185"/>
                  </a:moveTo>
                  <a:cubicBezTo>
                    <a:pt x="2131981" y="339185"/>
                    <a:pt x="2175034" y="382334"/>
                    <a:pt x="2175034" y="435293"/>
                  </a:cubicBezTo>
                  <a:cubicBezTo>
                    <a:pt x="2175034" y="488347"/>
                    <a:pt x="2131886" y="531495"/>
                    <a:pt x="2078927" y="531495"/>
                  </a:cubicBezTo>
                  <a:cubicBezTo>
                    <a:pt x="2025873" y="531495"/>
                    <a:pt x="1982820" y="488347"/>
                    <a:pt x="1982820" y="435293"/>
                  </a:cubicBezTo>
                  <a:cubicBezTo>
                    <a:pt x="1982724" y="382334"/>
                    <a:pt x="2025873" y="339185"/>
                    <a:pt x="2078927" y="339185"/>
                  </a:cubicBezTo>
                  <a:lnTo>
                    <a:pt x="2078927" y="339185"/>
                  </a:lnTo>
                  <a:close/>
                  <a:moveTo>
                    <a:pt x="1622203" y="810863"/>
                  </a:moveTo>
                  <a:cubicBezTo>
                    <a:pt x="1675257" y="810863"/>
                    <a:pt x="1718310" y="854012"/>
                    <a:pt x="1718310" y="906971"/>
                  </a:cubicBezTo>
                  <a:cubicBezTo>
                    <a:pt x="1718310" y="960025"/>
                    <a:pt x="1675162" y="1003173"/>
                    <a:pt x="1622203" y="1003173"/>
                  </a:cubicBezTo>
                  <a:cubicBezTo>
                    <a:pt x="1569149" y="1003173"/>
                    <a:pt x="1526096" y="960025"/>
                    <a:pt x="1526096" y="906971"/>
                  </a:cubicBezTo>
                  <a:cubicBezTo>
                    <a:pt x="1526096" y="854012"/>
                    <a:pt x="1569244" y="810863"/>
                    <a:pt x="1622203" y="810863"/>
                  </a:cubicBezTo>
                  <a:lnTo>
                    <a:pt x="1622203" y="810863"/>
                  </a:lnTo>
                  <a:close/>
                  <a:moveTo>
                    <a:pt x="708946" y="107156"/>
                  </a:moveTo>
                  <a:cubicBezTo>
                    <a:pt x="762000" y="107156"/>
                    <a:pt x="805053" y="150305"/>
                    <a:pt x="805053" y="203264"/>
                  </a:cubicBezTo>
                  <a:cubicBezTo>
                    <a:pt x="805053" y="256318"/>
                    <a:pt x="761905" y="299371"/>
                    <a:pt x="708946" y="299371"/>
                  </a:cubicBezTo>
                  <a:cubicBezTo>
                    <a:pt x="655892" y="299371"/>
                    <a:pt x="612839" y="256223"/>
                    <a:pt x="612839" y="203264"/>
                  </a:cubicBezTo>
                  <a:cubicBezTo>
                    <a:pt x="612744" y="150305"/>
                    <a:pt x="655892" y="107156"/>
                    <a:pt x="708946" y="107156"/>
                  </a:cubicBezTo>
                  <a:lnTo>
                    <a:pt x="708946" y="107156"/>
                  </a:lnTo>
                  <a:close/>
                  <a:moveTo>
                    <a:pt x="203169" y="597980"/>
                  </a:moveTo>
                  <a:cubicBezTo>
                    <a:pt x="256223" y="597980"/>
                    <a:pt x="299276" y="641128"/>
                    <a:pt x="299276" y="694087"/>
                  </a:cubicBezTo>
                  <a:cubicBezTo>
                    <a:pt x="299276" y="747141"/>
                    <a:pt x="256127" y="790194"/>
                    <a:pt x="203169" y="790194"/>
                  </a:cubicBezTo>
                  <a:cubicBezTo>
                    <a:pt x="150114" y="790194"/>
                    <a:pt x="107061" y="747046"/>
                    <a:pt x="107061" y="694087"/>
                  </a:cubicBezTo>
                  <a:cubicBezTo>
                    <a:pt x="106966" y="641033"/>
                    <a:pt x="150114" y="597980"/>
                    <a:pt x="203169" y="597980"/>
                  </a:cubicBezTo>
                  <a:lnTo>
                    <a:pt x="203169" y="59798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5" name="任意多边形: 形状 34"/>
            <p:cNvSpPr/>
            <p:nvPr>
              <p:custDataLst>
                <p:tags r:id="rId25"/>
              </p:custDataLst>
            </p:nvPr>
          </p:nvSpPr>
          <p:spPr>
            <a:xfrm>
              <a:off x="4366736" y="2378773"/>
              <a:ext cx="3458718" cy="2879026"/>
            </a:xfrm>
            <a:custGeom>
              <a:avLst/>
              <a:gdLst>
                <a:gd name="connsiteX0" fmla="*/ 3404997 w 3458718"/>
                <a:gd name="connsiteY0" fmla="*/ 1757934 h 2879026"/>
                <a:gd name="connsiteX1" fmla="*/ 3308890 w 3458718"/>
                <a:gd name="connsiteY1" fmla="*/ 1757934 h 2879026"/>
                <a:gd name="connsiteX2" fmla="*/ 3308890 w 3458718"/>
                <a:gd name="connsiteY2" fmla="*/ 1321689 h 2879026"/>
                <a:gd name="connsiteX3" fmla="*/ 3255264 w 3458718"/>
                <a:gd name="connsiteY3" fmla="*/ 1268063 h 2879026"/>
                <a:gd name="connsiteX4" fmla="*/ 3201734 w 3458718"/>
                <a:gd name="connsiteY4" fmla="*/ 1321689 h 2879026"/>
                <a:gd name="connsiteX5" fmla="*/ 3201734 w 3458718"/>
                <a:gd name="connsiteY5" fmla="*/ 1757934 h 2879026"/>
                <a:gd name="connsiteX6" fmla="*/ 3009424 w 3458718"/>
                <a:gd name="connsiteY6" fmla="*/ 1757934 h 2879026"/>
                <a:gd name="connsiteX7" fmla="*/ 3009424 w 3458718"/>
                <a:gd name="connsiteY7" fmla="*/ 324231 h 2879026"/>
                <a:gd name="connsiteX8" fmla="*/ 3201734 w 3458718"/>
                <a:gd name="connsiteY8" fmla="*/ 324231 h 2879026"/>
                <a:gd name="connsiteX9" fmla="*/ 3201734 w 3458718"/>
                <a:gd name="connsiteY9" fmla="*/ 1071563 h 2879026"/>
                <a:gd name="connsiteX10" fmla="*/ 3255264 w 3458718"/>
                <a:gd name="connsiteY10" fmla="*/ 1125188 h 2879026"/>
                <a:gd name="connsiteX11" fmla="*/ 3308890 w 3458718"/>
                <a:gd name="connsiteY11" fmla="*/ 1071563 h 2879026"/>
                <a:gd name="connsiteX12" fmla="*/ 3308890 w 3458718"/>
                <a:gd name="connsiteY12" fmla="*/ 294608 h 2879026"/>
                <a:gd name="connsiteX13" fmla="*/ 3231261 w 3458718"/>
                <a:gd name="connsiteY13" fmla="*/ 216979 h 2879026"/>
                <a:gd name="connsiteX14" fmla="*/ 2979896 w 3458718"/>
                <a:gd name="connsiteY14" fmla="*/ 216979 h 2879026"/>
                <a:gd name="connsiteX15" fmla="*/ 2902268 w 3458718"/>
                <a:gd name="connsiteY15" fmla="*/ 294608 h 2879026"/>
                <a:gd name="connsiteX16" fmla="*/ 2902268 w 3458718"/>
                <a:gd name="connsiteY16" fmla="*/ 1757934 h 2879026"/>
                <a:gd name="connsiteX17" fmla="*/ 2852166 w 3458718"/>
                <a:gd name="connsiteY17" fmla="*/ 1757934 h 2879026"/>
                <a:gd name="connsiteX18" fmla="*/ 2852166 w 3458718"/>
                <a:gd name="connsiteY18" fmla="*/ 624173 h 2879026"/>
                <a:gd name="connsiteX19" fmla="*/ 2774537 w 3458718"/>
                <a:gd name="connsiteY19" fmla="*/ 546545 h 2879026"/>
                <a:gd name="connsiteX20" fmla="*/ 2523173 w 3458718"/>
                <a:gd name="connsiteY20" fmla="*/ 546545 h 2879026"/>
                <a:gd name="connsiteX21" fmla="*/ 2445544 w 3458718"/>
                <a:gd name="connsiteY21" fmla="*/ 624173 h 2879026"/>
                <a:gd name="connsiteX22" fmla="*/ 2445544 w 3458718"/>
                <a:gd name="connsiteY22" fmla="*/ 1757934 h 2879026"/>
                <a:gd name="connsiteX23" fmla="*/ 2395538 w 3458718"/>
                <a:gd name="connsiteY23" fmla="*/ 1757934 h 2879026"/>
                <a:gd name="connsiteX24" fmla="*/ 2395538 w 3458718"/>
                <a:gd name="connsiteY24" fmla="*/ 332137 h 2879026"/>
                <a:gd name="connsiteX25" fmla="*/ 2317909 w 3458718"/>
                <a:gd name="connsiteY25" fmla="*/ 254508 h 2879026"/>
                <a:gd name="connsiteX26" fmla="*/ 2066544 w 3458718"/>
                <a:gd name="connsiteY26" fmla="*/ 254508 h 2879026"/>
                <a:gd name="connsiteX27" fmla="*/ 1988915 w 3458718"/>
                <a:gd name="connsiteY27" fmla="*/ 332137 h 2879026"/>
                <a:gd name="connsiteX28" fmla="*/ 1988915 w 3458718"/>
                <a:gd name="connsiteY28" fmla="*/ 1069562 h 2879026"/>
                <a:gd name="connsiteX29" fmla="*/ 1938909 w 3458718"/>
                <a:gd name="connsiteY29" fmla="*/ 1016127 h 2879026"/>
                <a:gd name="connsiteX30" fmla="*/ 1938909 w 3458718"/>
                <a:gd name="connsiteY30" fmla="*/ 521589 h 2879026"/>
                <a:gd name="connsiteX31" fmla="*/ 1885283 w 3458718"/>
                <a:gd name="connsiteY31" fmla="*/ 467963 h 2879026"/>
                <a:gd name="connsiteX32" fmla="*/ 1831658 w 3458718"/>
                <a:gd name="connsiteY32" fmla="*/ 521589 h 2879026"/>
                <a:gd name="connsiteX33" fmla="*/ 1831658 w 3458718"/>
                <a:gd name="connsiteY33" fmla="*/ 922115 h 2879026"/>
                <a:gd name="connsiteX34" fmla="*/ 1639348 w 3458718"/>
                <a:gd name="connsiteY34" fmla="*/ 803815 h 2879026"/>
                <a:gd name="connsiteX35" fmla="*/ 1639348 w 3458718"/>
                <a:gd name="connsiteY35" fmla="*/ 107156 h 2879026"/>
                <a:gd name="connsiteX36" fmla="*/ 1831658 w 3458718"/>
                <a:gd name="connsiteY36" fmla="*/ 107156 h 2879026"/>
                <a:gd name="connsiteX37" fmla="*/ 1831658 w 3458718"/>
                <a:gd name="connsiteY37" fmla="*/ 271558 h 2879026"/>
                <a:gd name="connsiteX38" fmla="*/ 1885283 w 3458718"/>
                <a:gd name="connsiteY38" fmla="*/ 325184 h 2879026"/>
                <a:gd name="connsiteX39" fmla="*/ 1938909 w 3458718"/>
                <a:gd name="connsiteY39" fmla="*/ 271558 h 2879026"/>
                <a:gd name="connsiteX40" fmla="*/ 1938909 w 3458718"/>
                <a:gd name="connsiteY40" fmla="*/ 77629 h 2879026"/>
                <a:gd name="connsiteX41" fmla="*/ 1861280 w 3458718"/>
                <a:gd name="connsiteY41" fmla="*/ 0 h 2879026"/>
                <a:gd name="connsiteX42" fmla="*/ 1609916 w 3458718"/>
                <a:gd name="connsiteY42" fmla="*/ 0 h 2879026"/>
                <a:gd name="connsiteX43" fmla="*/ 1532287 w 3458718"/>
                <a:gd name="connsiteY43" fmla="*/ 77629 h 2879026"/>
                <a:gd name="connsiteX44" fmla="*/ 1532287 w 3458718"/>
                <a:gd name="connsiteY44" fmla="*/ 759238 h 2879026"/>
                <a:gd name="connsiteX45" fmla="*/ 1451705 w 3458718"/>
                <a:gd name="connsiteY45" fmla="*/ 734187 h 2879026"/>
                <a:gd name="connsiteX46" fmla="*/ 1371029 w 3458718"/>
                <a:gd name="connsiteY46" fmla="*/ 686657 h 2879026"/>
                <a:gd name="connsiteX47" fmla="*/ 1243489 w 3458718"/>
                <a:gd name="connsiteY47" fmla="*/ 686657 h 2879026"/>
                <a:gd name="connsiteX48" fmla="*/ 1214438 w 3458718"/>
                <a:gd name="connsiteY48" fmla="*/ 616553 h 2879026"/>
                <a:gd name="connsiteX49" fmla="*/ 1304544 w 3458718"/>
                <a:gd name="connsiteY49" fmla="*/ 526447 h 2879026"/>
                <a:gd name="connsiteX50" fmla="*/ 1312164 w 3458718"/>
                <a:gd name="connsiteY50" fmla="*/ 404622 h 2879026"/>
                <a:gd name="connsiteX51" fmla="*/ 1185958 w 3458718"/>
                <a:gd name="connsiteY51" fmla="*/ 278416 h 2879026"/>
                <a:gd name="connsiteX52" fmla="*/ 1064133 w 3458718"/>
                <a:gd name="connsiteY52" fmla="*/ 286036 h 2879026"/>
                <a:gd name="connsiteX53" fmla="*/ 974122 w 3458718"/>
                <a:gd name="connsiteY53" fmla="*/ 376047 h 2879026"/>
                <a:gd name="connsiteX54" fmla="*/ 904018 w 3458718"/>
                <a:gd name="connsiteY54" fmla="*/ 346996 h 2879026"/>
                <a:gd name="connsiteX55" fmla="*/ 904018 w 3458718"/>
                <a:gd name="connsiteY55" fmla="*/ 219647 h 2879026"/>
                <a:gd name="connsiteX56" fmla="*/ 823246 w 3458718"/>
                <a:gd name="connsiteY56" fmla="*/ 128111 h 2879026"/>
                <a:gd name="connsiteX57" fmla="*/ 644652 w 3458718"/>
                <a:gd name="connsiteY57" fmla="*/ 128111 h 2879026"/>
                <a:gd name="connsiteX58" fmla="*/ 563880 w 3458718"/>
                <a:gd name="connsiteY58" fmla="*/ 219647 h 2879026"/>
                <a:gd name="connsiteX59" fmla="*/ 563880 w 3458718"/>
                <a:gd name="connsiteY59" fmla="*/ 347091 h 2879026"/>
                <a:gd name="connsiteX60" fmla="*/ 493776 w 3458718"/>
                <a:gd name="connsiteY60" fmla="*/ 376142 h 2879026"/>
                <a:gd name="connsiteX61" fmla="*/ 403765 w 3458718"/>
                <a:gd name="connsiteY61" fmla="*/ 286131 h 2879026"/>
                <a:gd name="connsiteX62" fmla="*/ 281940 w 3458718"/>
                <a:gd name="connsiteY62" fmla="*/ 278511 h 2879026"/>
                <a:gd name="connsiteX63" fmla="*/ 155734 w 3458718"/>
                <a:gd name="connsiteY63" fmla="*/ 404717 h 2879026"/>
                <a:gd name="connsiteX64" fmla="*/ 163354 w 3458718"/>
                <a:gd name="connsiteY64" fmla="*/ 526542 h 2879026"/>
                <a:gd name="connsiteX65" fmla="*/ 253460 w 3458718"/>
                <a:gd name="connsiteY65" fmla="*/ 616649 h 2879026"/>
                <a:gd name="connsiteX66" fmla="*/ 224409 w 3458718"/>
                <a:gd name="connsiteY66" fmla="*/ 686753 h 2879026"/>
                <a:gd name="connsiteX67" fmla="*/ 96964 w 3458718"/>
                <a:gd name="connsiteY67" fmla="*/ 686753 h 2879026"/>
                <a:gd name="connsiteX68" fmla="*/ 5429 w 3458718"/>
                <a:gd name="connsiteY68" fmla="*/ 767525 h 2879026"/>
                <a:gd name="connsiteX69" fmla="*/ 0 w 3458718"/>
                <a:gd name="connsiteY69" fmla="*/ 856774 h 2879026"/>
                <a:gd name="connsiteX70" fmla="*/ 5429 w 3458718"/>
                <a:gd name="connsiteY70" fmla="*/ 946023 h 2879026"/>
                <a:gd name="connsiteX71" fmla="*/ 96964 w 3458718"/>
                <a:gd name="connsiteY71" fmla="*/ 1026795 h 2879026"/>
                <a:gd name="connsiteX72" fmla="*/ 224314 w 3458718"/>
                <a:gd name="connsiteY72" fmla="*/ 1026795 h 2879026"/>
                <a:gd name="connsiteX73" fmla="*/ 253365 w 3458718"/>
                <a:gd name="connsiteY73" fmla="*/ 1096899 h 2879026"/>
                <a:gd name="connsiteX74" fmla="*/ 163259 w 3458718"/>
                <a:gd name="connsiteY74" fmla="*/ 1187006 h 2879026"/>
                <a:gd name="connsiteX75" fmla="*/ 155639 w 3458718"/>
                <a:gd name="connsiteY75" fmla="*/ 1308830 h 2879026"/>
                <a:gd name="connsiteX76" fmla="*/ 176213 w 3458718"/>
                <a:gd name="connsiteY76" fmla="*/ 1333881 h 2879026"/>
                <a:gd name="connsiteX77" fmla="*/ 77057 w 3458718"/>
                <a:gd name="connsiteY77" fmla="*/ 1788033 h 2879026"/>
                <a:gd name="connsiteX78" fmla="*/ 1168241 w 3458718"/>
                <a:gd name="connsiteY78" fmla="*/ 2879027 h 2879026"/>
                <a:gd name="connsiteX79" fmla="*/ 1827657 w 3458718"/>
                <a:gd name="connsiteY79" fmla="*/ 2657189 h 2879026"/>
                <a:gd name="connsiteX80" fmla="*/ 1837944 w 3458718"/>
                <a:gd name="connsiteY80" fmla="*/ 2582132 h 2879026"/>
                <a:gd name="connsiteX81" fmla="*/ 1762887 w 3458718"/>
                <a:gd name="connsiteY81" fmla="*/ 2571845 h 2879026"/>
                <a:gd name="connsiteX82" fmla="*/ 1168337 w 3458718"/>
                <a:gd name="connsiteY82" fmla="*/ 2771775 h 2879026"/>
                <a:gd name="connsiteX83" fmla="*/ 184309 w 3458718"/>
                <a:gd name="connsiteY83" fmla="*/ 1787747 h 2879026"/>
                <a:gd name="connsiteX84" fmla="*/ 257746 w 3458718"/>
                <a:gd name="connsiteY84" fmla="*/ 1414844 h 2879026"/>
                <a:gd name="connsiteX85" fmla="*/ 281940 w 3458718"/>
                <a:gd name="connsiteY85" fmla="*/ 1434751 h 2879026"/>
                <a:gd name="connsiteX86" fmla="*/ 384620 w 3458718"/>
                <a:gd name="connsiteY86" fmla="*/ 1441799 h 2879026"/>
                <a:gd name="connsiteX87" fmla="*/ 311468 w 3458718"/>
                <a:gd name="connsiteY87" fmla="*/ 1787747 h 2879026"/>
                <a:gd name="connsiteX88" fmla="*/ 1168337 w 3458718"/>
                <a:gd name="connsiteY88" fmla="*/ 2644617 h 2879026"/>
                <a:gd name="connsiteX89" fmla="*/ 2025206 w 3458718"/>
                <a:gd name="connsiteY89" fmla="*/ 1787747 h 2879026"/>
                <a:gd name="connsiteX90" fmla="*/ 1451610 w 3458718"/>
                <a:gd name="connsiteY90" fmla="*/ 979170 h 2879026"/>
                <a:gd name="connsiteX91" fmla="*/ 1462564 w 3458718"/>
                <a:gd name="connsiteY91" fmla="*/ 945737 h 2879026"/>
                <a:gd name="connsiteX92" fmla="*/ 1467993 w 3458718"/>
                <a:gd name="connsiteY92" fmla="*/ 856488 h 2879026"/>
                <a:gd name="connsiteX93" fmla="*/ 1467898 w 3458718"/>
                <a:gd name="connsiteY93" fmla="*/ 850392 h 2879026"/>
                <a:gd name="connsiteX94" fmla="*/ 2152364 w 3458718"/>
                <a:gd name="connsiteY94" fmla="*/ 1787747 h 2879026"/>
                <a:gd name="connsiteX95" fmla="*/ 1933289 w 3458718"/>
                <a:gd name="connsiteY95" fmla="*/ 2406682 h 2879026"/>
                <a:gd name="connsiteX96" fmla="*/ 1941195 w 3458718"/>
                <a:gd name="connsiteY96" fmla="*/ 2482025 h 2879026"/>
                <a:gd name="connsiteX97" fmla="*/ 2016538 w 3458718"/>
                <a:gd name="connsiteY97" fmla="*/ 2474119 h 2879026"/>
                <a:gd name="connsiteX98" fmla="*/ 2256758 w 3458718"/>
                <a:gd name="connsiteY98" fmla="*/ 1864900 h 2879026"/>
                <a:gd name="connsiteX99" fmla="*/ 3405092 w 3458718"/>
                <a:gd name="connsiteY99" fmla="*/ 1864900 h 2879026"/>
                <a:gd name="connsiteX100" fmla="*/ 3458718 w 3458718"/>
                <a:gd name="connsiteY100" fmla="*/ 1811274 h 2879026"/>
                <a:gd name="connsiteX101" fmla="*/ 3404997 w 3458718"/>
                <a:gd name="connsiteY101" fmla="*/ 1757934 h 2879026"/>
                <a:gd name="connsiteX102" fmla="*/ 3404997 w 3458718"/>
                <a:gd name="connsiteY102" fmla="*/ 1757934 h 2879026"/>
                <a:gd name="connsiteX103" fmla="*/ 337471 w 3458718"/>
                <a:gd name="connsiteY103" fmla="*/ 1342073 h 2879026"/>
                <a:gd name="connsiteX104" fmla="*/ 248507 w 3458718"/>
                <a:gd name="connsiteY104" fmla="*/ 1253204 h 2879026"/>
                <a:gd name="connsiteX105" fmla="*/ 336899 w 3458718"/>
                <a:gd name="connsiteY105" fmla="*/ 1164812 h 2879026"/>
                <a:gd name="connsiteX106" fmla="*/ 353092 w 3458718"/>
                <a:gd name="connsiteY106" fmla="*/ 1056418 h 2879026"/>
                <a:gd name="connsiteX107" fmla="*/ 323374 w 3458718"/>
                <a:gd name="connsiteY107" fmla="*/ 984695 h 2879026"/>
                <a:gd name="connsiteX108" fmla="*/ 235268 w 3458718"/>
                <a:gd name="connsiteY108" fmla="*/ 919544 h 2879026"/>
                <a:gd name="connsiteX109" fmla="*/ 110300 w 3458718"/>
                <a:gd name="connsiteY109" fmla="*/ 919544 h 2879026"/>
                <a:gd name="connsiteX110" fmla="*/ 107156 w 3458718"/>
                <a:gd name="connsiteY110" fmla="*/ 856678 h 2879026"/>
                <a:gd name="connsiteX111" fmla="*/ 110300 w 3458718"/>
                <a:gd name="connsiteY111" fmla="*/ 793814 h 2879026"/>
                <a:gd name="connsiteX112" fmla="*/ 235363 w 3458718"/>
                <a:gd name="connsiteY112" fmla="*/ 793814 h 2879026"/>
                <a:gd name="connsiteX113" fmla="*/ 323469 w 3458718"/>
                <a:gd name="connsiteY113" fmla="*/ 728663 h 2879026"/>
                <a:gd name="connsiteX114" fmla="*/ 353187 w 3458718"/>
                <a:gd name="connsiteY114" fmla="*/ 656939 h 2879026"/>
                <a:gd name="connsiteX115" fmla="*/ 336995 w 3458718"/>
                <a:gd name="connsiteY115" fmla="*/ 548545 h 2879026"/>
                <a:gd name="connsiteX116" fmla="*/ 248603 w 3458718"/>
                <a:gd name="connsiteY116" fmla="*/ 460153 h 2879026"/>
                <a:gd name="connsiteX117" fmla="*/ 337566 w 3458718"/>
                <a:gd name="connsiteY117" fmla="*/ 371285 h 2879026"/>
                <a:gd name="connsiteX118" fmla="*/ 425958 w 3458718"/>
                <a:gd name="connsiteY118" fmla="*/ 459677 h 2879026"/>
                <a:gd name="connsiteX119" fmla="*/ 534257 w 3458718"/>
                <a:gd name="connsiteY119" fmla="*/ 475869 h 2879026"/>
                <a:gd name="connsiteX120" fmla="*/ 606076 w 3458718"/>
                <a:gd name="connsiteY120" fmla="*/ 446151 h 2879026"/>
                <a:gd name="connsiteX121" fmla="*/ 671227 w 3458718"/>
                <a:gd name="connsiteY121" fmla="*/ 358045 h 2879026"/>
                <a:gd name="connsiteX122" fmla="*/ 671227 w 3458718"/>
                <a:gd name="connsiteY122" fmla="*/ 232981 h 2879026"/>
                <a:gd name="connsiteX123" fmla="*/ 796957 w 3458718"/>
                <a:gd name="connsiteY123" fmla="*/ 232981 h 2879026"/>
                <a:gd name="connsiteX124" fmla="*/ 796957 w 3458718"/>
                <a:gd name="connsiteY124" fmla="*/ 357950 h 2879026"/>
                <a:gd name="connsiteX125" fmla="*/ 862108 w 3458718"/>
                <a:gd name="connsiteY125" fmla="*/ 446056 h 2879026"/>
                <a:gd name="connsiteX126" fmla="*/ 933926 w 3458718"/>
                <a:gd name="connsiteY126" fmla="*/ 475774 h 2879026"/>
                <a:gd name="connsiteX127" fmla="*/ 1042321 w 3458718"/>
                <a:gd name="connsiteY127" fmla="*/ 459581 h 2879026"/>
                <a:gd name="connsiteX128" fmla="*/ 1130713 w 3458718"/>
                <a:gd name="connsiteY128" fmla="*/ 371189 h 2879026"/>
                <a:gd name="connsiteX129" fmla="*/ 1219676 w 3458718"/>
                <a:gd name="connsiteY129" fmla="*/ 460057 h 2879026"/>
                <a:gd name="connsiteX130" fmla="*/ 1131284 w 3458718"/>
                <a:gd name="connsiteY130" fmla="*/ 548450 h 2879026"/>
                <a:gd name="connsiteX131" fmla="*/ 1115092 w 3458718"/>
                <a:gd name="connsiteY131" fmla="*/ 656844 h 2879026"/>
                <a:gd name="connsiteX132" fmla="*/ 1144810 w 3458718"/>
                <a:gd name="connsiteY132" fmla="*/ 728663 h 2879026"/>
                <a:gd name="connsiteX133" fmla="*/ 1232916 w 3458718"/>
                <a:gd name="connsiteY133" fmla="*/ 793814 h 2879026"/>
                <a:gd name="connsiteX134" fmla="*/ 1357979 w 3458718"/>
                <a:gd name="connsiteY134" fmla="*/ 793814 h 2879026"/>
                <a:gd name="connsiteX135" fmla="*/ 1361123 w 3458718"/>
                <a:gd name="connsiteY135" fmla="*/ 856678 h 2879026"/>
                <a:gd name="connsiteX136" fmla="*/ 1357979 w 3458718"/>
                <a:gd name="connsiteY136" fmla="*/ 919544 h 2879026"/>
                <a:gd name="connsiteX137" fmla="*/ 1232916 w 3458718"/>
                <a:gd name="connsiteY137" fmla="*/ 919544 h 2879026"/>
                <a:gd name="connsiteX138" fmla="*/ 1144810 w 3458718"/>
                <a:gd name="connsiteY138" fmla="*/ 984695 h 2879026"/>
                <a:gd name="connsiteX139" fmla="*/ 1115092 w 3458718"/>
                <a:gd name="connsiteY139" fmla="*/ 1056418 h 2879026"/>
                <a:gd name="connsiteX140" fmla="*/ 1131284 w 3458718"/>
                <a:gd name="connsiteY140" fmla="*/ 1164812 h 2879026"/>
                <a:gd name="connsiteX141" fmla="*/ 1219676 w 3458718"/>
                <a:gd name="connsiteY141" fmla="*/ 1253204 h 2879026"/>
                <a:gd name="connsiteX142" fmla="*/ 1130713 w 3458718"/>
                <a:gd name="connsiteY142" fmla="*/ 1342168 h 2879026"/>
                <a:gd name="connsiteX143" fmla="*/ 1042321 w 3458718"/>
                <a:gd name="connsiteY143" fmla="*/ 1253776 h 2879026"/>
                <a:gd name="connsiteX144" fmla="*/ 933926 w 3458718"/>
                <a:gd name="connsiteY144" fmla="*/ 1237583 h 2879026"/>
                <a:gd name="connsiteX145" fmla="*/ 862108 w 3458718"/>
                <a:gd name="connsiteY145" fmla="*/ 1267301 h 2879026"/>
                <a:gd name="connsiteX146" fmla="*/ 796957 w 3458718"/>
                <a:gd name="connsiteY146" fmla="*/ 1355408 h 2879026"/>
                <a:gd name="connsiteX147" fmla="*/ 796957 w 3458718"/>
                <a:gd name="connsiteY147" fmla="*/ 1480471 h 2879026"/>
                <a:gd name="connsiteX148" fmla="*/ 671227 w 3458718"/>
                <a:gd name="connsiteY148" fmla="*/ 1480471 h 2879026"/>
                <a:gd name="connsiteX149" fmla="*/ 671227 w 3458718"/>
                <a:gd name="connsiteY149" fmla="*/ 1355408 h 2879026"/>
                <a:gd name="connsiteX150" fmla="*/ 606076 w 3458718"/>
                <a:gd name="connsiteY150" fmla="*/ 1267301 h 2879026"/>
                <a:gd name="connsiteX151" fmla="*/ 534257 w 3458718"/>
                <a:gd name="connsiteY151" fmla="*/ 1237583 h 2879026"/>
                <a:gd name="connsiteX152" fmla="*/ 425958 w 3458718"/>
                <a:gd name="connsiteY152" fmla="*/ 1253776 h 2879026"/>
                <a:gd name="connsiteX153" fmla="*/ 337471 w 3458718"/>
                <a:gd name="connsiteY153" fmla="*/ 1342073 h 2879026"/>
                <a:gd name="connsiteX154" fmla="*/ 1495711 w 3458718"/>
                <a:gd name="connsiteY154" fmla="*/ 1113568 h 2879026"/>
                <a:gd name="connsiteX155" fmla="*/ 1493044 w 3458718"/>
                <a:gd name="connsiteY155" fmla="*/ 1118235 h 2879026"/>
                <a:gd name="connsiteX156" fmla="*/ 1512665 w 3458718"/>
                <a:gd name="connsiteY156" fmla="*/ 1191387 h 2879026"/>
                <a:gd name="connsiteX157" fmla="*/ 1539431 w 3458718"/>
                <a:gd name="connsiteY157" fmla="*/ 1198531 h 2879026"/>
                <a:gd name="connsiteX158" fmla="*/ 1585913 w 3458718"/>
                <a:gd name="connsiteY158" fmla="*/ 1171766 h 2879026"/>
                <a:gd name="connsiteX159" fmla="*/ 1588484 w 3458718"/>
                <a:gd name="connsiteY159" fmla="*/ 1167289 h 2879026"/>
                <a:gd name="connsiteX160" fmla="*/ 1788890 w 3458718"/>
                <a:gd name="connsiteY160" fmla="*/ 1367695 h 2879026"/>
                <a:gd name="connsiteX161" fmla="*/ 1784318 w 3458718"/>
                <a:gd name="connsiteY161" fmla="*/ 1370267 h 2879026"/>
                <a:gd name="connsiteX162" fmla="*/ 1764697 w 3458718"/>
                <a:gd name="connsiteY162" fmla="*/ 1443419 h 2879026"/>
                <a:gd name="connsiteX163" fmla="*/ 1811179 w 3458718"/>
                <a:gd name="connsiteY163" fmla="*/ 1470184 h 2879026"/>
                <a:gd name="connsiteX164" fmla="*/ 1837849 w 3458718"/>
                <a:gd name="connsiteY164" fmla="*/ 1463040 h 2879026"/>
                <a:gd name="connsiteX165" fmla="*/ 1842516 w 3458718"/>
                <a:gd name="connsiteY165" fmla="*/ 1460373 h 2879026"/>
                <a:gd name="connsiteX166" fmla="*/ 1915954 w 3458718"/>
                <a:gd name="connsiteY166" fmla="*/ 1734217 h 2879026"/>
                <a:gd name="connsiteX167" fmla="*/ 1772126 w 3458718"/>
                <a:gd name="connsiteY167" fmla="*/ 1734217 h 2879026"/>
                <a:gd name="connsiteX168" fmla="*/ 1718596 w 3458718"/>
                <a:gd name="connsiteY168" fmla="*/ 1787843 h 2879026"/>
                <a:gd name="connsiteX169" fmla="*/ 1772126 w 3458718"/>
                <a:gd name="connsiteY169" fmla="*/ 1841468 h 2879026"/>
                <a:gd name="connsiteX170" fmla="*/ 1916049 w 3458718"/>
                <a:gd name="connsiteY170" fmla="*/ 1841468 h 2879026"/>
                <a:gd name="connsiteX171" fmla="*/ 1842611 w 3458718"/>
                <a:gd name="connsiteY171" fmla="*/ 2115312 h 2879026"/>
                <a:gd name="connsiteX172" fmla="*/ 1837849 w 3458718"/>
                <a:gd name="connsiteY172" fmla="*/ 2112550 h 2879026"/>
                <a:gd name="connsiteX173" fmla="*/ 1764697 w 3458718"/>
                <a:gd name="connsiteY173" fmla="*/ 2132171 h 2879026"/>
                <a:gd name="connsiteX174" fmla="*/ 1784318 w 3458718"/>
                <a:gd name="connsiteY174" fmla="*/ 2205323 h 2879026"/>
                <a:gd name="connsiteX175" fmla="*/ 1788890 w 3458718"/>
                <a:gd name="connsiteY175" fmla="*/ 2207990 h 2879026"/>
                <a:gd name="connsiteX176" fmla="*/ 1588484 w 3458718"/>
                <a:gd name="connsiteY176" fmla="*/ 2408396 h 2879026"/>
                <a:gd name="connsiteX177" fmla="*/ 1585817 w 3458718"/>
                <a:gd name="connsiteY177" fmla="*/ 2403824 h 2879026"/>
                <a:gd name="connsiteX178" fmla="*/ 1512665 w 3458718"/>
                <a:gd name="connsiteY178" fmla="*/ 2384203 h 2879026"/>
                <a:gd name="connsiteX179" fmla="*/ 1493044 w 3458718"/>
                <a:gd name="connsiteY179" fmla="*/ 2457355 h 2879026"/>
                <a:gd name="connsiteX180" fmla="*/ 1495806 w 3458718"/>
                <a:gd name="connsiteY180" fmla="*/ 2462022 h 2879026"/>
                <a:gd name="connsiteX181" fmla="*/ 1221962 w 3458718"/>
                <a:gd name="connsiteY181" fmla="*/ 2535460 h 2879026"/>
                <a:gd name="connsiteX182" fmla="*/ 1221962 w 3458718"/>
                <a:gd name="connsiteY182" fmla="*/ 2393252 h 2879026"/>
                <a:gd name="connsiteX183" fmla="*/ 1168337 w 3458718"/>
                <a:gd name="connsiteY183" fmla="*/ 2339626 h 2879026"/>
                <a:gd name="connsiteX184" fmla="*/ 1114711 w 3458718"/>
                <a:gd name="connsiteY184" fmla="*/ 2393252 h 2879026"/>
                <a:gd name="connsiteX185" fmla="*/ 1114711 w 3458718"/>
                <a:gd name="connsiteY185" fmla="*/ 2535651 h 2879026"/>
                <a:gd name="connsiteX186" fmla="*/ 840867 w 3458718"/>
                <a:gd name="connsiteY186" fmla="*/ 2462213 h 2879026"/>
                <a:gd name="connsiteX187" fmla="*/ 843629 w 3458718"/>
                <a:gd name="connsiteY187" fmla="*/ 2457545 h 2879026"/>
                <a:gd name="connsiteX188" fmla="*/ 824008 w 3458718"/>
                <a:gd name="connsiteY188" fmla="*/ 2384393 h 2879026"/>
                <a:gd name="connsiteX189" fmla="*/ 750856 w 3458718"/>
                <a:gd name="connsiteY189" fmla="*/ 2404015 h 2879026"/>
                <a:gd name="connsiteX190" fmla="*/ 748189 w 3458718"/>
                <a:gd name="connsiteY190" fmla="*/ 2408587 h 2879026"/>
                <a:gd name="connsiteX191" fmla="*/ 547783 w 3458718"/>
                <a:gd name="connsiteY191" fmla="*/ 2208086 h 2879026"/>
                <a:gd name="connsiteX192" fmla="*/ 552355 w 3458718"/>
                <a:gd name="connsiteY192" fmla="*/ 2205514 h 2879026"/>
                <a:gd name="connsiteX193" fmla="*/ 571976 w 3458718"/>
                <a:gd name="connsiteY193" fmla="*/ 2132362 h 2879026"/>
                <a:gd name="connsiteX194" fmla="*/ 498824 w 3458718"/>
                <a:gd name="connsiteY194" fmla="*/ 2112740 h 2879026"/>
                <a:gd name="connsiteX195" fmla="*/ 494062 w 3458718"/>
                <a:gd name="connsiteY195" fmla="*/ 2115503 h 2879026"/>
                <a:gd name="connsiteX196" fmla="*/ 420624 w 3458718"/>
                <a:gd name="connsiteY196" fmla="*/ 1841659 h 2879026"/>
                <a:gd name="connsiteX197" fmla="*/ 565023 w 3458718"/>
                <a:gd name="connsiteY197" fmla="*/ 1841659 h 2879026"/>
                <a:gd name="connsiteX198" fmla="*/ 618649 w 3458718"/>
                <a:gd name="connsiteY198" fmla="*/ 1788033 h 2879026"/>
                <a:gd name="connsiteX199" fmla="*/ 565023 w 3458718"/>
                <a:gd name="connsiteY199" fmla="*/ 1734407 h 2879026"/>
                <a:gd name="connsiteX200" fmla="*/ 420529 w 3458718"/>
                <a:gd name="connsiteY200" fmla="*/ 1734407 h 2879026"/>
                <a:gd name="connsiteX201" fmla="*/ 551688 w 3458718"/>
                <a:gd name="connsiteY201" fmla="*/ 1361980 h 2879026"/>
                <a:gd name="connsiteX202" fmla="*/ 563785 w 3458718"/>
                <a:gd name="connsiteY202" fmla="*/ 1366266 h 2879026"/>
                <a:gd name="connsiteX203" fmla="*/ 563785 w 3458718"/>
                <a:gd name="connsiteY203" fmla="*/ 1493615 h 2879026"/>
                <a:gd name="connsiteX204" fmla="*/ 644557 w 3458718"/>
                <a:gd name="connsiteY204" fmla="*/ 1585151 h 2879026"/>
                <a:gd name="connsiteX205" fmla="*/ 733901 w 3458718"/>
                <a:gd name="connsiteY205" fmla="*/ 1590580 h 2879026"/>
                <a:gd name="connsiteX206" fmla="*/ 823151 w 3458718"/>
                <a:gd name="connsiteY206" fmla="*/ 1585151 h 2879026"/>
                <a:gd name="connsiteX207" fmla="*/ 903923 w 3458718"/>
                <a:gd name="connsiteY207" fmla="*/ 1493615 h 2879026"/>
                <a:gd name="connsiteX208" fmla="*/ 903923 w 3458718"/>
                <a:gd name="connsiteY208" fmla="*/ 1366266 h 2879026"/>
                <a:gd name="connsiteX209" fmla="*/ 974027 w 3458718"/>
                <a:gd name="connsiteY209" fmla="*/ 1337215 h 2879026"/>
                <a:gd name="connsiteX210" fmla="*/ 1064038 w 3458718"/>
                <a:gd name="connsiteY210" fmla="*/ 1427226 h 2879026"/>
                <a:gd name="connsiteX211" fmla="*/ 1185863 w 3458718"/>
                <a:gd name="connsiteY211" fmla="*/ 1434846 h 2879026"/>
                <a:gd name="connsiteX212" fmla="*/ 1312069 w 3458718"/>
                <a:gd name="connsiteY212" fmla="*/ 1308640 h 2879026"/>
                <a:gd name="connsiteX213" fmla="*/ 1304449 w 3458718"/>
                <a:gd name="connsiteY213" fmla="*/ 1186815 h 2879026"/>
                <a:gd name="connsiteX214" fmla="*/ 1214342 w 3458718"/>
                <a:gd name="connsiteY214" fmla="*/ 1096709 h 2879026"/>
                <a:gd name="connsiteX215" fmla="*/ 1238155 w 3458718"/>
                <a:gd name="connsiteY215" fmla="*/ 1041464 h 2879026"/>
                <a:gd name="connsiteX216" fmla="*/ 1495711 w 3458718"/>
                <a:gd name="connsiteY216" fmla="*/ 1113568 h 2879026"/>
                <a:gd name="connsiteX217" fmla="*/ 1495711 w 3458718"/>
                <a:gd name="connsiteY217" fmla="*/ 1113568 h 2879026"/>
                <a:gd name="connsiteX218" fmla="*/ 2288381 w 3458718"/>
                <a:gd name="connsiteY218" fmla="*/ 1757934 h 2879026"/>
                <a:gd name="connsiteX219" fmla="*/ 2259044 w 3458718"/>
                <a:gd name="connsiteY219" fmla="*/ 1757934 h 2879026"/>
                <a:gd name="connsiteX220" fmla="*/ 2096072 w 3458718"/>
                <a:gd name="connsiteY220" fmla="*/ 1214247 h 2879026"/>
                <a:gd name="connsiteX221" fmla="*/ 2096072 w 3458718"/>
                <a:gd name="connsiteY221" fmla="*/ 361760 h 2879026"/>
                <a:gd name="connsiteX222" fmla="*/ 2288381 w 3458718"/>
                <a:gd name="connsiteY222" fmla="*/ 361760 h 2879026"/>
                <a:gd name="connsiteX223" fmla="*/ 2288381 w 3458718"/>
                <a:gd name="connsiteY223" fmla="*/ 1757934 h 2879026"/>
                <a:gd name="connsiteX224" fmla="*/ 2745010 w 3458718"/>
                <a:gd name="connsiteY224" fmla="*/ 1757934 h 2879026"/>
                <a:gd name="connsiteX225" fmla="*/ 2552700 w 3458718"/>
                <a:gd name="connsiteY225" fmla="*/ 1757934 h 2879026"/>
                <a:gd name="connsiteX226" fmla="*/ 2552700 w 3458718"/>
                <a:gd name="connsiteY226" fmla="*/ 653701 h 2879026"/>
                <a:gd name="connsiteX227" fmla="*/ 2745010 w 3458718"/>
                <a:gd name="connsiteY227" fmla="*/ 653701 h 2879026"/>
                <a:gd name="connsiteX228" fmla="*/ 2745010 w 3458718"/>
                <a:gd name="connsiteY228" fmla="*/ 1757934 h 287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3458718" h="2879026">
                  <a:moveTo>
                    <a:pt x="3404997" y="1757934"/>
                  </a:moveTo>
                  <a:lnTo>
                    <a:pt x="3308890" y="1757934"/>
                  </a:lnTo>
                  <a:lnTo>
                    <a:pt x="3308890" y="1321689"/>
                  </a:lnTo>
                  <a:cubicBezTo>
                    <a:pt x="3308890" y="1292162"/>
                    <a:pt x="3284887" y="1268063"/>
                    <a:pt x="3255264" y="1268063"/>
                  </a:cubicBezTo>
                  <a:cubicBezTo>
                    <a:pt x="3225736" y="1268063"/>
                    <a:pt x="3201734" y="1292066"/>
                    <a:pt x="3201734" y="1321689"/>
                  </a:cubicBezTo>
                  <a:lnTo>
                    <a:pt x="3201734" y="1757934"/>
                  </a:lnTo>
                  <a:lnTo>
                    <a:pt x="3009424" y="1757934"/>
                  </a:lnTo>
                  <a:lnTo>
                    <a:pt x="3009424" y="324231"/>
                  </a:lnTo>
                  <a:lnTo>
                    <a:pt x="3201734" y="324231"/>
                  </a:lnTo>
                  <a:lnTo>
                    <a:pt x="3201734" y="1071563"/>
                  </a:lnTo>
                  <a:cubicBezTo>
                    <a:pt x="3201734" y="1101090"/>
                    <a:pt x="3225736" y="1125188"/>
                    <a:pt x="3255264" y="1125188"/>
                  </a:cubicBezTo>
                  <a:cubicBezTo>
                    <a:pt x="3284887" y="1125188"/>
                    <a:pt x="3308890" y="1101185"/>
                    <a:pt x="3308890" y="1071563"/>
                  </a:cubicBezTo>
                  <a:lnTo>
                    <a:pt x="3308890" y="294608"/>
                  </a:lnTo>
                  <a:cubicBezTo>
                    <a:pt x="3308890" y="251746"/>
                    <a:pt x="3274028" y="216979"/>
                    <a:pt x="3231261" y="216979"/>
                  </a:cubicBezTo>
                  <a:lnTo>
                    <a:pt x="2979896" y="216979"/>
                  </a:lnTo>
                  <a:cubicBezTo>
                    <a:pt x="2937034" y="216979"/>
                    <a:pt x="2902268" y="251841"/>
                    <a:pt x="2902268" y="294608"/>
                  </a:cubicBezTo>
                  <a:lnTo>
                    <a:pt x="2902268" y="1757934"/>
                  </a:lnTo>
                  <a:lnTo>
                    <a:pt x="2852166" y="1757934"/>
                  </a:lnTo>
                  <a:lnTo>
                    <a:pt x="2852166" y="624173"/>
                  </a:lnTo>
                  <a:cubicBezTo>
                    <a:pt x="2852166" y="581406"/>
                    <a:pt x="2817305" y="546545"/>
                    <a:pt x="2774537" y="546545"/>
                  </a:cubicBezTo>
                  <a:lnTo>
                    <a:pt x="2523173" y="546545"/>
                  </a:lnTo>
                  <a:cubicBezTo>
                    <a:pt x="2480405" y="546545"/>
                    <a:pt x="2445544" y="581406"/>
                    <a:pt x="2445544" y="624173"/>
                  </a:cubicBezTo>
                  <a:lnTo>
                    <a:pt x="2445544" y="1757934"/>
                  </a:lnTo>
                  <a:lnTo>
                    <a:pt x="2395538" y="1757934"/>
                  </a:lnTo>
                  <a:lnTo>
                    <a:pt x="2395538" y="332137"/>
                  </a:lnTo>
                  <a:cubicBezTo>
                    <a:pt x="2395538" y="289274"/>
                    <a:pt x="2360676" y="254508"/>
                    <a:pt x="2317909" y="254508"/>
                  </a:cubicBezTo>
                  <a:lnTo>
                    <a:pt x="2066544" y="254508"/>
                  </a:lnTo>
                  <a:cubicBezTo>
                    <a:pt x="2023682" y="254508"/>
                    <a:pt x="1988915" y="289370"/>
                    <a:pt x="1988915" y="332137"/>
                  </a:cubicBezTo>
                  <a:lnTo>
                    <a:pt x="1988915" y="1069562"/>
                  </a:lnTo>
                  <a:cubicBezTo>
                    <a:pt x="1972818" y="1051179"/>
                    <a:pt x="1956149" y="1033367"/>
                    <a:pt x="1938909" y="1016127"/>
                  </a:cubicBezTo>
                  <a:lnTo>
                    <a:pt x="1938909" y="521589"/>
                  </a:lnTo>
                  <a:cubicBezTo>
                    <a:pt x="1938909" y="492061"/>
                    <a:pt x="1914906" y="467963"/>
                    <a:pt x="1885283" y="467963"/>
                  </a:cubicBezTo>
                  <a:cubicBezTo>
                    <a:pt x="1855661" y="467963"/>
                    <a:pt x="1831658" y="491966"/>
                    <a:pt x="1831658" y="521589"/>
                  </a:cubicBezTo>
                  <a:lnTo>
                    <a:pt x="1831658" y="922115"/>
                  </a:lnTo>
                  <a:cubicBezTo>
                    <a:pt x="1772126" y="876395"/>
                    <a:pt x="1707642" y="836676"/>
                    <a:pt x="1639348" y="803815"/>
                  </a:cubicBezTo>
                  <a:lnTo>
                    <a:pt x="1639348" y="107156"/>
                  </a:lnTo>
                  <a:lnTo>
                    <a:pt x="1831658" y="107156"/>
                  </a:lnTo>
                  <a:lnTo>
                    <a:pt x="1831658" y="271558"/>
                  </a:lnTo>
                  <a:cubicBezTo>
                    <a:pt x="1831658" y="301181"/>
                    <a:pt x="1855661" y="325184"/>
                    <a:pt x="1885283" y="325184"/>
                  </a:cubicBezTo>
                  <a:cubicBezTo>
                    <a:pt x="1914906" y="325184"/>
                    <a:pt x="1938909" y="301181"/>
                    <a:pt x="1938909" y="271558"/>
                  </a:cubicBezTo>
                  <a:lnTo>
                    <a:pt x="1938909" y="77629"/>
                  </a:lnTo>
                  <a:cubicBezTo>
                    <a:pt x="1938909" y="34862"/>
                    <a:pt x="1904048" y="0"/>
                    <a:pt x="1861280" y="0"/>
                  </a:cubicBezTo>
                  <a:lnTo>
                    <a:pt x="1609916" y="0"/>
                  </a:lnTo>
                  <a:cubicBezTo>
                    <a:pt x="1567148" y="0"/>
                    <a:pt x="1532287" y="34862"/>
                    <a:pt x="1532287" y="77629"/>
                  </a:cubicBezTo>
                  <a:lnTo>
                    <a:pt x="1532287" y="759238"/>
                  </a:lnTo>
                  <a:cubicBezTo>
                    <a:pt x="1505903" y="749903"/>
                    <a:pt x="1479042" y="741521"/>
                    <a:pt x="1451705" y="734187"/>
                  </a:cubicBezTo>
                  <a:cubicBezTo>
                    <a:pt x="1435894" y="705707"/>
                    <a:pt x="1405414" y="686657"/>
                    <a:pt x="1371029" y="686657"/>
                  </a:cubicBezTo>
                  <a:lnTo>
                    <a:pt x="1243489" y="686657"/>
                  </a:lnTo>
                  <a:cubicBezTo>
                    <a:pt x="1235488" y="662654"/>
                    <a:pt x="1225772" y="639223"/>
                    <a:pt x="1214438" y="616553"/>
                  </a:cubicBezTo>
                  <a:lnTo>
                    <a:pt x="1304544" y="526447"/>
                  </a:lnTo>
                  <a:cubicBezTo>
                    <a:pt x="1337501" y="493490"/>
                    <a:pt x="1340739" y="441103"/>
                    <a:pt x="1312164" y="404622"/>
                  </a:cubicBezTo>
                  <a:cubicBezTo>
                    <a:pt x="1275398" y="357664"/>
                    <a:pt x="1232916" y="315182"/>
                    <a:pt x="1185958" y="278416"/>
                  </a:cubicBezTo>
                  <a:cubicBezTo>
                    <a:pt x="1149382" y="249841"/>
                    <a:pt x="1096994" y="253079"/>
                    <a:pt x="1064133" y="286036"/>
                  </a:cubicBezTo>
                  <a:lnTo>
                    <a:pt x="974122" y="376047"/>
                  </a:lnTo>
                  <a:cubicBezTo>
                    <a:pt x="951452" y="364808"/>
                    <a:pt x="928021" y="354997"/>
                    <a:pt x="904018" y="346996"/>
                  </a:cubicBezTo>
                  <a:lnTo>
                    <a:pt x="904018" y="219647"/>
                  </a:lnTo>
                  <a:cubicBezTo>
                    <a:pt x="904018" y="173069"/>
                    <a:pt x="869347" y="133731"/>
                    <a:pt x="823246" y="128111"/>
                  </a:cubicBezTo>
                  <a:cubicBezTo>
                    <a:pt x="764286" y="120968"/>
                    <a:pt x="703707" y="120968"/>
                    <a:pt x="644652" y="128111"/>
                  </a:cubicBezTo>
                  <a:cubicBezTo>
                    <a:pt x="598646" y="133731"/>
                    <a:pt x="563880" y="173069"/>
                    <a:pt x="563880" y="219647"/>
                  </a:cubicBezTo>
                  <a:lnTo>
                    <a:pt x="563880" y="347091"/>
                  </a:lnTo>
                  <a:cubicBezTo>
                    <a:pt x="539877" y="355092"/>
                    <a:pt x="516446" y="364808"/>
                    <a:pt x="493776" y="376142"/>
                  </a:cubicBezTo>
                  <a:lnTo>
                    <a:pt x="403765" y="286131"/>
                  </a:lnTo>
                  <a:cubicBezTo>
                    <a:pt x="370808" y="253175"/>
                    <a:pt x="318421" y="249936"/>
                    <a:pt x="281940" y="278511"/>
                  </a:cubicBezTo>
                  <a:cubicBezTo>
                    <a:pt x="234982" y="315278"/>
                    <a:pt x="192500" y="357759"/>
                    <a:pt x="155734" y="404717"/>
                  </a:cubicBezTo>
                  <a:cubicBezTo>
                    <a:pt x="127159" y="441198"/>
                    <a:pt x="130397" y="493586"/>
                    <a:pt x="163354" y="526542"/>
                  </a:cubicBezTo>
                  <a:lnTo>
                    <a:pt x="253460" y="616649"/>
                  </a:lnTo>
                  <a:cubicBezTo>
                    <a:pt x="242125" y="639223"/>
                    <a:pt x="232410" y="662750"/>
                    <a:pt x="224409" y="686753"/>
                  </a:cubicBezTo>
                  <a:lnTo>
                    <a:pt x="96964" y="686753"/>
                  </a:lnTo>
                  <a:cubicBezTo>
                    <a:pt x="50387" y="686753"/>
                    <a:pt x="11049" y="721519"/>
                    <a:pt x="5429" y="767525"/>
                  </a:cubicBezTo>
                  <a:cubicBezTo>
                    <a:pt x="1810" y="796957"/>
                    <a:pt x="0" y="827056"/>
                    <a:pt x="0" y="856774"/>
                  </a:cubicBezTo>
                  <a:cubicBezTo>
                    <a:pt x="0" y="886492"/>
                    <a:pt x="1810" y="916591"/>
                    <a:pt x="5429" y="946023"/>
                  </a:cubicBezTo>
                  <a:cubicBezTo>
                    <a:pt x="11049" y="992124"/>
                    <a:pt x="50387" y="1026795"/>
                    <a:pt x="96964" y="1026795"/>
                  </a:cubicBezTo>
                  <a:lnTo>
                    <a:pt x="224314" y="1026795"/>
                  </a:lnTo>
                  <a:cubicBezTo>
                    <a:pt x="232315" y="1050798"/>
                    <a:pt x="242030" y="1074325"/>
                    <a:pt x="253365" y="1096899"/>
                  </a:cubicBezTo>
                  <a:lnTo>
                    <a:pt x="163259" y="1187006"/>
                  </a:lnTo>
                  <a:cubicBezTo>
                    <a:pt x="130302" y="1219962"/>
                    <a:pt x="127064" y="1272350"/>
                    <a:pt x="155639" y="1308830"/>
                  </a:cubicBezTo>
                  <a:cubicBezTo>
                    <a:pt x="162306" y="1317308"/>
                    <a:pt x="169259" y="1325690"/>
                    <a:pt x="176213" y="1333881"/>
                  </a:cubicBezTo>
                  <a:cubicBezTo>
                    <a:pt x="112586" y="1472279"/>
                    <a:pt x="77057" y="1626108"/>
                    <a:pt x="77057" y="1788033"/>
                  </a:cubicBezTo>
                  <a:cubicBezTo>
                    <a:pt x="77057" y="2389537"/>
                    <a:pt x="566547" y="2879027"/>
                    <a:pt x="1168241" y="2879027"/>
                  </a:cubicBezTo>
                  <a:cubicBezTo>
                    <a:pt x="1408557" y="2879027"/>
                    <a:pt x="1636586" y="2802351"/>
                    <a:pt x="1827657" y="2657189"/>
                  </a:cubicBezTo>
                  <a:cubicBezTo>
                    <a:pt x="1851184" y="2639282"/>
                    <a:pt x="1855851" y="2605659"/>
                    <a:pt x="1837944" y="2582132"/>
                  </a:cubicBezTo>
                  <a:cubicBezTo>
                    <a:pt x="1820037" y="2558510"/>
                    <a:pt x="1786414" y="2553938"/>
                    <a:pt x="1762887" y="2571845"/>
                  </a:cubicBezTo>
                  <a:cubicBezTo>
                    <a:pt x="1590675" y="2702624"/>
                    <a:pt x="1385126" y="2771775"/>
                    <a:pt x="1168337" y="2771775"/>
                  </a:cubicBezTo>
                  <a:cubicBezTo>
                    <a:pt x="625793" y="2771775"/>
                    <a:pt x="184309" y="2330387"/>
                    <a:pt x="184309" y="1787747"/>
                  </a:cubicBezTo>
                  <a:cubicBezTo>
                    <a:pt x="184309" y="1655826"/>
                    <a:pt x="210503" y="1529906"/>
                    <a:pt x="257746" y="1414844"/>
                  </a:cubicBezTo>
                  <a:cubicBezTo>
                    <a:pt x="265748" y="1421606"/>
                    <a:pt x="273749" y="1428274"/>
                    <a:pt x="281940" y="1434751"/>
                  </a:cubicBezTo>
                  <a:cubicBezTo>
                    <a:pt x="312039" y="1458278"/>
                    <a:pt x="352711" y="1460183"/>
                    <a:pt x="384620" y="1441799"/>
                  </a:cubicBezTo>
                  <a:cubicBezTo>
                    <a:pt x="337661" y="1547622"/>
                    <a:pt x="311468" y="1664684"/>
                    <a:pt x="311468" y="1787747"/>
                  </a:cubicBezTo>
                  <a:cubicBezTo>
                    <a:pt x="311468" y="2260187"/>
                    <a:pt x="695897" y="2644617"/>
                    <a:pt x="1168337" y="2644617"/>
                  </a:cubicBezTo>
                  <a:cubicBezTo>
                    <a:pt x="1640777" y="2644617"/>
                    <a:pt x="2025206" y="2260187"/>
                    <a:pt x="2025206" y="1787747"/>
                  </a:cubicBezTo>
                  <a:cubicBezTo>
                    <a:pt x="2025206" y="1414463"/>
                    <a:pt x="1785271" y="1096423"/>
                    <a:pt x="1451610" y="979170"/>
                  </a:cubicBezTo>
                  <a:cubicBezTo>
                    <a:pt x="1457230" y="969074"/>
                    <a:pt x="1461040" y="957834"/>
                    <a:pt x="1462564" y="945737"/>
                  </a:cubicBezTo>
                  <a:cubicBezTo>
                    <a:pt x="1466183" y="916210"/>
                    <a:pt x="1467993" y="886206"/>
                    <a:pt x="1467993" y="856488"/>
                  </a:cubicBezTo>
                  <a:cubicBezTo>
                    <a:pt x="1467993" y="854488"/>
                    <a:pt x="1467898" y="852392"/>
                    <a:pt x="1467898" y="850392"/>
                  </a:cubicBezTo>
                  <a:cubicBezTo>
                    <a:pt x="1864424" y="977456"/>
                    <a:pt x="2152364" y="1349597"/>
                    <a:pt x="2152364" y="1787747"/>
                  </a:cubicBezTo>
                  <a:cubicBezTo>
                    <a:pt x="2152364" y="2012537"/>
                    <a:pt x="2074545" y="2232374"/>
                    <a:pt x="1933289" y="2406682"/>
                  </a:cubicBezTo>
                  <a:cubicBezTo>
                    <a:pt x="1914716" y="2429637"/>
                    <a:pt x="1918240" y="2463451"/>
                    <a:pt x="1941195" y="2482025"/>
                  </a:cubicBezTo>
                  <a:cubicBezTo>
                    <a:pt x="1964150" y="2500598"/>
                    <a:pt x="1997964" y="2497074"/>
                    <a:pt x="2016538" y="2474119"/>
                  </a:cubicBezTo>
                  <a:cubicBezTo>
                    <a:pt x="2157032" y="2300764"/>
                    <a:pt x="2240852" y="2086928"/>
                    <a:pt x="2256758" y="1864900"/>
                  </a:cubicBezTo>
                  <a:lnTo>
                    <a:pt x="3405092" y="1864900"/>
                  </a:lnTo>
                  <a:cubicBezTo>
                    <a:pt x="3434715" y="1864900"/>
                    <a:pt x="3458718" y="1840897"/>
                    <a:pt x="3458718" y="1811274"/>
                  </a:cubicBezTo>
                  <a:cubicBezTo>
                    <a:pt x="3458528" y="1781937"/>
                    <a:pt x="3434525" y="1757934"/>
                    <a:pt x="3404997" y="1757934"/>
                  </a:cubicBezTo>
                  <a:lnTo>
                    <a:pt x="3404997" y="1757934"/>
                  </a:lnTo>
                  <a:close/>
                  <a:moveTo>
                    <a:pt x="337471" y="1342073"/>
                  </a:moveTo>
                  <a:cubicBezTo>
                    <a:pt x="304991" y="1315498"/>
                    <a:pt x="275177" y="1285685"/>
                    <a:pt x="248507" y="1253204"/>
                  </a:cubicBezTo>
                  <a:lnTo>
                    <a:pt x="336899" y="1164812"/>
                  </a:lnTo>
                  <a:cubicBezTo>
                    <a:pt x="365570" y="1136142"/>
                    <a:pt x="372142" y="1092613"/>
                    <a:pt x="353092" y="1056418"/>
                  </a:cubicBezTo>
                  <a:cubicBezTo>
                    <a:pt x="341090" y="1033558"/>
                    <a:pt x="331089" y="1009460"/>
                    <a:pt x="323374" y="984695"/>
                  </a:cubicBezTo>
                  <a:cubicBezTo>
                    <a:pt x="311277" y="945737"/>
                    <a:pt x="275844" y="919544"/>
                    <a:pt x="235268" y="919544"/>
                  </a:cubicBezTo>
                  <a:lnTo>
                    <a:pt x="110300" y="919544"/>
                  </a:lnTo>
                  <a:cubicBezTo>
                    <a:pt x="108204" y="898684"/>
                    <a:pt x="107156" y="877634"/>
                    <a:pt x="107156" y="856678"/>
                  </a:cubicBezTo>
                  <a:cubicBezTo>
                    <a:pt x="107156" y="835724"/>
                    <a:pt x="108204" y="814673"/>
                    <a:pt x="110300" y="793814"/>
                  </a:cubicBezTo>
                  <a:lnTo>
                    <a:pt x="235363" y="793814"/>
                  </a:lnTo>
                  <a:cubicBezTo>
                    <a:pt x="275939" y="793814"/>
                    <a:pt x="311277" y="767620"/>
                    <a:pt x="323469" y="728663"/>
                  </a:cubicBezTo>
                  <a:cubicBezTo>
                    <a:pt x="331184" y="703993"/>
                    <a:pt x="341186" y="679799"/>
                    <a:pt x="353187" y="656939"/>
                  </a:cubicBezTo>
                  <a:cubicBezTo>
                    <a:pt x="372142" y="620840"/>
                    <a:pt x="365665" y="577215"/>
                    <a:pt x="336995" y="548545"/>
                  </a:cubicBezTo>
                  <a:lnTo>
                    <a:pt x="248603" y="460153"/>
                  </a:lnTo>
                  <a:cubicBezTo>
                    <a:pt x="275177" y="427673"/>
                    <a:pt x="304991" y="397859"/>
                    <a:pt x="337566" y="371285"/>
                  </a:cubicBezTo>
                  <a:lnTo>
                    <a:pt x="425958" y="459677"/>
                  </a:lnTo>
                  <a:cubicBezTo>
                    <a:pt x="454628" y="488347"/>
                    <a:pt x="498158" y="494919"/>
                    <a:pt x="534257" y="475869"/>
                  </a:cubicBezTo>
                  <a:cubicBezTo>
                    <a:pt x="557117" y="463868"/>
                    <a:pt x="581311" y="453866"/>
                    <a:pt x="606076" y="446151"/>
                  </a:cubicBezTo>
                  <a:cubicBezTo>
                    <a:pt x="645033" y="434054"/>
                    <a:pt x="671227" y="398621"/>
                    <a:pt x="671227" y="358045"/>
                  </a:cubicBezTo>
                  <a:lnTo>
                    <a:pt x="671227" y="232981"/>
                  </a:lnTo>
                  <a:cubicBezTo>
                    <a:pt x="712946" y="228791"/>
                    <a:pt x="755237" y="228791"/>
                    <a:pt x="796957" y="232981"/>
                  </a:cubicBezTo>
                  <a:lnTo>
                    <a:pt x="796957" y="357950"/>
                  </a:lnTo>
                  <a:cubicBezTo>
                    <a:pt x="796957" y="398526"/>
                    <a:pt x="823151" y="433959"/>
                    <a:pt x="862108" y="446056"/>
                  </a:cubicBezTo>
                  <a:cubicBezTo>
                    <a:pt x="886873" y="453676"/>
                    <a:pt x="910971" y="463772"/>
                    <a:pt x="933926" y="475774"/>
                  </a:cubicBezTo>
                  <a:cubicBezTo>
                    <a:pt x="970026" y="494728"/>
                    <a:pt x="1013651" y="488252"/>
                    <a:pt x="1042321" y="459581"/>
                  </a:cubicBezTo>
                  <a:lnTo>
                    <a:pt x="1130713" y="371189"/>
                  </a:lnTo>
                  <a:cubicBezTo>
                    <a:pt x="1163193" y="397764"/>
                    <a:pt x="1193006" y="427577"/>
                    <a:pt x="1219676" y="460057"/>
                  </a:cubicBezTo>
                  <a:lnTo>
                    <a:pt x="1131284" y="548450"/>
                  </a:lnTo>
                  <a:cubicBezTo>
                    <a:pt x="1102614" y="577120"/>
                    <a:pt x="1096042" y="620649"/>
                    <a:pt x="1115092" y="656844"/>
                  </a:cubicBezTo>
                  <a:cubicBezTo>
                    <a:pt x="1127093" y="679704"/>
                    <a:pt x="1137095" y="703898"/>
                    <a:pt x="1144810" y="728663"/>
                  </a:cubicBezTo>
                  <a:cubicBezTo>
                    <a:pt x="1156907" y="767620"/>
                    <a:pt x="1192340" y="793814"/>
                    <a:pt x="1232916" y="793814"/>
                  </a:cubicBezTo>
                  <a:lnTo>
                    <a:pt x="1357979" y="793814"/>
                  </a:lnTo>
                  <a:cubicBezTo>
                    <a:pt x="1360075" y="814673"/>
                    <a:pt x="1361123" y="835724"/>
                    <a:pt x="1361123" y="856678"/>
                  </a:cubicBezTo>
                  <a:cubicBezTo>
                    <a:pt x="1361123" y="877634"/>
                    <a:pt x="1360075" y="898684"/>
                    <a:pt x="1357979" y="919544"/>
                  </a:cubicBezTo>
                  <a:lnTo>
                    <a:pt x="1232916" y="919544"/>
                  </a:lnTo>
                  <a:cubicBezTo>
                    <a:pt x="1192340" y="919544"/>
                    <a:pt x="1157002" y="945737"/>
                    <a:pt x="1144810" y="984695"/>
                  </a:cubicBezTo>
                  <a:cubicBezTo>
                    <a:pt x="1137095" y="1009460"/>
                    <a:pt x="1127093" y="1033558"/>
                    <a:pt x="1115092" y="1056418"/>
                  </a:cubicBezTo>
                  <a:cubicBezTo>
                    <a:pt x="1096042" y="1092613"/>
                    <a:pt x="1102614" y="1136142"/>
                    <a:pt x="1131284" y="1164812"/>
                  </a:cubicBezTo>
                  <a:lnTo>
                    <a:pt x="1219676" y="1253204"/>
                  </a:lnTo>
                  <a:cubicBezTo>
                    <a:pt x="1193102" y="1285685"/>
                    <a:pt x="1163288" y="1315498"/>
                    <a:pt x="1130713" y="1342168"/>
                  </a:cubicBezTo>
                  <a:lnTo>
                    <a:pt x="1042321" y="1253776"/>
                  </a:lnTo>
                  <a:cubicBezTo>
                    <a:pt x="1013651" y="1225106"/>
                    <a:pt x="970121" y="1218533"/>
                    <a:pt x="933926" y="1237583"/>
                  </a:cubicBezTo>
                  <a:cubicBezTo>
                    <a:pt x="911066" y="1249585"/>
                    <a:pt x="886873" y="1259586"/>
                    <a:pt x="862108" y="1267301"/>
                  </a:cubicBezTo>
                  <a:cubicBezTo>
                    <a:pt x="823151" y="1279398"/>
                    <a:pt x="796957" y="1314831"/>
                    <a:pt x="796957" y="1355408"/>
                  </a:cubicBezTo>
                  <a:lnTo>
                    <a:pt x="796957" y="1480471"/>
                  </a:lnTo>
                  <a:cubicBezTo>
                    <a:pt x="755237" y="1484662"/>
                    <a:pt x="712946" y="1484662"/>
                    <a:pt x="671227" y="1480471"/>
                  </a:cubicBezTo>
                  <a:lnTo>
                    <a:pt x="671227" y="1355408"/>
                  </a:lnTo>
                  <a:cubicBezTo>
                    <a:pt x="671227" y="1314831"/>
                    <a:pt x="645033" y="1279398"/>
                    <a:pt x="606076" y="1267301"/>
                  </a:cubicBezTo>
                  <a:cubicBezTo>
                    <a:pt x="581311" y="1259586"/>
                    <a:pt x="557213" y="1249585"/>
                    <a:pt x="534257" y="1237583"/>
                  </a:cubicBezTo>
                  <a:cubicBezTo>
                    <a:pt x="498158" y="1218629"/>
                    <a:pt x="454628" y="1225106"/>
                    <a:pt x="425958" y="1253776"/>
                  </a:cubicBezTo>
                  <a:lnTo>
                    <a:pt x="337471" y="1342073"/>
                  </a:lnTo>
                  <a:close/>
                  <a:moveTo>
                    <a:pt x="1495711" y="1113568"/>
                  </a:moveTo>
                  <a:lnTo>
                    <a:pt x="1493044" y="1118235"/>
                  </a:lnTo>
                  <a:cubicBezTo>
                    <a:pt x="1478280" y="1143857"/>
                    <a:pt x="1487043" y="1176623"/>
                    <a:pt x="1512665" y="1191387"/>
                  </a:cubicBezTo>
                  <a:cubicBezTo>
                    <a:pt x="1521143" y="1196245"/>
                    <a:pt x="1530287" y="1198531"/>
                    <a:pt x="1539431" y="1198531"/>
                  </a:cubicBezTo>
                  <a:cubicBezTo>
                    <a:pt x="1557909" y="1198531"/>
                    <a:pt x="1575911" y="1188911"/>
                    <a:pt x="1585913" y="1171766"/>
                  </a:cubicBezTo>
                  <a:lnTo>
                    <a:pt x="1588484" y="1167289"/>
                  </a:lnTo>
                  <a:cubicBezTo>
                    <a:pt x="1667256" y="1220819"/>
                    <a:pt x="1735360" y="1288923"/>
                    <a:pt x="1788890" y="1367695"/>
                  </a:cubicBezTo>
                  <a:lnTo>
                    <a:pt x="1784318" y="1370267"/>
                  </a:lnTo>
                  <a:cubicBezTo>
                    <a:pt x="1758696" y="1385126"/>
                    <a:pt x="1749933" y="1417796"/>
                    <a:pt x="1764697" y="1443419"/>
                  </a:cubicBezTo>
                  <a:cubicBezTo>
                    <a:pt x="1774603" y="1460659"/>
                    <a:pt x="1792605" y="1470184"/>
                    <a:pt x="1811179" y="1470184"/>
                  </a:cubicBezTo>
                  <a:cubicBezTo>
                    <a:pt x="1820228" y="1470184"/>
                    <a:pt x="1829467" y="1467898"/>
                    <a:pt x="1837849" y="1463040"/>
                  </a:cubicBezTo>
                  <a:lnTo>
                    <a:pt x="1842516" y="1460373"/>
                  </a:lnTo>
                  <a:cubicBezTo>
                    <a:pt x="1883378" y="1544193"/>
                    <a:pt x="1909096" y="1636586"/>
                    <a:pt x="1915954" y="1734217"/>
                  </a:cubicBezTo>
                  <a:lnTo>
                    <a:pt x="1772126" y="1734217"/>
                  </a:lnTo>
                  <a:cubicBezTo>
                    <a:pt x="1742599" y="1734217"/>
                    <a:pt x="1718596" y="1758220"/>
                    <a:pt x="1718596" y="1787843"/>
                  </a:cubicBezTo>
                  <a:cubicBezTo>
                    <a:pt x="1718596" y="1817465"/>
                    <a:pt x="1742599" y="1841468"/>
                    <a:pt x="1772126" y="1841468"/>
                  </a:cubicBezTo>
                  <a:lnTo>
                    <a:pt x="1916049" y="1841468"/>
                  </a:lnTo>
                  <a:cubicBezTo>
                    <a:pt x="1909096" y="1939100"/>
                    <a:pt x="1883474" y="2031587"/>
                    <a:pt x="1842611" y="2115312"/>
                  </a:cubicBezTo>
                  <a:lnTo>
                    <a:pt x="1837849" y="2112550"/>
                  </a:lnTo>
                  <a:cubicBezTo>
                    <a:pt x="1812227" y="2097786"/>
                    <a:pt x="1779461" y="2106549"/>
                    <a:pt x="1764697" y="2132171"/>
                  </a:cubicBezTo>
                  <a:cubicBezTo>
                    <a:pt x="1749933" y="2157794"/>
                    <a:pt x="1758696" y="2190560"/>
                    <a:pt x="1784318" y="2205323"/>
                  </a:cubicBezTo>
                  <a:lnTo>
                    <a:pt x="1788890" y="2207990"/>
                  </a:lnTo>
                  <a:cubicBezTo>
                    <a:pt x="1735360" y="2286762"/>
                    <a:pt x="1667256" y="2354961"/>
                    <a:pt x="1588484" y="2408396"/>
                  </a:cubicBezTo>
                  <a:lnTo>
                    <a:pt x="1585817" y="2403824"/>
                  </a:lnTo>
                  <a:cubicBezTo>
                    <a:pt x="1570958" y="2378202"/>
                    <a:pt x="1538288" y="2369439"/>
                    <a:pt x="1512665" y="2384203"/>
                  </a:cubicBezTo>
                  <a:cubicBezTo>
                    <a:pt x="1487043" y="2398967"/>
                    <a:pt x="1478280" y="2431733"/>
                    <a:pt x="1493044" y="2457355"/>
                  </a:cubicBezTo>
                  <a:lnTo>
                    <a:pt x="1495806" y="2462022"/>
                  </a:lnTo>
                  <a:cubicBezTo>
                    <a:pt x="1411986" y="2502884"/>
                    <a:pt x="1319498" y="2528507"/>
                    <a:pt x="1221962" y="2535460"/>
                  </a:cubicBezTo>
                  <a:lnTo>
                    <a:pt x="1221962" y="2393252"/>
                  </a:lnTo>
                  <a:cubicBezTo>
                    <a:pt x="1221962" y="2363629"/>
                    <a:pt x="1197959" y="2339626"/>
                    <a:pt x="1168337" y="2339626"/>
                  </a:cubicBezTo>
                  <a:cubicBezTo>
                    <a:pt x="1138714" y="2339626"/>
                    <a:pt x="1114711" y="2363629"/>
                    <a:pt x="1114711" y="2393252"/>
                  </a:cubicBezTo>
                  <a:lnTo>
                    <a:pt x="1114711" y="2535651"/>
                  </a:lnTo>
                  <a:cubicBezTo>
                    <a:pt x="1017080" y="2528697"/>
                    <a:pt x="924592" y="2502980"/>
                    <a:pt x="840867" y="2462213"/>
                  </a:cubicBezTo>
                  <a:lnTo>
                    <a:pt x="843629" y="2457545"/>
                  </a:lnTo>
                  <a:cubicBezTo>
                    <a:pt x="858393" y="2431923"/>
                    <a:pt x="849630" y="2399157"/>
                    <a:pt x="824008" y="2384393"/>
                  </a:cubicBezTo>
                  <a:cubicBezTo>
                    <a:pt x="798386" y="2369630"/>
                    <a:pt x="765620" y="2378393"/>
                    <a:pt x="750856" y="2404015"/>
                  </a:cubicBezTo>
                  <a:lnTo>
                    <a:pt x="748189" y="2408587"/>
                  </a:lnTo>
                  <a:cubicBezTo>
                    <a:pt x="669417" y="2355056"/>
                    <a:pt x="601313" y="2286953"/>
                    <a:pt x="547783" y="2208086"/>
                  </a:cubicBezTo>
                  <a:lnTo>
                    <a:pt x="552355" y="2205514"/>
                  </a:lnTo>
                  <a:cubicBezTo>
                    <a:pt x="577977" y="2190750"/>
                    <a:pt x="586740" y="2157889"/>
                    <a:pt x="571976" y="2132362"/>
                  </a:cubicBezTo>
                  <a:cubicBezTo>
                    <a:pt x="557213" y="2106740"/>
                    <a:pt x="524351" y="2097977"/>
                    <a:pt x="498824" y="2112740"/>
                  </a:cubicBezTo>
                  <a:lnTo>
                    <a:pt x="494062" y="2115503"/>
                  </a:lnTo>
                  <a:cubicBezTo>
                    <a:pt x="453200" y="2031683"/>
                    <a:pt x="427577" y="1939195"/>
                    <a:pt x="420624" y="1841659"/>
                  </a:cubicBezTo>
                  <a:lnTo>
                    <a:pt x="565023" y="1841659"/>
                  </a:lnTo>
                  <a:cubicBezTo>
                    <a:pt x="594646" y="1841659"/>
                    <a:pt x="618649" y="1817656"/>
                    <a:pt x="618649" y="1788033"/>
                  </a:cubicBezTo>
                  <a:cubicBezTo>
                    <a:pt x="618649" y="1758410"/>
                    <a:pt x="594646" y="1734407"/>
                    <a:pt x="565023" y="1734407"/>
                  </a:cubicBezTo>
                  <a:lnTo>
                    <a:pt x="420529" y="1734407"/>
                  </a:lnTo>
                  <a:cubicBezTo>
                    <a:pt x="430340" y="1596771"/>
                    <a:pt x="477298" y="1469231"/>
                    <a:pt x="551688" y="1361980"/>
                  </a:cubicBezTo>
                  <a:cubicBezTo>
                    <a:pt x="555689" y="1363504"/>
                    <a:pt x="559784" y="1364933"/>
                    <a:pt x="563785" y="1366266"/>
                  </a:cubicBezTo>
                  <a:lnTo>
                    <a:pt x="563785" y="1493615"/>
                  </a:lnTo>
                  <a:cubicBezTo>
                    <a:pt x="563785" y="1540193"/>
                    <a:pt x="598551" y="1579531"/>
                    <a:pt x="644557" y="1585151"/>
                  </a:cubicBezTo>
                  <a:cubicBezTo>
                    <a:pt x="674084" y="1588770"/>
                    <a:pt x="704088" y="1590580"/>
                    <a:pt x="733901" y="1590580"/>
                  </a:cubicBezTo>
                  <a:cubicBezTo>
                    <a:pt x="763619" y="1590580"/>
                    <a:pt x="793623" y="1588770"/>
                    <a:pt x="823151" y="1585151"/>
                  </a:cubicBezTo>
                  <a:cubicBezTo>
                    <a:pt x="869156" y="1579531"/>
                    <a:pt x="903923" y="1540193"/>
                    <a:pt x="903923" y="1493615"/>
                  </a:cubicBezTo>
                  <a:lnTo>
                    <a:pt x="903923" y="1366266"/>
                  </a:lnTo>
                  <a:cubicBezTo>
                    <a:pt x="927926" y="1358265"/>
                    <a:pt x="951357" y="1348550"/>
                    <a:pt x="974027" y="1337215"/>
                  </a:cubicBezTo>
                  <a:lnTo>
                    <a:pt x="1064038" y="1427226"/>
                  </a:lnTo>
                  <a:cubicBezTo>
                    <a:pt x="1096994" y="1460183"/>
                    <a:pt x="1149382" y="1463421"/>
                    <a:pt x="1185863" y="1434846"/>
                  </a:cubicBezTo>
                  <a:cubicBezTo>
                    <a:pt x="1232821" y="1398080"/>
                    <a:pt x="1275302" y="1355598"/>
                    <a:pt x="1312069" y="1308640"/>
                  </a:cubicBezTo>
                  <a:cubicBezTo>
                    <a:pt x="1340644" y="1272159"/>
                    <a:pt x="1337405" y="1219772"/>
                    <a:pt x="1304449" y="1186815"/>
                  </a:cubicBezTo>
                  <a:lnTo>
                    <a:pt x="1214342" y="1096709"/>
                  </a:lnTo>
                  <a:cubicBezTo>
                    <a:pt x="1223296" y="1078802"/>
                    <a:pt x="1231202" y="1060323"/>
                    <a:pt x="1238155" y="1041464"/>
                  </a:cubicBezTo>
                  <a:cubicBezTo>
                    <a:pt x="1329785" y="1049941"/>
                    <a:pt x="1416653" y="1074992"/>
                    <a:pt x="1495711" y="1113568"/>
                  </a:cubicBezTo>
                  <a:lnTo>
                    <a:pt x="1495711" y="1113568"/>
                  </a:lnTo>
                  <a:close/>
                  <a:moveTo>
                    <a:pt x="2288381" y="1757934"/>
                  </a:moveTo>
                  <a:lnTo>
                    <a:pt x="2259044" y="1757934"/>
                  </a:lnTo>
                  <a:cubicBezTo>
                    <a:pt x="2253615" y="1558862"/>
                    <a:pt x="2194655" y="1373029"/>
                    <a:pt x="2096072" y="1214247"/>
                  </a:cubicBezTo>
                  <a:lnTo>
                    <a:pt x="2096072" y="361760"/>
                  </a:lnTo>
                  <a:lnTo>
                    <a:pt x="2288381" y="361760"/>
                  </a:lnTo>
                  <a:lnTo>
                    <a:pt x="2288381" y="1757934"/>
                  </a:lnTo>
                  <a:close/>
                  <a:moveTo>
                    <a:pt x="2745010" y="1757934"/>
                  </a:moveTo>
                  <a:lnTo>
                    <a:pt x="2552700" y="1757934"/>
                  </a:lnTo>
                  <a:lnTo>
                    <a:pt x="2552700" y="653701"/>
                  </a:lnTo>
                  <a:lnTo>
                    <a:pt x="2745010" y="653701"/>
                  </a:lnTo>
                  <a:lnTo>
                    <a:pt x="2745010" y="1757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6" name="任意多边形: 形状 35"/>
            <p:cNvSpPr/>
            <p:nvPr>
              <p:custDataLst>
                <p:tags r:id="rId26"/>
              </p:custDataLst>
            </p:nvPr>
          </p:nvSpPr>
          <p:spPr>
            <a:xfrm>
              <a:off x="5258638" y="4113067"/>
              <a:ext cx="601572" cy="482458"/>
            </a:xfrm>
            <a:custGeom>
              <a:avLst/>
              <a:gdLst>
                <a:gd name="connsiteX0" fmla="*/ 230333 w 601572"/>
                <a:gd name="connsiteY0" fmla="*/ 26211 h 482458"/>
                <a:gd name="connsiteX1" fmla="*/ 7544 w 601572"/>
                <a:gd name="connsiteY1" fmla="*/ 401496 h 482458"/>
                <a:gd name="connsiteX2" fmla="*/ 26213 w 601572"/>
                <a:gd name="connsiteY2" fmla="*/ 474934 h 482458"/>
                <a:gd name="connsiteX3" fmla="*/ 53549 w 601572"/>
                <a:gd name="connsiteY3" fmla="*/ 482459 h 482458"/>
                <a:gd name="connsiteX4" fmla="*/ 99650 w 601572"/>
                <a:gd name="connsiteY4" fmla="*/ 456265 h 482458"/>
                <a:gd name="connsiteX5" fmla="*/ 295389 w 601572"/>
                <a:gd name="connsiteY5" fmla="*/ 126605 h 482458"/>
                <a:gd name="connsiteX6" fmla="*/ 521132 w 601572"/>
                <a:gd name="connsiteY6" fmla="*/ 257288 h 482458"/>
                <a:gd name="connsiteX7" fmla="*/ 594379 w 601572"/>
                <a:gd name="connsiteY7" fmla="*/ 237762 h 482458"/>
                <a:gd name="connsiteX8" fmla="*/ 574853 w 601572"/>
                <a:gd name="connsiteY8" fmla="*/ 164610 h 482458"/>
                <a:gd name="connsiteX9" fmla="*/ 303200 w 601572"/>
                <a:gd name="connsiteY9" fmla="*/ 7257 h 482458"/>
                <a:gd name="connsiteX10" fmla="*/ 230333 w 601572"/>
                <a:gd name="connsiteY10" fmla="*/ 26211 h 482458"/>
                <a:gd name="connsiteX11" fmla="*/ 230333 w 601572"/>
                <a:gd name="connsiteY11" fmla="*/ 26211 h 48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572" h="482458">
                  <a:moveTo>
                    <a:pt x="230333" y="26211"/>
                  </a:moveTo>
                  <a:lnTo>
                    <a:pt x="7544" y="401496"/>
                  </a:lnTo>
                  <a:cubicBezTo>
                    <a:pt x="-7601" y="426928"/>
                    <a:pt x="781" y="459789"/>
                    <a:pt x="26213" y="474934"/>
                  </a:cubicBezTo>
                  <a:cubicBezTo>
                    <a:pt x="34785" y="480078"/>
                    <a:pt x="44215" y="482459"/>
                    <a:pt x="53549" y="482459"/>
                  </a:cubicBezTo>
                  <a:cubicBezTo>
                    <a:pt x="71837" y="482459"/>
                    <a:pt x="89649" y="473124"/>
                    <a:pt x="99650" y="456265"/>
                  </a:cubicBezTo>
                  <a:lnTo>
                    <a:pt x="295389" y="126605"/>
                  </a:lnTo>
                  <a:lnTo>
                    <a:pt x="521132" y="257288"/>
                  </a:lnTo>
                  <a:cubicBezTo>
                    <a:pt x="546754" y="272052"/>
                    <a:pt x="579520" y="263384"/>
                    <a:pt x="594379" y="237762"/>
                  </a:cubicBezTo>
                  <a:cubicBezTo>
                    <a:pt x="609143" y="212139"/>
                    <a:pt x="600475" y="179373"/>
                    <a:pt x="574853" y="164610"/>
                  </a:cubicBezTo>
                  <a:lnTo>
                    <a:pt x="303200" y="7257"/>
                  </a:lnTo>
                  <a:cubicBezTo>
                    <a:pt x="277768" y="-7507"/>
                    <a:pt x="245288" y="970"/>
                    <a:pt x="230333" y="26211"/>
                  </a:cubicBezTo>
                  <a:lnTo>
                    <a:pt x="230333" y="2621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7" name="任意多边形: 形状 36"/>
            <p:cNvSpPr/>
            <p:nvPr>
              <p:custDataLst>
                <p:tags r:id="rId27"/>
              </p:custDataLst>
            </p:nvPr>
          </p:nvSpPr>
          <p:spPr>
            <a:xfrm>
              <a:off x="4742021" y="2876835"/>
              <a:ext cx="717232" cy="717232"/>
            </a:xfrm>
            <a:custGeom>
              <a:avLst/>
              <a:gdLst>
                <a:gd name="connsiteX0" fmla="*/ 358616 w 717232"/>
                <a:gd name="connsiteY0" fmla="*/ 717233 h 717232"/>
                <a:gd name="connsiteX1" fmla="*/ 717233 w 717232"/>
                <a:gd name="connsiteY1" fmla="*/ 358616 h 717232"/>
                <a:gd name="connsiteX2" fmla="*/ 358616 w 717232"/>
                <a:gd name="connsiteY2" fmla="*/ 0 h 717232"/>
                <a:gd name="connsiteX3" fmla="*/ 0 w 717232"/>
                <a:gd name="connsiteY3" fmla="*/ 358616 h 717232"/>
                <a:gd name="connsiteX4" fmla="*/ 358616 w 717232"/>
                <a:gd name="connsiteY4" fmla="*/ 717233 h 717232"/>
                <a:gd name="connsiteX5" fmla="*/ 358616 w 717232"/>
                <a:gd name="connsiteY5" fmla="*/ 717233 h 717232"/>
                <a:gd name="connsiteX6" fmla="*/ 358616 w 717232"/>
                <a:gd name="connsiteY6" fmla="*/ 107061 h 717232"/>
                <a:gd name="connsiteX7" fmla="*/ 610076 w 717232"/>
                <a:gd name="connsiteY7" fmla="*/ 358521 h 717232"/>
                <a:gd name="connsiteX8" fmla="*/ 358616 w 717232"/>
                <a:gd name="connsiteY8" fmla="*/ 609981 h 717232"/>
                <a:gd name="connsiteX9" fmla="*/ 107156 w 717232"/>
                <a:gd name="connsiteY9" fmla="*/ 358521 h 717232"/>
                <a:gd name="connsiteX10" fmla="*/ 358616 w 717232"/>
                <a:gd name="connsiteY10" fmla="*/ 107061 h 717232"/>
                <a:gd name="connsiteX11" fmla="*/ 358616 w 717232"/>
                <a:gd name="connsiteY11" fmla="*/ 107061 h 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232" h="717232">
                  <a:moveTo>
                    <a:pt x="358616" y="717233"/>
                  </a:moveTo>
                  <a:cubicBezTo>
                    <a:pt x="556355" y="717233"/>
                    <a:pt x="717233" y="556355"/>
                    <a:pt x="717233" y="358616"/>
                  </a:cubicBezTo>
                  <a:cubicBezTo>
                    <a:pt x="717233" y="160877"/>
                    <a:pt x="556355" y="0"/>
                    <a:pt x="358616" y="0"/>
                  </a:cubicBezTo>
                  <a:cubicBezTo>
                    <a:pt x="160877" y="0"/>
                    <a:pt x="0" y="160877"/>
                    <a:pt x="0" y="358616"/>
                  </a:cubicBezTo>
                  <a:cubicBezTo>
                    <a:pt x="0" y="556355"/>
                    <a:pt x="160877" y="717233"/>
                    <a:pt x="358616" y="717233"/>
                  </a:cubicBezTo>
                  <a:lnTo>
                    <a:pt x="358616" y="717233"/>
                  </a:lnTo>
                  <a:close/>
                  <a:moveTo>
                    <a:pt x="358616" y="107061"/>
                  </a:moveTo>
                  <a:cubicBezTo>
                    <a:pt x="497300" y="107061"/>
                    <a:pt x="610076" y="219837"/>
                    <a:pt x="610076" y="358521"/>
                  </a:cubicBezTo>
                  <a:cubicBezTo>
                    <a:pt x="610076" y="497205"/>
                    <a:pt x="497300" y="609981"/>
                    <a:pt x="358616" y="609981"/>
                  </a:cubicBezTo>
                  <a:cubicBezTo>
                    <a:pt x="220027" y="609981"/>
                    <a:pt x="107156" y="497205"/>
                    <a:pt x="107156" y="358521"/>
                  </a:cubicBezTo>
                  <a:cubicBezTo>
                    <a:pt x="107156" y="219932"/>
                    <a:pt x="219932" y="107061"/>
                    <a:pt x="358616" y="107061"/>
                  </a:cubicBezTo>
                  <a:lnTo>
                    <a:pt x="358616" y="1070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8" name="任意多边形: 形状 37"/>
            <p:cNvSpPr/>
            <p:nvPr>
              <p:custDataLst>
                <p:tags r:id="rId28"/>
              </p:custDataLst>
            </p:nvPr>
          </p:nvSpPr>
          <p:spPr>
            <a:xfrm>
              <a:off x="4941189" y="3075908"/>
              <a:ext cx="318992" cy="318992"/>
            </a:xfrm>
            <a:custGeom>
              <a:avLst/>
              <a:gdLst>
                <a:gd name="connsiteX0" fmla="*/ 159448 w 318992"/>
                <a:gd name="connsiteY0" fmla="*/ 318992 h 318992"/>
                <a:gd name="connsiteX1" fmla="*/ 318992 w 318992"/>
                <a:gd name="connsiteY1" fmla="*/ 159449 h 318992"/>
                <a:gd name="connsiteX2" fmla="*/ 159448 w 318992"/>
                <a:gd name="connsiteY2" fmla="*/ 0 h 318992"/>
                <a:gd name="connsiteX3" fmla="*/ 0 w 318992"/>
                <a:gd name="connsiteY3" fmla="*/ 159449 h 318992"/>
                <a:gd name="connsiteX4" fmla="*/ 159448 w 318992"/>
                <a:gd name="connsiteY4" fmla="*/ 318992 h 318992"/>
                <a:gd name="connsiteX5" fmla="*/ 159448 w 318992"/>
                <a:gd name="connsiteY5" fmla="*/ 318992 h 318992"/>
                <a:gd name="connsiteX6" fmla="*/ 159448 w 318992"/>
                <a:gd name="connsiteY6" fmla="*/ 107156 h 318992"/>
                <a:gd name="connsiteX7" fmla="*/ 211836 w 318992"/>
                <a:gd name="connsiteY7" fmla="*/ 159449 h 318992"/>
                <a:gd name="connsiteX8" fmla="*/ 159448 w 318992"/>
                <a:gd name="connsiteY8" fmla="*/ 211836 h 318992"/>
                <a:gd name="connsiteX9" fmla="*/ 107156 w 318992"/>
                <a:gd name="connsiteY9" fmla="*/ 159449 h 318992"/>
                <a:gd name="connsiteX10" fmla="*/ 159448 w 318992"/>
                <a:gd name="connsiteY10" fmla="*/ 107156 h 318992"/>
                <a:gd name="connsiteX11" fmla="*/ 159448 w 318992"/>
                <a:gd name="connsiteY11" fmla="*/ 107156 h 31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992" h="318992">
                  <a:moveTo>
                    <a:pt x="159448" y="318992"/>
                  </a:moveTo>
                  <a:cubicBezTo>
                    <a:pt x="247364" y="318992"/>
                    <a:pt x="318992" y="247460"/>
                    <a:pt x="318992" y="159449"/>
                  </a:cubicBezTo>
                  <a:cubicBezTo>
                    <a:pt x="318992" y="71438"/>
                    <a:pt x="247459" y="0"/>
                    <a:pt x="159448" y="0"/>
                  </a:cubicBezTo>
                  <a:cubicBezTo>
                    <a:pt x="71533" y="0"/>
                    <a:pt x="0" y="71533"/>
                    <a:pt x="0" y="159449"/>
                  </a:cubicBezTo>
                  <a:cubicBezTo>
                    <a:pt x="0" y="247460"/>
                    <a:pt x="71533" y="318992"/>
                    <a:pt x="159448" y="318992"/>
                  </a:cubicBezTo>
                  <a:lnTo>
                    <a:pt x="159448" y="318992"/>
                  </a:lnTo>
                  <a:close/>
                  <a:moveTo>
                    <a:pt x="159448" y="107156"/>
                  </a:moveTo>
                  <a:cubicBezTo>
                    <a:pt x="188309" y="107156"/>
                    <a:pt x="211836" y="130588"/>
                    <a:pt x="211836" y="159449"/>
                  </a:cubicBezTo>
                  <a:cubicBezTo>
                    <a:pt x="211836" y="188309"/>
                    <a:pt x="188309" y="211836"/>
                    <a:pt x="159448" y="211836"/>
                  </a:cubicBezTo>
                  <a:cubicBezTo>
                    <a:pt x="130588" y="211836"/>
                    <a:pt x="107156" y="188405"/>
                    <a:pt x="107156" y="159449"/>
                  </a:cubicBezTo>
                  <a:cubicBezTo>
                    <a:pt x="107156" y="130683"/>
                    <a:pt x="130588" y="107156"/>
                    <a:pt x="159448" y="107156"/>
                  </a:cubicBezTo>
                  <a:lnTo>
                    <a:pt x="159448" y="1071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9" name="任意多边形: 形状 38"/>
            <p:cNvSpPr/>
            <p:nvPr>
              <p:custDataLst>
                <p:tags r:id="rId29"/>
              </p:custDataLst>
            </p:nvPr>
          </p:nvSpPr>
          <p:spPr>
            <a:xfrm>
              <a:off x="6759892" y="4351305"/>
              <a:ext cx="282797" cy="458152"/>
            </a:xfrm>
            <a:custGeom>
              <a:avLst/>
              <a:gdLst>
                <a:gd name="connsiteX0" fmla="*/ 91440 w 282797"/>
                <a:gd name="connsiteY0" fmla="*/ 15716 h 458152"/>
                <a:gd name="connsiteX1" fmla="*/ 15716 w 282797"/>
                <a:gd name="connsiteY1" fmla="*/ 15716 h 458152"/>
                <a:gd name="connsiteX2" fmla="*/ 15716 w 282797"/>
                <a:gd name="connsiteY2" fmla="*/ 91440 h 458152"/>
                <a:gd name="connsiteX3" fmla="*/ 153352 w 282797"/>
                <a:gd name="connsiteY3" fmla="*/ 229076 h 458152"/>
                <a:gd name="connsiteX4" fmla="*/ 15716 w 282797"/>
                <a:gd name="connsiteY4" fmla="*/ 366712 h 458152"/>
                <a:gd name="connsiteX5" fmla="*/ 15716 w 282797"/>
                <a:gd name="connsiteY5" fmla="*/ 442436 h 458152"/>
                <a:gd name="connsiteX6" fmla="*/ 53626 w 282797"/>
                <a:gd name="connsiteY6" fmla="*/ 458152 h 458152"/>
                <a:gd name="connsiteX7" fmla="*/ 91535 w 282797"/>
                <a:gd name="connsiteY7" fmla="*/ 442436 h 458152"/>
                <a:gd name="connsiteX8" fmla="*/ 267081 w 282797"/>
                <a:gd name="connsiteY8" fmla="*/ 266891 h 458152"/>
                <a:gd name="connsiteX9" fmla="*/ 267081 w 282797"/>
                <a:gd name="connsiteY9" fmla="*/ 191167 h 458152"/>
                <a:gd name="connsiteX10" fmla="*/ 91440 w 282797"/>
                <a:gd name="connsiteY10" fmla="*/ 15716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797" h="458152">
                  <a:moveTo>
                    <a:pt x="91440" y="15716"/>
                  </a:moveTo>
                  <a:cubicBezTo>
                    <a:pt x="70485" y="-5239"/>
                    <a:pt x="36576" y="-5239"/>
                    <a:pt x="15716" y="15716"/>
                  </a:cubicBezTo>
                  <a:cubicBezTo>
                    <a:pt x="-5239" y="36671"/>
                    <a:pt x="-5239" y="70580"/>
                    <a:pt x="15716" y="91440"/>
                  </a:cubicBezTo>
                  <a:lnTo>
                    <a:pt x="153352" y="229076"/>
                  </a:lnTo>
                  <a:lnTo>
                    <a:pt x="15716" y="366712"/>
                  </a:lnTo>
                  <a:cubicBezTo>
                    <a:pt x="-5239" y="387667"/>
                    <a:pt x="-5239" y="421576"/>
                    <a:pt x="15716" y="442436"/>
                  </a:cubicBezTo>
                  <a:cubicBezTo>
                    <a:pt x="26194" y="452914"/>
                    <a:pt x="39910" y="458152"/>
                    <a:pt x="53626" y="458152"/>
                  </a:cubicBezTo>
                  <a:cubicBezTo>
                    <a:pt x="67342" y="458152"/>
                    <a:pt x="81058" y="452914"/>
                    <a:pt x="91535" y="442436"/>
                  </a:cubicBezTo>
                  <a:lnTo>
                    <a:pt x="267081" y="266891"/>
                  </a:lnTo>
                  <a:cubicBezTo>
                    <a:pt x="288036" y="245935"/>
                    <a:pt x="288036" y="212026"/>
                    <a:pt x="267081" y="191167"/>
                  </a:cubicBezTo>
                  <a:lnTo>
                    <a:pt x="91440" y="15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0" name="任意多边形: 形状 39"/>
            <p:cNvSpPr/>
            <p:nvPr>
              <p:custDataLst>
                <p:tags r:id="rId30"/>
              </p:custDataLst>
            </p:nvPr>
          </p:nvSpPr>
          <p:spPr>
            <a:xfrm>
              <a:off x="7132891" y="4351305"/>
              <a:ext cx="282797" cy="458152"/>
            </a:xfrm>
            <a:custGeom>
              <a:avLst/>
              <a:gdLst>
                <a:gd name="connsiteX0" fmla="*/ 91440 w 282797"/>
                <a:gd name="connsiteY0" fmla="*/ 15716 h 458152"/>
                <a:gd name="connsiteX1" fmla="*/ 15716 w 282797"/>
                <a:gd name="connsiteY1" fmla="*/ 15716 h 458152"/>
                <a:gd name="connsiteX2" fmla="*/ 15716 w 282797"/>
                <a:gd name="connsiteY2" fmla="*/ 91440 h 458152"/>
                <a:gd name="connsiteX3" fmla="*/ 153352 w 282797"/>
                <a:gd name="connsiteY3" fmla="*/ 229076 h 458152"/>
                <a:gd name="connsiteX4" fmla="*/ 15716 w 282797"/>
                <a:gd name="connsiteY4" fmla="*/ 366712 h 458152"/>
                <a:gd name="connsiteX5" fmla="*/ 15716 w 282797"/>
                <a:gd name="connsiteY5" fmla="*/ 442436 h 458152"/>
                <a:gd name="connsiteX6" fmla="*/ 53626 w 282797"/>
                <a:gd name="connsiteY6" fmla="*/ 458152 h 458152"/>
                <a:gd name="connsiteX7" fmla="*/ 91535 w 282797"/>
                <a:gd name="connsiteY7" fmla="*/ 442436 h 458152"/>
                <a:gd name="connsiteX8" fmla="*/ 267081 w 282797"/>
                <a:gd name="connsiteY8" fmla="*/ 266891 h 458152"/>
                <a:gd name="connsiteX9" fmla="*/ 267081 w 282797"/>
                <a:gd name="connsiteY9" fmla="*/ 191167 h 458152"/>
                <a:gd name="connsiteX10" fmla="*/ 91440 w 282797"/>
                <a:gd name="connsiteY10" fmla="*/ 15716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797" h="458152">
                  <a:moveTo>
                    <a:pt x="91440" y="15716"/>
                  </a:moveTo>
                  <a:cubicBezTo>
                    <a:pt x="70485" y="-5239"/>
                    <a:pt x="36576" y="-5239"/>
                    <a:pt x="15716" y="15716"/>
                  </a:cubicBezTo>
                  <a:cubicBezTo>
                    <a:pt x="-5239" y="36671"/>
                    <a:pt x="-5239" y="70580"/>
                    <a:pt x="15716" y="91440"/>
                  </a:cubicBezTo>
                  <a:lnTo>
                    <a:pt x="153352" y="229076"/>
                  </a:lnTo>
                  <a:lnTo>
                    <a:pt x="15716" y="366712"/>
                  </a:lnTo>
                  <a:cubicBezTo>
                    <a:pt x="-5239" y="387667"/>
                    <a:pt x="-5239" y="421576"/>
                    <a:pt x="15716" y="442436"/>
                  </a:cubicBezTo>
                  <a:cubicBezTo>
                    <a:pt x="26194" y="452914"/>
                    <a:pt x="39910" y="458152"/>
                    <a:pt x="53626" y="458152"/>
                  </a:cubicBezTo>
                  <a:cubicBezTo>
                    <a:pt x="67342" y="458152"/>
                    <a:pt x="81058" y="452914"/>
                    <a:pt x="91535" y="442436"/>
                  </a:cubicBezTo>
                  <a:lnTo>
                    <a:pt x="267081" y="266891"/>
                  </a:lnTo>
                  <a:cubicBezTo>
                    <a:pt x="288036" y="245935"/>
                    <a:pt x="288036" y="212026"/>
                    <a:pt x="267081" y="191167"/>
                  </a:cubicBezTo>
                  <a:lnTo>
                    <a:pt x="91440" y="15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1" name="任意多边形: 形状 40"/>
            <p:cNvSpPr/>
            <p:nvPr>
              <p:custDataLst>
                <p:tags r:id="rId31"/>
              </p:custDataLst>
            </p:nvPr>
          </p:nvSpPr>
          <p:spPr>
            <a:xfrm>
              <a:off x="7505795" y="4351305"/>
              <a:ext cx="282797" cy="458152"/>
            </a:xfrm>
            <a:custGeom>
              <a:avLst/>
              <a:gdLst>
                <a:gd name="connsiteX0" fmla="*/ 91440 w 282797"/>
                <a:gd name="connsiteY0" fmla="*/ 15716 h 458152"/>
                <a:gd name="connsiteX1" fmla="*/ 15716 w 282797"/>
                <a:gd name="connsiteY1" fmla="*/ 15716 h 458152"/>
                <a:gd name="connsiteX2" fmla="*/ 15716 w 282797"/>
                <a:gd name="connsiteY2" fmla="*/ 91440 h 458152"/>
                <a:gd name="connsiteX3" fmla="*/ 153352 w 282797"/>
                <a:gd name="connsiteY3" fmla="*/ 229076 h 458152"/>
                <a:gd name="connsiteX4" fmla="*/ 15716 w 282797"/>
                <a:gd name="connsiteY4" fmla="*/ 366712 h 458152"/>
                <a:gd name="connsiteX5" fmla="*/ 15716 w 282797"/>
                <a:gd name="connsiteY5" fmla="*/ 442436 h 458152"/>
                <a:gd name="connsiteX6" fmla="*/ 53626 w 282797"/>
                <a:gd name="connsiteY6" fmla="*/ 458152 h 458152"/>
                <a:gd name="connsiteX7" fmla="*/ 91535 w 282797"/>
                <a:gd name="connsiteY7" fmla="*/ 442436 h 458152"/>
                <a:gd name="connsiteX8" fmla="*/ 267081 w 282797"/>
                <a:gd name="connsiteY8" fmla="*/ 266891 h 458152"/>
                <a:gd name="connsiteX9" fmla="*/ 267081 w 282797"/>
                <a:gd name="connsiteY9" fmla="*/ 191167 h 458152"/>
                <a:gd name="connsiteX10" fmla="*/ 91440 w 282797"/>
                <a:gd name="connsiteY10" fmla="*/ 15716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797" h="458152">
                  <a:moveTo>
                    <a:pt x="91440" y="15716"/>
                  </a:moveTo>
                  <a:cubicBezTo>
                    <a:pt x="70485" y="-5239"/>
                    <a:pt x="36576" y="-5239"/>
                    <a:pt x="15716" y="15716"/>
                  </a:cubicBezTo>
                  <a:cubicBezTo>
                    <a:pt x="-5239" y="36671"/>
                    <a:pt x="-5239" y="70580"/>
                    <a:pt x="15716" y="91440"/>
                  </a:cubicBezTo>
                  <a:lnTo>
                    <a:pt x="153352" y="229076"/>
                  </a:lnTo>
                  <a:lnTo>
                    <a:pt x="15716" y="366712"/>
                  </a:lnTo>
                  <a:cubicBezTo>
                    <a:pt x="-5239" y="387667"/>
                    <a:pt x="-5239" y="421576"/>
                    <a:pt x="15716" y="442436"/>
                  </a:cubicBezTo>
                  <a:cubicBezTo>
                    <a:pt x="26194" y="452914"/>
                    <a:pt x="39910" y="458152"/>
                    <a:pt x="53626" y="458152"/>
                  </a:cubicBezTo>
                  <a:cubicBezTo>
                    <a:pt x="67342" y="458152"/>
                    <a:pt x="81058" y="452914"/>
                    <a:pt x="91535" y="442436"/>
                  </a:cubicBezTo>
                  <a:lnTo>
                    <a:pt x="267081" y="266891"/>
                  </a:lnTo>
                  <a:cubicBezTo>
                    <a:pt x="288036" y="245935"/>
                    <a:pt x="288036" y="212026"/>
                    <a:pt x="267081" y="191167"/>
                  </a:cubicBezTo>
                  <a:lnTo>
                    <a:pt x="91440" y="15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42" name="图形 4"/>
          <p:cNvGrpSpPr/>
          <p:nvPr/>
        </p:nvGrpSpPr>
        <p:grpSpPr>
          <a:xfrm>
            <a:off x="1033112" y="5570966"/>
            <a:ext cx="335128" cy="250876"/>
            <a:chOff x="4267104" y="2059876"/>
            <a:chExt cx="3657790" cy="2738246"/>
          </a:xfrm>
          <a:solidFill>
            <a:srgbClr val="388E3F"/>
          </a:solidFill>
        </p:grpSpPr>
        <p:sp>
          <p:nvSpPr>
            <p:cNvPr id="43" name="任意多边形: 形状 42"/>
            <p:cNvSpPr/>
            <p:nvPr>
              <p:custDataLst>
                <p:tags r:id="rId32"/>
              </p:custDataLst>
            </p:nvPr>
          </p:nvSpPr>
          <p:spPr>
            <a:xfrm>
              <a:off x="4935273" y="2805527"/>
              <a:ext cx="498548" cy="553368"/>
            </a:xfrm>
            <a:custGeom>
              <a:avLst/>
              <a:gdLst>
                <a:gd name="connsiteX0" fmla="*/ 274235 w 498548"/>
                <a:gd name="connsiteY0" fmla="*/ 537747 h 553368"/>
                <a:gd name="connsiteX1" fmla="*/ 312145 w 498548"/>
                <a:gd name="connsiteY1" fmla="*/ 553368 h 553368"/>
                <a:gd name="connsiteX2" fmla="*/ 347387 w 498548"/>
                <a:gd name="connsiteY2" fmla="*/ 540129 h 553368"/>
                <a:gd name="connsiteX3" fmla="*/ 460258 w 498548"/>
                <a:gd name="connsiteY3" fmla="*/ 477740 h 553368"/>
                <a:gd name="connsiteX4" fmla="*/ 498549 w 498548"/>
                <a:gd name="connsiteY4" fmla="*/ 426400 h 553368"/>
                <a:gd name="connsiteX5" fmla="*/ 498549 w 498548"/>
                <a:gd name="connsiteY5" fmla="*/ 53591 h 553368"/>
                <a:gd name="connsiteX6" fmla="*/ 480070 w 498548"/>
                <a:gd name="connsiteY6" fmla="*/ 13110 h 553368"/>
                <a:gd name="connsiteX7" fmla="*/ 437398 w 498548"/>
                <a:gd name="connsiteY7" fmla="*/ 537 h 553368"/>
                <a:gd name="connsiteX8" fmla="*/ 16965 w 498548"/>
                <a:gd name="connsiteY8" fmla="*/ 202182 h 553368"/>
                <a:gd name="connsiteX9" fmla="*/ 10 w 498548"/>
                <a:gd name="connsiteY9" fmla="*/ 240472 h 553368"/>
                <a:gd name="connsiteX10" fmla="*/ 15631 w 498548"/>
                <a:gd name="connsiteY10" fmla="*/ 279239 h 553368"/>
                <a:gd name="connsiteX11" fmla="*/ 274235 w 498548"/>
                <a:gd name="connsiteY11" fmla="*/ 537747 h 553368"/>
                <a:gd name="connsiteX12" fmla="*/ 391393 w 498548"/>
                <a:gd name="connsiteY12" fmla="*/ 118266 h 553368"/>
                <a:gd name="connsiteX13" fmla="*/ 391393 w 498548"/>
                <a:gd name="connsiteY13" fmla="*/ 388586 h 553368"/>
                <a:gd name="connsiteX14" fmla="*/ 316716 w 498548"/>
                <a:gd name="connsiteY14" fmla="*/ 428686 h 553368"/>
                <a:gd name="connsiteX15" fmla="*/ 132312 w 498548"/>
                <a:gd name="connsiteY15" fmla="*/ 244282 h 553368"/>
                <a:gd name="connsiteX16" fmla="*/ 391393 w 498548"/>
                <a:gd name="connsiteY16" fmla="*/ 118266 h 553368"/>
                <a:gd name="connsiteX17" fmla="*/ 391393 w 498548"/>
                <a:gd name="connsiteY17" fmla="*/ 118266 h 55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8548" h="553368">
                  <a:moveTo>
                    <a:pt x="274235" y="537747"/>
                  </a:moveTo>
                  <a:cubicBezTo>
                    <a:pt x="284617" y="548129"/>
                    <a:pt x="298333" y="553368"/>
                    <a:pt x="312145" y="553368"/>
                  </a:cubicBezTo>
                  <a:cubicBezTo>
                    <a:pt x="324718" y="553368"/>
                    <a:pt x="337291" y="548987"/>
                    <a:pt x="347387" y="540129"/>
                  </a:cubicBezTo>
                  <a:cubicBezTo>
                    <a:pt x="380534" y="511173"/>
                    <a:pt x="418443" y="490217"/>
                    <a:pt x="460258" y="477740"/>
                  </a:cubicBezTo>
                  <a:cubicBezTo>
                    <a:pt x="482928" y="470977"/>
                    <a:pt x="498549" y="450117"/>
                    <a:pt x="498549" y="426400"/>
                  </a:cubicBezTo>
                  <a:lnTo>
                    <a:pt x="498549" y="53591"/>
                  </a:lnTo>
                  <a:cubicBezTo>
                    <a:pt x="498549" y="38066"/>
                    <a:pt x="491786" y="23302"/>
                    <a:pt x="480070" y="13110"/>
                  </a:cubicBezTo>
                  <a:cubicBezTo>
                    <a:pt x="468354" y="2918"/>
                    <a:pt x="452829" y="-1654"/>
                    <a:pt x="437398" y="537"/>
                  </a:cubicBezTo>
                  <a:cubicBezTo>
                    <a:pt x="279474" y="22826"/>
                    <a:pt x="134122" y="92549"/>
                    <a:pt x="16965" y="202182"/>
                  </a:cubicBezTo>
                  <a:cubicBezTo>
                    <a:pt x="6392" y="212087"/>
                    <a:pt x="201" y="225899"/>
                    <a:pt x="10" y="240472"/>
                  </a:cubicBezTo>
                  <a:cubicBezTo>
                    <a:pt x="-276" y="254950"/>
                    <a:pt x="5439" y="268952"/>
                    <a:pt x="15631" y="279239"/>
                  </a:cubicBezTo>
                  <a:lnTo>
                    <a:pt x="274235" y="537747"/>
                  </a:lnTo>
                  <a:close/>
                  <a:moveTo>
                    <a:pt x="391393" y="118266"/>
                  </a:moveTo>
                  <a:lnTo>
                    <a:pt x="391393" y="388586"/>
                  </a:lnTo>
                  <a:cubicBezTo>
                    <a:pt x="365104" y="399349"/>
                    <a:pt x="340148" y="412684"/>
                    <a:pt x="316716" y="428686"/>
                  </a:cubicBezTo>
                  <a:lnTo>
                    <a:pt x="132312" y="244282"/>
                  </a:lnTo>
                  <a:cubicBezTo>
                    <a:pt x="208798" y="183512"/>
                    <a:pt x="296809" y="140650"/>
                    <a:pt x="391393" y="118266"/>
                  </a:cubicBezTo>
                  <a:lnTo>
                    <a:pt x="391393" y="11826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4" name="任意多边形: 形状 43"/>
            <p:cNvSpPr/>
            <p:nvPr>
              <p:custDataLst>
                <p:tags r:id="rId33"/>
              </p:custDataLst>
            </p:nvPr>
          </p:nvSpPr>
          <p:spPr>
            <a:xfrm>
              <a:off x="5635278" y="3622166"/>
              <a:ext cx="615087" cy="648938"/>
            </a:xfrm>
            <a:custGeom>
              <a:avLst/>
              <a:gdLst>
                <a:gd name="connsiteX0" fmla="*/ 123251 w 615087"/>
                <a:gd name="connsiteY0" fmla="*/ 612648 h 648938"/>
                <a:gd name="connsiteX1" fmla="*/ 153826 w 615087"/>
                <a:gd name="connsiteY1" fmla="*/ 645033 h 648938"/>
                <a:gd name="connsiteX2" fmla="*/ 173924 w 615087"/>
                <a:gd name="connsiteY2" fmla="*/ 648938 h 648938"/>
                <a:gd name="connsiteX3" fmla="*/ 198213 w 615087"/>
                <a:gd name="connsiteY3" fmla="*/ 643128 h 648938"/>
                <a:gd name="connsiteX4" fmla="*/ 614550 w 615087"/>
                <a:gd name="connsiteY4" fmla="*/ 61150 h 648938"/>
                <a:gd name="connsiteX5" fmla="*/ 601977 w 615087"/>
                <a:gd name="connsiteY5" fmla="*/ 18479 h 648938"/>
                <a:gd name="connsiteX6" fmla="*/ 561496 w 615087"/>
                <a:gd name="connsiteY6" fmla="*/ 0 h 648938"/>
                <a:gd name="connsiteX7" fmla="*/ 188688 w 615087"/>
                <a:gd name="connsiteY7" fmla="*/ 0 h 648938"/>
                <a:gd name="connsiteX8" fmla="*/ 137348 w 615087"/>
                <a:gd name="connsiteY8" fmla="*/ 38291 h 648938"/>
                <a:gd name="connsiteX9" fmla="*/ 22476 w 615087"/>
                <a:gd name="connsiteY9" fmla="*/ 198692 h 648938"/>
                <a:gd name="connsiteX10" fmla="*/ 2855 w 615087"/>
                <a:gd name="connsiteY10" fmla="*/ 259556 h 648938"/>
                <a:gd name="connsiteX11" fmla="*/ 123251 w 615087"/>
                <a:gd name="connsiteY11" fmla="*/ 612648 h 648938"/>
                <a:gd name="connsiteX12" fmla="*/ 226597 w 615087"/>
                <a:gd name="connsiteY12" fmla="*/ 107156 h 648938"/>
                <a:gd name="connsiteX13" fmla="*/ 497012 w 615087"/>
                <a:gd name="connsiteY13" fmla="*/ 107156 h 648938"/>
                <a:gd name="connsiteX14" fmla="*/ 203832 w 615087"/>
                <a:gd name="connsiteY14" fmla="*/ 516731 h 648938"/>
                <a:gd name="connsiteX15" fmla="*/ 116583 w 615087"/>
                <a:gd name="connsiteY15" fmla="*/ 260795 h 648938"/>
                <a:gd name="connsiteX16" fmla="*/ 226597 w 615087"/>
                <a:gd name="connsiteY16" fmla="*/ 107156 h 648938"/>
                <a:gd name="connsiteX17" fmla="*/ 226597 w 615087"/>
                <a:gd name="connsiteY17" fmla="*/ 107156 h 6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5087" h="648938">
                  <a:moveTo>
                    <a:pt x="123251" y="612648"/>
                  </a:moveTo>
                  <a:cubicBezTo>
                    <a:pt x="128204" y="627412"/>
                    <a:pt x="139443" y="639223"/>
                    <a:pt x="153826" y="645033"/>
                  </a:cubicBezTo>
                  <a:cubicBezTo>
                    <a:pt x="160303" y="647605"/>
                    <a:pt x="167161" y="648938"/>
                    <a:pt x="173924" y="648938"/>
                  </a:cubicBezTo>
                  <a:cubicBezTo>
                    <a:pt x="182306" y="648938"/>
                    <a:pt x="190593" y="647033"/>
                    <a:pt x="198213" y="643128"/>
                  </a:cubicBezTo>
                  <a:cubicBezTo>
                    <a:pt x="423669" y="528256"/>
                    <a:pt x="579308" y="310705"/>
                    <a:pt x="614550" y="61150"/>
                  </a:cubicBezTo>
                  <a:cubicBezTo>
                    <a:pt x="616741" y="45815"/>
                    <a:pt x="612169" y="30194"/>
                    <a:pt x="601977" y="18479"/>
                  </a:cubicBezTo>
                  <a:cubicBezTo>
                    <a:pt x="591786" y="6763"/>
                    <a:pt x="577022" y="0"/>
                    <a:pt x="561496" y="0"/>
                  </a:cubicBezTo>
                  <a:lnTo>
                    <a:pt x="188688" y="0"/>
                  </a:lnTo>
                  <a:cubicBezTo>
                    <a:pt x="164970" y="0"/>
                    <a:pt x="144111" y="15621"/>
                    <a:pt x="137348" y="38291"/>
                  </a:cubicBezTo>
                  <a:cubicBezTo>
                    <a:pt x="118203" y="102489"/>
                    <a:pt x="77436" y="159449"/>
                    <a:pt x="22476" y="198692"/>
                  </a:cubicBezTo>
                  <a:cubicBezTo>
                    <a:pt x="3236" y="212408"/>
                    <a:pt x="-4765" y="237172"/>
                    <a:pt x="2855" y="259556"/>
                  </a:cubicBezTo>
                  <a:lnTo>
                    <a:pt x="123251" y="612648"/>
                  </a:lnTo>
                  <a:close/>
                  <a:moveTo>
                    <a:pt x="226597" y="107156"/>
                  </a:moveTo>
                  <a:lnTo>
                    <a:pt x="497012" y="107156"/>
                  </a:lnTo>
                  <a:cubicBezTo>
                    <a:pt x="456626" y="276225"/>
                    <a:pt x="351279" y="423481"/>
                    <a:pt x="203832" y="516731"/>
                  </a:cubicBezTo>
                  <a:lnTo>
                    <a:pt x="116583" y="260795"/>
                  </a:lnTo>
                  <a:cubicBezTo>
                    <a:pt x="164589" y="218884"/>
                    <a:pt x="202404" y="166021"/>
                    <a:pt x="226597" y="107156"/>
                  </a:cubicBezTo>
                  <a:lnTo>
                    <a:pt x="226597" y="1071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5" name="任意多边形: 形状 44"/>
            <p:cNvSpPr/>
            <p:nvPr>
              <p:custDataLst>
                <p:tags r:id="rId34"/>
              </p:custDataLst>
            </p:nvPr>
          </p:nvSpPr>
          <p:spPr>
            <a:xfrm>
              <a:off x="5530405" y="2675191"/>
              <a:ext cx="1121283" cy="850391"/>
            </a:xfrm>
            <a:custGeom>
              <a:avLst/>
              <a:gdLst>
                <a:gd name="connsiteX0" fmla="*/ 1039178 w 1121283"/>
                <a:gd name="connsiteY0" fmla="*/ 0 h 850391"/>
                <a:gd name="connsiteX1" fmla="*/ 268796 w 1121283"/>
                <a:gd name="connsiteY1" fmla="*/ 0 h 850391"/>
                <a:gd name="connsiteX2" fmla="*/ 186595 w 1121283"/>
                <a:gd name="connsiteY2" fmla="*/ 82201 h 850391"/>
                <a:gd name="connsiteX3" fmla="*/ 186595 w 1121283"/>
                <a:gd name="connsiteY3" fmla="*/ 159734 h 850391"/>
                <a:gd name="connsiteX4" fmla="*/ 61055 w 1121283"/>
                <a:gd name="connsiteY4" fmla="*/ 130969 h 850391"/>
                <a:gd name="connsiteX5" fmla="*/ 18479 w 1121283"/>
                <a:gd name="connsiteY5" fmla="*/ 143542 h 850391"/>
                <a:gd name="connsiteX6" fmla="*/ 0 w 1121283"/>
                <a:gd name="connsiteY6" fmla="*/ 184023 h 850391"/>
                <a:gd name="connsiteX7" fmla="*/ 0 w 1121283"/>
                <a:gd name="connsiteY7" fmla="*/ 556832 h 850391"/>
                <a:gd name="connsiteX8" fmla="*/ 38291 w 1121283"/>
                <a:gd name="connsiteY8" fmla="*/ 608171 h 850391"/>
                <a:gd name="connsiteX9" fmla="*/ 242221 w 1121283"/>
                <a:gd name="connsiteY9" fmla="*/ 812101 h 850391"/>
                <a:gd name="connsiteX10" fmla="*/ 293561 w 1121283"/>
                <a:gd name="connsiteY10" fmla="*/ 850392 h 850391"/>
                <a:gd name="connsiteX11" fmla="*/ 666369 w 1121283"/>
                <a:gd name="connsiteY11" fmla="*/ 850392 h 850391"/>
                <a:gd name="connsiteX12" fmla="*/ 706850 w 1121283"/>
                <a:gd name="connsiteY12" fmla="*/ 831913 h 850391"/>
                <a:gd name="connsiteX13" fmla="*/ 719423 w 1121283"/>
                <a:gd name="connsiteY13" fmla="*/ 789337 h 850391"/>
                <a:gd name="connsiteX14" fmla="*/ 590931 w 1121283"/>
                <a:gd name="connsiteY14" fmla="*/ 460915 h 850391"/>
                <a:gd name="connsiteX15" fmla="*/ 1039082 w 1121283"/>
                <a:gd name="connsiteY15" fmla="*/ 460915 h 850391"/>
                <a:gd name="connsiteX16" fmla="*/ 1121283 w 1121283"/>
                <a:gd name="connsiteY16" fmla="*/ 378714 h 850391"/>
                <a:gd name="connsiteX17" fmla="*/ 1121283 w 1121283"/>
                <a:gd name="connsiteY17" fmla="*/ 82201 h 850391"/>
                <a:gd name="connsiteX18" fmla="*/ 1039178 w 1121283"/>
                <a:gd name="connsiteY18" fmla="*/ 0 h 850391"/>
                <a:gd name="connsiteX19" fmla="*/ 1039178 w 1121283"/>
                <a:gd name="connsiteY19" fmla="*/ 0 h 850391"/>
                <a:gd name="connsiteX20" fmla="*/ 601790 w 1121283"/>
                <a:gd name="connsiteY20" fmla="*/ 743141 h 850391"/>
                <a:gd name="connsiteX21" fmla="*/ 331470 w 1121283"/>
                <a:gd name="connsiteY21" fmla="*/ 743141 h 850391"/>
                <a:gd name="connsiteX22" fmla="*/ 107156 w 1121283"/>
                <a:gd name="connsiteY22" fmla="*/ 518827 h 850391"/>
                <a:gd name="connsiteX23" fmla="*/ 107156 w 1121283"/>
                <a:gd name="connsiteY23" fmla="*/ 248507 h 850391"/>
                <a:gd name="connsiteX24" fmla="*/ 186595 w 1121283"/>
                <a:gd name="connsiteY24" fmla="*/ 272987 h 850391"/>
                <a:gd name="connsiteX25" fmla="*/ 186595 w 1121283"/>
                <a:gd name="connsiteY25" fmla="*/ 378619 h 850391"/>
                <a:gd name="connsiteX26" fmla="*/ 268796 w 1121283"/>
                <a:gd name="connsiteY26" fmla="*/ 460820 h 850391"/>
                <a:gd name="connsiteX27" fmla="*/ 455962 w 1121283"/>
                <a:gd name="connsiteY27" fmla="*/ 460820 h 850391"/>
                <a:gd name="connsiteX28" fmla="*/ 601790 w 1121283"/>
                <a:gd name="connsiteY28" fmla="*/ 743141 h 850391"/>
                <a:gd name="connsiteX29" fmla="*/ 601790 w 1121283"/>
                <a:gd name="connsiteY29" fmla="*/ 743141 h 850391"/>
                <a:gd name="connsiteX30" fmla="*/ 1014127 w 1121283"/>
                <a:gd name="connsiteY30" fmla="*/ 353663 h 850391"/>
                <a:gd name="connsiteX31" fmla="*/ 293751 w 1121283"/>
                <a:gd name="connsiteY31" fmla="*/ 353663 h 850391"/>
                <a:gd name="connsiteX32" fmla="*/ 293751 w 1121283"/>
                <a:gd name="connsiteY32" fmla="*/ 107156 h 850391"/>
                <a:gd name="connsiteX33" fmla="*/ 1014127 w 1121283"/>
                <a:gd name="connsiteY33" fmla="*/ 107156 h 850391"/>
                <a:gd name="connsiteX34" fmla="*/ 1014127 w 1121283"/>
                <a:gd name="connsiteY34" fmla="*/ 353663 h 85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21283" h="850391">
                  <a:moveTo>
                    <a:pt x="1039178" y="0"/>
                  </a:moveTo>
                  <a:lnTo>
                    <a:pt x="268796" y="0"/>
                  </a:lnTo>
                  <a:cubicBezTo>
                    <a:pt x="223457" y="0"/>
                    <a:pt x="186595" y="36862"/>
                    <a:pt x="186595" y="82201"/>
                  </a:cubicBezTo>
                  <a:lnTo>
                    <a:pt x="186595" y="159734"/>
                  </a:lnTo>
                  <a:cubicBezTo>
                    <a:pt x="146114" y="146780"/>
                    <a:pt x="104108" y="136969"/>
                    <a:pt x="61055" y="130969"/>
                  </a:cubicBezTo>
                  <a:cubicBezTo>
                    <a:pt x="45720" y="128778"/>
                    <a:pt x="30099" y="133350"/>
                    <a:pt x="18479" y="143542"/>
                  </a:cubicBezTo>
                  <a:cubicBezTo>
                    <a:pt x="6763" y="153734"/>
                    <a:pt x="0" y="168497"/>
                    <a:pt x="0" y="184023"/>
                  </a:cubicBezTo>
                  <a:lnTo>
                    <a:pt x="0" y="556832"/>
                  </a:lnTo>
                  <a:cubicBezTo>
                    <a:pt x="0" y="580549"/>
                    <a:pt x="15526" y="601409"/>
                    <a:pt x="38291" y="608171"/>
                  </a:cubicBezTo>
                  <a:cubicBezTo>
                    <a:pt x="136684" y="637413"/>
                    <a:pt x="212884" y="713708"/>
                    <a:pt x="242221" y="812101"/>
                  </a:cubicBezTo>
                  <a:cubicBezTo>
                    <a:pt x="248984" y="834866"/>
                    <a:pt x="269843" y="850392"/>
                    <a:pt x="293561" y="850392"/>
                  </a:cubicBezTo>
                  <a:lnTo>
                    <a:pt x="666369" y="850392"/>
                  </a:lnTo>
                  <a:cubicBezTo>
                    <a:pt x="681895" y="850392"/>
                    <a:pt x="696659" y="843629"/>
                    <a:pt x="706850" y="831913"/>
                  </a:cubicBezTo>
                  <a:cubicBezTo>
                    <a:pt x="717042" y="820198"/>
                    <a:pt x="721614" y="804672"/>
                    <a:pt x="719423" y="789337"/>
                  </a:cubicBezTo>
                  <a:cubicBezTo>
                    <a:pt x="702374" y="668846"/>
                    <a:pt x="657130" y="557117"/>
                    <a:pt x="590931" y="460915"/>
                  </a:cubicBezTo>
                  <a:lnTo>
                    <a:pt x="1039082" y="460915"/>
                  </a:lnTo>
                  <a:cubicBezTo>
                    <a:pt x="1084421" y="460915"/>
                    <a:pt x="1121283" y="424053"/>
                    <a:pt x="1121283" y="378714"/>
                  </a:cubicBezTo>
                  <a:lnTo>
                    <a:pt x="1121283" y="82201"/>
                  </a:lnTo>
                  <a:cubicBezTo>
                    <a:pt x="1121283" y="36862"/>
                    <a:pt x="1084517" y="0"/>
                    <a:pt x="1039178" y="0"/>
                  </a:cubicBezTo>
                  <a:lnTo>
                    <a:pt x="1039178" y="0"/>
                  </a:lnTo>
                  <a:close/>
                  <a:moveTo>
                    <a:pt x="601790" y="743141"/>
                  </a:moveTo>
                  <a:lnTo>
                    <a:pt x="331470" y="743141"/>
                  </a:lnTo>
                  <a:cubicBezTo>
                    <a:pt x="289846" y="641128"/>
                    <a:pt x="209264" y="560451"/>
                    <a:pt x="107156" y="518827"/>
                  </a:cubicBezTo>
                  <a:lnTo>
                    <a:pt x="107156" y="248507"/>
                  </a:lnTo>
                  <a:cubicBezTo>
                    <a:pt x="134303" y="254984"/>
                    <a:pt x="160782" y="263176"/>
                    <a:pt x="186595" y="272987"/>
                  </a:cubicBezTo>
                  <a:lnTo>
                    <a:pt x="186595" y="378619"/>
                  </a:lnTo>
                  <a:cubicBezTo>
                    <a:pt x="186595" y="423863"/>
                    <a:pt x="223457" y="460820"/>
                    <a:pt x="268796" y="460820"/>
                  </a:cubicBezTo>
                  <a:lnTo>
                    <a:pt x="455962" y="460820"/>
                  </a:lnTo>
                  <a:cubicBezTo>
                    <a:pt x="525494" y="540734"/>
                    <a:pt x="576453" y="637127"/>
                    <a:pt x="601790" y="743141"/>
                  </a:cubicBezTo>
                  <a:lnTo>
                    <a:pt x="601790" y="743141"/>
                  </a:lnTo>
                  <a:close/>
                  <a:moveTo>
                    <a:pt x="1014127" y="353663"/>
                  </a:moveTo>
                  <a:lnTo>
                    <a:pt x="293751" y="353663"/>
                  </a:lnTo>
                  <a:lnTo>
                    <a:pt x="293751" y="107156"/>
                  </a:lnTo>
                  <a:lnTo>
                    <a:pt x="1014127" y="107156"/>
                  </a:lnTo>
                  <a:lnTo>
                    <a:pt x="1014127" y="35366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6" name="任意多边形: 形状 45"/>
            <p:cNvSpPr/>
            <p:nvPr>
              <p:custDataLst>
                <p:tags r:id="rId35"/>
              </p:custDataLst>
            </p:nvPr>
          </p:nvSpPr>
          <p:spPr>
            <a:xfrm>
              <a:off x="5872924" y="2851975"/>
              <a:ext cx="215169" cy="107251"/>
            </a:xfrm>
            <a:custGeom>
              <a:avLst/>
              <a:gdLst>
                <a:gd name="connsiteX0" fmla="*/ 53626 w 215169"/>
                <a:gd name="connsiteY0" fmla="*/ 107251 h 107251"/>
                <a:gd name="connsiteX1" fmla="*/ 161544 w 215169"/>
                <a:gd name="connsiteY1" fmla="*/ 107251 h 107251"/>
                <a:gd name="connsiteX2" fmla="*/ 215170 w 215169"/>
                <a:gd name="connsiteY2" fmla="*/ 53626 h 107251"/>
                <a:gd name="connsiteX3" fmla="*/ 161544 w 215169"/>
                <a:gd name="connsiteY3" fmla="*/ 0 h 107251"/>
                <a:gd name="connsiteX4" fmla="*/ 53626 w 215169"/>
                <a:gd name="connsiteY4" fmla="*/ 0 h 107251"/>
                <a:gd name="connsiteX5" fmla="*/ 0 w 215169"/>
                <a:gd name="connsiteY5" fmla="*/ 53626 h 107251"/>
                <a:gd name="connsiteX6" fmla="*/ 53626 w 215169"/>
                <a:gd name="connsiteY6" fmla="*/ 107251 h 107251"/>
                <a:gd name="connsiteX7" fmla="*/ 53626 w 215169"/>
                <a:gd name="connsiteY7" fmla="*/ 107251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169" h="107251">
                  <a:moveTo>
                    <a:pt x="53626" y="107251"/>
                  </a:moveTo>
                  <a:lnTo>
                    <a:pt x="161544" y="107251"/>
                  </a:lnTo>
                  <a:cubicBezTo>
                    <a:pt x="191071" y="107251"/>
                    <a:pt x="215170" y="83249"/>
                    <a:pt x="215170" y="53626"/>
                  </a:cubicBezTo>
                  <a:cubicBezTo>
                    <a:pt x="215170" y="24003"/>
                    <a:pt x="191167" y="0"/>
                    <a:pt x="161544" y="0"/>
                  </a:cubicBezTo>
                  <a:lnTo>
                    <a:pt x="53626" y="0"/>
                  </a:lnTo>
                  <a:cubicBezTo>
                    <a:pt x="24003" y="0"/>
                    <a:pt x="0" y="24003"/>
                    <a:pt x="0" y="53626"/>
                  </a:cubicBezTo>
                  <a:cubicBezTo>
                    <a:pt x="95" y="83249"/>
                    <a:pt x="24003" y="107251"/>
                    <a:pt x="53626" y="107251"/>
                  </a:cubicBezTo>
                  <a:lnTo>
                    <a:pt x="53626" y="1072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7" name="任意多边形: 形状 46"/>
            <p:cNvSpPr/>
            <p:nvPr>
              <p:custDataLst>
                <p:tags r:id="rId36"/>
              </p:custDataLst>
            </p:nvPr>
          </p:nvSpPr>
          <p:spPr>
            <a:xfrm>
              <a:off x="6120955" y="2851975"/>
              <a:ext cx="374904" cy="107251"/>
            </a:xfrm>
            <a:custGeom>
              <a:avLst/>
              <a:gdLst>
                <a:gd name="connsiteX0" fmla="*/ 53626 w 374904"/>
                <a:gd name="connsiteY0" fmla="*/ 107251 h 107251"/>
                <a:gd name="connsiteX1" fmla="*/ 321278 w 374904"/>
                <a:gd name="connsiteY1" fmla="*/ 107251 h 107251"/>
                <a:gd name="connsiteX2" fmla="*/ 374904 w 374904"/>
                <a:gd name="connsiteY2" fmla="*/ 53626 h 107251"/>
                <a:gd name="connsiteX3" fmla="*/ 321278 w 374904"/>
                <a:gd name="connsiteY3" fmla="*/ 0 h 107251"/>
                <a:gd name="connsiteX4" fmla="*/ 53626 w 374904"/>
                <a:gd name="connsiteY4" fmla="*/ 0 h 107251"/>
                <a:gd name="connsiteX5" fmla="*/ 0 w 374904"/>
                <a:gd name="connsiteY5" fmla="*/ 53626 h 107251"/>
                <a:gd name="connsiteX6" fmla="*/ 53626 w 374904"/>
                <a:gd name="connsiteY6" fmla="*/ 107251 h 107251"/>
                <a:gd name="connsiteX7" fmla="*/ 53626 w 374904"/>
                <a:gd name="connsiteY7" fmla="*/ 107251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904" h="107251">
                  <a:moveTo>
                    <a:pt x="53626" y="107251"/>
                  </a:moveTo>
                  <a:lnTo>
                    <a:pt x="321278" y="107251"/>
                  </a:lnTo>
                  <a:cubicBezTo>
                    <a:pt x="350806" y="107251"/>
                    <a:pt x="374904" y="83249"/>
                    <a:pt x="374904" y="53626"/>
                  </a:cubicBezTo>
                  <a:cubicBezTo>
                    <a:pt x="374904" y="24003"/>
                    <a:pt x="350901" y="0"/>
                    <a:pt x="321278" y="0"/>
                  </a:cubicBezTo>
                  <a:lnTo>
                    <a:pt x="53626" y="0"/>
                  </a:lnTo>
                  <a:cubicBezTo>
                    <a:pt x="24098" y="0"/>
                    <a:pt x="0" y="24003"/>
                    <a:pt x="0" y="53626"/>
                  </a:cubicBezTo>
                  <a:cubicBezTo>
                    <a:pt x="0" y="83249"/>
                    <a:pt x="24003" y="107251"/>
                    <a:pt x="53626" y="107251"/>
                  </a:cubicBezTo>
                  <a:lnTo>
                    <a:pt x="53626" y="1072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8" name="任意多边形: 形状 47"/>
            <p:cNvSpPr/>
            <p:nvPr>
              <p:custDataLst>
                <p:tags r:id="rId37"/>
              </p:custDataLst>
            </p:nvPr>
          </p:nvSpPr>
          <p:spPr>
            <a:xfrm>
              <a:off x="4419885" y="4136135"/>
              <a:ext cx="322421" cy="107251"/>
            </a:xfrm>
            <a:custGeom>
              <a:avLst/>
              <a:gdLst>
                <a:gd name="connsiteX0" fmla="*/ 53626 w 322421"/>
                <a:gd name="connsiteY0" fmla="*/ 107252 h 107251"/>
                <a:gd name="connsiteX1" fmla="*/ 268796 w 322421"/>
                <a:gd name="connsiteY1" fmla="*/ 107252 h 107251"/>
                <a:gd name="connsiteX2" fmla="*/ 322421 w 322421"/>
                <a:gd name="connsiteY2" fmla="*/ 53626 h 107251"/>
                <a:gd name="connsiteX3" fmla="*/ 268796 w 322421"/>
                <a:gd name="connsiteY3" fmla="*/ 0 h 107251"/>
                <a:gd name="connsiteX4" fmla="*/ 53626 w 322421"/>
                <a:gd name="connsiteY4" fmla="*/ 0 h 107251"/>
                <a:gd name="connsiteX5" fmla="*/ 0 w 322421"/>
                <a:gd name="connsiteY5" fmla="*/ 53626 h 107251"/>
                <a:gd name="connsiteX6" fmla="*/ 53626 w 322421"/>
                <a:gd name="connsiteY6" fmla="*/ 107252 h 107251"/>
                <a:gd name="connsiteX7" fmla="*/ 53626 w 322421"/>
                <a:gd name="connsiteY7"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421" h="107251">
                  <a:moveTo>
                    <a:pt x="53626" y="107252"/>
                  </a:moveTo>
                  <a:lnTo>
                    <a:pt x="268796" y="107252"/>
                  </a:lnTo>
                  <a:cubicBezTo>
                    <a:pt x="298323" y="107252"/>
                    <a:pt x="322421" y="83249"/>
                    <a:pt x="322421" y="53626"/>
                  </a:cubicBezTo>
                  <a:cubicBezTo>
                    <a:pt x="322421" y="24003"/>
                    <a:pt x="298418" y="0"/>
                    <a:pt x="268796" y="0"/>
                  </a:cubicBezTo>
                  <a:lnTo>
                    <a:pt x="53626" y="0"/>
                  </a:lnTo>
                  <a:cubicBezTo>
                    <a:pt x="24003" y="0"/>
                    <a:pt x="0" y="24003"/>
                    <a:pt x="0" y="53626"/>
                  </a:cubicBezTo>
                  <a:cubicBezTo>
                    <a:pt x="0" y="83249"/>
                    <a:pt x="24098" y="107252"/>
                    <a:pt x="53626" y="107252"/>
                  </a:cubicBezTo>
                  <a:lnTo>
                    <a:pt x="53626"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9" name="任意多边形: 形状 48"/>
            <p:cNvSpPr/>
            <p:nvPr>
              <p:custDataLst>
                <p:tags r:id="rId38"/>
              </p:custDataLst>
            </p:nvPr>
          </p:nvSpPr>
          <p:spPr>
            <a:xfrm>
              <a:off x="4778597" y="4136135"/>
              <a:ext cx="206883" cy="107251"/>
            </a:xfrm>
            <a:custGeom>
              <a:avLst/>
              <a:gdLst>
                <a:gd name="connsiteX0" fmla="*/ 53626 w 206883"/>
                <a:gd name="connsiteY0" fmla="*/ 107252 h 107251"/>
                <a:gd name="connsiteX1" fmla="*/ 153257 w 206883"/>
                <a:gd name="connsiteY1" fmla="*/ 107252 h 107251"/>
                <a:gd name="connsiteX2" fmla="*/ 206883 w 206883"/>
                <a:gd name="connsiteY2" fmla="*/ 53626 h 107251"/>
                <a:gd name="connsiteX3" fmla="*/ 153257 w 206883"/>
                <a:gd name="connsiteY3" fmla="*/ 0 h 107251"/>
                <a:gd name="connsiteX4" fmla="*/ 53626 w 206883"/>
                <a:gd name="connsiteY4" fmla="*/ 0 h 107251"/>
                <a:gd name="connsiteX5" fmla="*/ 0 w 206883"/>
                <a:gd name="connsiteY5" fmla="*/ 53626 h 107251"/>
                <a:gd name="connsiteX6" fmla="*/ 53626 w 206883"/>
                <a:gd name="connsiteY6" fmla="*/ 107252 h 107251"/>
                <a:gd name="connsiteX7" fmla="*/ 53626 w 206883"/>
                <a:gd name="connsiteY7"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883" h="107251">
                  <a:moveTo>
                    <a:pt x="53626" y="107252"/>
                  </a:moveTo>
                  <a:lnTo>
                    <a:pt x="153257" y="107252"/>
                  </a:lnTo>
                  <a:cubicBezTo>
                    <a:pt x="182880" y="107252"/>
                    <a:pt x="206883" y="83249"/>
                    <a:pt x="206883" y="53626"/>
                  </a:cubicBezTo>
                  <a:cubicBezTo>
                    <a:pt x="206883" y="24003"/>
                    <a:pt x="182880" y="0"/>
                    <a:pt x="153257" y="0"/>
                  </a:cubicBezTo>
                  <a:lnTo>
                    <a:pt x="53626" y="0"/>
                  </a:lnTo>
                  <a:cubicBezTo>
                    <a:pt x="24098" y="0"/>
                    <a:pt x="0" y="24003"/>
                    <a:pt x="0" y="53626"/>
                  </a:cubicBezTo>
                  <a:cubicBezTo>
                    <a:pt x="0" y="83249"/>
                    <a:pt x="24003" y="107252"/>
                    <a:pt x="53626" y="107252"/>
                  </a:cubicBezTo>
                  <a:lnTo>
                    <a:pt x="53626"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0" name="任意多边形: 形状 49"/>
            <p:cNvSpPr/>
            <p:nvPr>
              <p:custDataLst>
                <p:tags r:id="rId39"/>
              </p:custDataLst>
            </p:nvPr>
          </p:nvSpPr>
          <p:spPr>
            <a:xfrm>
              <a:off x="6353651" y="3744182"/>
              <a:ext cx="134397" cy="107251"/>
            </a:xfrm>
            <a:custGeom>
              <a:avLst/>
              <a:gdLst>
                <a:gd name="connsiteX0" fmla="*/ 80772 w 134397"/>
                <a:gd name="connsiteY0" fmla="*/ 0 h 107251"/>
                <a:gd name="connsiteX1" fmla="*/ 53626 w 134397"/>
                <a:gd name="connsiteY1" fmla="*/ 0 h 107251"/>
                <a:gd name="connsiteX2" fmla="*/ 0 w 134397"/>
                <a:gd name="connsiteY2" fmla="*/ 53626 h 107251"/>
                <a:gd name="connsiteX3" fmla="*/ 53626 w 134397"/>
                <a:gd name="connsiteY3" fmla="*/ 107252 h 107251"/>
                <a:gd name="connsiteX4" fmla="*/ 80772 w 134397"/>
                <a:gd name="connsiteY4" fmla="*/ 107252 h 107251"/>
                <a:gd name="connsiteX5" fmla="*/ 134398 w 134397"/>
                <a:gd name="connsiteY5" fmla="*/ 53626 h 107251"/>
                <a:gd name="connsiteX6" fmla="*/ 80772 w 134397"/>
                <a:gd name="connsiteY6" fmla="*/ 0 h 107251"/>
                <a:gd name="connsiteX7" fmla="*/ 80772 w 134397"/>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251">
                  <a:moveTo>
                    <a:pt x="80772" y="0"/>
                  </a:moveTo>
                  <a:lnTo>
                    <a:pt x="53626" y="0"/>
                  </a:lnTo>
                  <a:cubicBezTo>
                    <a:pt x="24003" y="0"/>
                    <a:pt x="0" y="24003"/>
                    <a:pt x="0" y="53626"/>
                  </a:cubicBezTo>
                  <a:cubicBezTo>
                    <a:pt x="0" y="83249"/>
                    <a:pt x="23908" y="107252"/>
                    <a:pt x="53626" y="107252"/>
                  </a:cubicBezTo>
                  <a:lnTo>
                    <a:pt x="80772" y="107252"/>
                  </a:lnTo>
                  <a:cubicBezTo>
                    <a:pt x="110395" y="107252"/>
                    <a:pt x="134398" y="83249"/>
                    <a:pt x="134398" y="53626"/>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1" name="任意多边形: 形状 50"/>
            <p:cNvSpPr/>
            <p:nvPr>
              <p:custDataLst>
                <p:tags r:id="rId40"/>
              </p:custDataLst>
            </p:nvPr>
          </p:nvSpPr>
          <p:spPr>
            <a:xfrm>
              <a:off x="6353651" y="3935158"/>
              <a:ext cx="134397" cy="107156"/>
            </a:xfrm>
            <a:custGeom>
              <a:avLst/>
              <a:gdLst>
                <a:gd name="connsiteX0" fmla="*/ 80772 w 134397"/>
                <a:gd name="connsiteY0" fmla="*/ 0 h 107156"/>
                <a:gd name="connsiteX1" fmla="*/ 53626 w 134397"/>
                <a:gd name="connsiteY1" fmla="*/ 0 h 107156"/>
                <a:gd name="connsiteX2" fmla="*/ 0 w 134397"/>
                <a:gd name="connsiteY2" fmla="*/ 53530 h 107156"/>
                <a:gd name="connsiteX3" fmla="*/ 53626 w 134397"/>
                <a:gd name="connsiteY3" fmla="*/ 107156 h 107156"/>
                <a:gd name="connsiteX4" fmla="*/ 80772 w 134397"/>
                <a:gd name="connsiteY4" fmla="*/ 107156 h 107156"/>
                <a:gd name="connsiteX5" fmla="*/ 134398 w 134397"/>
                <a:gd name="connsiteY5" fmla="*/ 53530 h 107156"/>
                <a:gd name="connsiteX6" fmla="*/ 80772 w 134397"/>
                <a:gd name="connsiteY6" fmla="*/ 0 h 107156"/>
                <a:gd name="connsiteX7" fmla="*/ 80772 w 134397"/>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156">
                  <a:moveTo>
                    <a:pt x="80772" y="0"/>
                  </a:moveTo>
                  <a:lnTo>
                    <a:pt x="53626" y="0"/>
                  </a:lnTo>
                  <a:cubicBezTo>
                    <a:pt x="24003" y="0"/>
                    <a:pt x="0" y="24003"/>
                    <a:pt x="0" y="53530"/>
                  </a:cubicBezTo>
                  <a:cubicBezTo>
                    <a:pt x="0" y="83153"/>
                    <a:pt x="23908" y="107156"/>
                    <a:pt x="53626" y="107156"/>
                  </a:cubicBezTo>
                  <a:lnTo>
                    <a:pt x="80772" y="107156"/>
                  </a:lnTo>
                  <a:cubicBezTo>
                    <a:pt x="110395" y="107156"/>
                    <a:pt x="134398" y="83153"/>
                    <a:pt x="134398" y="53530"/>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2" name="任意多边形: 形状 51"/>
            <p:cNvSpPr/>
            <p:nvPr>
              <p:custDataLst>
                <p:tags r:id="rId41"/>
              </p:custDataLst>
            </p:nvPr>
          </p:nvSpPr>
          <p:spPr>
            <a:xfrm>
              <a:off x="6353651" y="4126134"/>
              <a:ext cx="134397" cy="107156"/>
            </a:xfrm>
            <a:custGeom>
              <a:avLst/>
              <a:gdLst>
                <a:gd name="connsiteX0" fmla="*/ 80772 w 134397"/>
                <a:gd name="connsiteY0" fmla="*/ 0 h 107156"/>
                <a:gd name="connsiteX1" fmla="*/ 53626 w 134397"/>
                <a:gd name="connsiteY1" fmla="*/ 0 h 107156"/>
                <a:gd name="connsiteX2" fmla="*/ 0 w 134397"/>
                <a:gd name="connsiteY2" fmla="*/ 53530 h 107156"/>
                <a:gd name="connsiteX3" fmla="*/ 53626 w 134397"/>
                <a:gd name="connsiteY3" fmla="*/ 107156 h 107156"/>
                <a:gd name="connsiteX4" fmla="*/ 80772 w 134397"/>
                <a:gd name="connsiteY4" fmla="*/ 107156 h 107156"/>
                <a:gd name="connsiteX5" fmla="*/ 134398 w 134397"/>
                <a:gd name="connsiteY5" fmla="*/ 53530 h 107156"/>
                <a:gd name="connsiteX6" fmla="*/ 80772 w 134397"/>
                <a:gd name="connsiteY6" fmla="*/ 0 h 107156"/>
                <a:gd name="connsiteX7" fmla="*/ 80772 w 134397"/>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156">
                  <a:moveTo>
                    <a:pt x="80772" y="0"/>
                  </a:moveTo>
                  <a:lnTo>
                    <a:pt x="53626" y="0"/>
                  </a:lnTo>
                  <a:cubicBezTo>
                    <a:pt x="24003" y="0"/>
                    <a:pt x="0" y="24003"/>
                    <a:pt x="0" y="53530"/>
                  </a:cubicBezTo>
                  <a:cubicBezTo>
                    <a:pt x="0" y="83153"/>
                    <a:pt x="23908" y="107156"/>
                    <a:pt x="53626" y="107156"/>
                  </a:cubicBezTo>
                  <a:lnTo>
                    <a:pt x="80772" y="107156"/>
                  </a:lnTo>
                  <a:cubicBezTo>
                    <a:pt x="110395" y="107156"/>
                    <a:pt x="134398" y="83153"/>
                    <a:pt x="134398" y="53530"/>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3" name="任意多边形: 形状 52"/>
            <p:cNvSpPr/>
            <p:nvPr>
              <p:custDataLst>
                <p:tags r:id="rId42"/>
              </p:custDataLst>
            </p:nvPr>
          </p:nvSpPr>
          <p:spPr>
            <a:xfrm>
              <a:off x="6353651" y="4317015"/>
              <a:ext cx="134397" cy="107251"/>
            </a:xfrm>
            <a:custGeom>
              <a:avLst/>
              <a:gdLst>
                <a:gd name="connsiteX0" fmla="*/ 80772 w 134397"/>
                <a:gd name="connsiteY0" fmla="*/ 0 h 107251"/>
                <a:gd name="connsiteX1" fmla="*/ 53626 w 134397"/>
                <a:gd name="connsiteY1" fmla="*/ 0 h 107251"/>
                <a:gd name="connsiteX2" fmla="*/ 0 w 134397"/>
                <a:gd name="connsiteY2" fmla="*/ 53626 h 107251"/>
                <a:gd name="connsiteX3" fmla="*/ 53626 w 134397"/>
                <a:gd name="connsiteY3" fmla="*/ 107251 h 107251"/>
                <a:gd name="connsiteX4" fmla="*/ 80772 w 134397"/>
                <a:gd name="connsiteY4" fmla="*/ 107251 h 107251"/>
                <a:gd name="connsiteX5" fmla="*/ 134398 w 134397"/>
                <a:gd name="connsiteY5" fmla="*/ 53626 h 107251"/>
                <a:gd name="connsiteX6" fmla="*/ 80772 w 134397"/>
                <a:gd name="connsiteY6" fmla="*/ 0 h 107251"/>
                <a:gd name="connsiteX7" fmla="*/ 80772 w 134397"/>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251">
                  <a:moveTo>
                    <a:pt x="80772" y="0"/>
                  </a:moveTo>
                  <a:lnTo>
                    <a:pt x="53626" y="0"/>
                  </a:lnTo>
                  <a:cubicBezTo>
                    <a:pt x="24003" y="0"/>
                    <a:pt x="0" y="24003"/>
                    <a:pt x="0" y="53626"/>
                  </a:cubicBezTo>
                  <a:cubicBezTo>
                    <a:pt x="0" y="83248"/>
                    <a:pt x="23908" y="107251"/>
                    <a:pt x="53626" y="107251"/>
                  </a:cubicBezTo>
                  <a:lnTo>
                    <a:pt x="80772" y="107251"/>
                  </a:lnTo>
                  <a:cubicBezTo>
                    <a:pt x="110395" y="107251"/>
                    <a:pt x="134398" y="83248"/>
                    <a:pt x="134398" y="53626"/>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4" name="任意多边形: 形状 53"/>
            <p:cNvSpPr/>
            <p:nvPr>
              <p:custDataLst>
                <p:tags r:id="rId43"/>
              </p:custDataLst>
            </p:nvPr>
          </p:nvSpPr>
          <p:spPr>
            <a:xfrm>
              <a:off x="6541865" y="3744182"/>
              <a:ext cx="796004" cy="107251"/>
            </a:xfrm>
            <a:custGeom>
              <a:avLst/>
              <a:gdLst>
                <a:gd name="connsiteX0" fmla="*/ 742379 w 796004"/>
                <a:gd name="connsiteY0" fmla="*/ 0 h 107251"/>
                <a:gd name="connsiteX1" fmla="*/ 53626 w 796004"/>
                <a:gd name="connsiteY1" fmla="*/ 0 h 107251"/>
                <a:gd name="connsiteX2" fmla="*/ 0 w 796004"/>
                <a:gd name="connsiteY2" fmla="*/ 53626 h 107251"/>
                <a:gd name="connsiteX3" fmla="*/ 53626 w 796004"/>
                <a:gd name="connsiteY3" fmla="*/ 107252 h 107251"/>
                <a:gd name="connsiteX4" fmla="*/ 742379 w 796004"/>
                <a:gd name="connsiteY4" fmla="*/ 107252 h 107251"/>
                <a:gd name="connsiteX5" fmla="*/ 796004 w 796004"/>
                <a:gd name="connsiteY5" fmla="*/ 53626 h 107251"/>
                <a:gd name="connsiteX6" fmla="*/ 742379 w 796004"/>
                <a:gd name="connsiteY6" fmla="*/ 0 h 107251"/>
                <a:gd name="connsiteX7" fmla="*/ 742379 w 796004"/>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004" h="107251">
                  <a:moveTo>
                    <a:pt x="742379" y="0"/>
                  </a:moveTo>
                  <a:lnTo>
                    <a:pt x="53626" y="0"/>
                  </a:lnTo>
                  <a:cubicBezTo>
                    <a:pt x="24003" y="0"/>
                    <a:pt x="0" y="24003"/>
                    <a:pt x="0" y="53626"/>
                  </a:cubicBezTo>
                  <a:cubicBezTo>
                    <a:pt x="0" y="83249"/>
                    <a:pt x="24003" y="107252"/>
                    <a:pt x="53626" y="107252"/>
                  </a:cubicBezTo>
                  <a:lnTo>
                    <a:pt x="742379" y="107252"/>
                  </a:lnTo>
                  <a:cubicBezTo>
                    <a:pt x="772001" y="107252"/>
                    <a:pt x="796004" y="83249"/>
                    <a:pt x="796004" y="53626"/>
                  </a:cubicBezTo>
                  <a:cubicBezTo>
                    <a:pt x="795909" y="24003"/>
                    <a:pt x="771906" y="0"/>
                    <a:pt x="742379" y="0"/>
                  </a:cubicBezTo>
                  <a:lnTo>
                    <a:pt x="742379"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5" name="任意多边形: 形状 54"/>
            <p:cNvSpPr/>
            <p:nvPr>
              <p:custDataLst>
                <p:tags r:id="rId44"/>
              </p:custDataLst>
            </p:nvPr>
          </p:nvSpPr>
          <p:spPr>
            <a:xfrm>
              <a:off x="6541865" y="3935158"/>
              <a:ext cx="796004" cy="107156"/>
            </a:xfrm>
            <a:custGeom>
              <a:avLst/>
              <a:gdLst>
                <a:gd name="connsiteX0" fmla="*/ 742379 w 796004"/>
                <a:gd name="connsiteY0" fmla="*/ 0 h 107156"/>
                <a:gd name="connsiteX1" fmla="*/ 53626 w 796004"/>
                <a:gd name="connsiteY1" fmla="*/ 0 h 107156"/>
                <a:gd name="connsiteX2" fmla="*/ 0 w 796004"/>
                <a:gd name="connsiteY2" fmla="*/ 53530 h 107156"/>
                <a:gd name="connsiteX3" fmla="*/ 53626 w 796004"/>
                <a:gd name="connsiteY3" fmla="*/ 107156 h 107156"/>
                <a:gd name="connsiteX4" fmla="*/ 742379 w 796004"/>
                <a:gd name="connsiteY4" fmla="*/ 107156 h 107156"/>
                <a:gd name="connsiteX5" fmla="*/ 796004 w 796004"/>
                <a:gd name="connsiteY5" fmla="*/ 53530 h 107156"/>
                <a:gd name="connsiteX6" fmla="*/ 742379 w 796004"/>
                <a:gd name="connsiteY6" fmla="*/ 0 h 107156"/>
                <a:gd name="connsiteX7" fmla="*/ 742379 w 796004"/>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004" h="107156">
                  <a:moveTo>
                    <a:pt x="742379" y="0"/>
                  </a:moveTo>
                  <a:lnTo>
                    <a:pt x="53626" y="0"/>
                  </a:lnTo>
                  <a:cubicBezTo>
                    <a:pt x="24003" y="0"/>
                    <a:pt x="0" y="24003"/>
                    <a:pt x="0" y="53530"/>
                  </a:cubicBezTo>
                  <a:cubicBezTo>
                    <a:pt x="0" y="83153"/>
                    <a:pt x="24003" y="107156"/>
                    <a:pt x="53626" y="107156"/>
                  </a:cubicBezTo>
                  <a:lnTo>
                    <a:pt x="742379" y="107156"/>
                  </a:lnTo>
                  <a:cubicBezTo>
                    <a:pt x="772001" y="107156"/>
                    <a:pt x="796004" y="83153"/>
                    <a:pt x="796004" y="53530"/>
                  </a:cubicBezTo>
                  <a:cubicBezTo>
                    <a:pt x="795909" y="24003"/>
                    <a:pt x="771906" y="0"/>
                    <a:pt x="742379" y="0"/>
                  </a:cubicBezTo>
                  <a:lnTo>
                    <a:pt x="742379"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6" name="任意多边形: 形状 55"/>
            <p:cNvSpPr/>
            <p:nvPr>
              <p:custDataLst>
                <p:tags r:id="rId45"/>
              </p:custDataLst>
            </p:nvPr>
          </p:nvSpPr>
          <p:spPr>
            <a:xfrm>
              <a:off x="6541770" y="4126134"/>
              <a:ext cx="796004" cy="107156"/>
            </a:xfrm>
            <a:custGeom>
              <a:avLst/>
              <a:gdLst>
                <a:gd name="connsiteX0" fmla="*/ 796004 w 796004"/>
                <a:gd name="connsiteY0" fmla="*/ 53530 h 107156"/>
                <a:gd name="connsiteX1" fmla="*/ 742378 w 796004"/>
                <a:gd name="connsiteY1" fmla="*/ 0 h 107156"/>
                <a:gd name="connsiteX2" fmla="*/ 53626 w 796004"/>
                <a:gd name="connsiteY2" fmla="*/ 0 h 107156"/>
                <a:gd name="connsiteX3" fmla="*/ 0 w 796004"/>
                <a:gd name="connsiteY3" fmla="*/ 53530 h 107156"/>
                <a:gd name="connsiteX4" fmla="*/ 53626 w 796004"/>
                <a:gd name="connsiteY4" fmla="*/ 107156 h 107156"/>
                <a:gd name="connsiteX5" fmla="*/ 742378 w 796004"/>
                <a:gd name="connsiteY5" fmla="*/ 107156 h 107156"/>
                <a:gd name="connsiteX6" fmla="*/ 796004 w 796004"/>
                <a:gd name="connsiteY6" fmla="*/ 53530 h 107156"/>
                <a:gd name="connsiteX7" fmla="*/ 796004 w 796004"/>
                <a:gd name="connsiteY7" fmla="*/ 5353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004" h="107156">
                  <a:moveTo>
                    <a:pt x="796004" y="53530"/>
                  </a:moveTo>
                  <a:cubicBezTo>
                    <a:pt x="796004" y="23908"/>
                    <a:pt x="772001" y="0"/>
                    <a:pt x="742378" y="0"/>
                  </a:cubicBezTo>
                  <a:lnTo>
                    <a:pt x="53626" y="0"/>
                  </a:lnTo>
                  <a:cubicBezTo>
                    <a:pt x="24003" y="0"/>
                    <a:pt x="0" y="24003"/>
                    <a:pt x="0" y="53530"/>
                  </a:cubicBezTo>
                  <a:cubicBezTo>
                    <a:pt x="0" y="83153"/>
                    <a:pt x="24003" y="107156"/>
                    <a:pt x="53626" y="107156"/>
                  </a:cubicBezTo>
                  <a:lnTo>
                    <a:pt x="742378" y="107156"/>
                  </a:lnTo>
                  <a:cubicBezTo>
                    <a:pt x="772001" y="107156"/>
                    <a:pt x="796004" y="83153"/>
                    <a:pt x="796004" y="53530"/>
                  </a:cubicBezTo>
                  <a:lnTo>
                    <a:pt x="796004" y="535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7" name="任意多边形: 形状 56"/>
            <p:cNvSpPr/>
            <p:nvPr>
              <p:custDataLst>
                <p:tags r:id="rId46"/>
              </p:custDataLst>
            </p:nvPr>
          </p:nvSpPr>
          <p:spPr>
            <a:xfrm>
              <a:off x="6541770" y="4317015"/>
              <a:ext cx="488061" cy="107251"/>
            </a:xfrm>
            <a:custGeom>
              <a:avLst/>
              <a:gdLst>
                <a:gd name="connsiteX0" fmla="*/ 53626 w 488061"/>
                <a:gd name="connsiteY0" fmla="*/ 0 h 107251"/>
                <a:gd name="connsiteX1" fmla="*/ 0 w 488061"/>
                <a:gd name="connsiteY1" fmla="*/ 53626 h 107251"/>
                <a:gd name="connsiteX2" fmla="*/ 53626 w 488061"/>
                <a:gd name="connsiteY2" fmla="*/ 107251 h 107251"/>
                <a:gd name="connsiteX3" fmla="*/ 434435 w 488061"/>
                <a:gd name="connsiteY3" fmla="*/ 107251 h 107251"/>
                <a:gd name="connsiteX4" fmla="*/ 488061 w 488061"/>
                <a:gd name="connsiteY4" fmla="*/ 53626 h 107251"/>
                <a:gd name="connsiteX5" fmla="*/ 434435 w 488061"/>
                <a:gd name="connsiteY5" fmla="*/ 0 h 107251"/>
                <a:gd name="connsiteX6" fmla="*/ 53626 w 488061"/>
                <a:gd name="connsiteY6"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061" h="107251">
                  <a:moveTo>
                    <a:pt x="53626" y="0"/>
                  </a:moveTo>
                  <a:cubicBezTo>
                    <a:pt x="24003" y="0"/>
                    <a:pt x="0" y="24003"/>
                    <a:pt x="0" y="53626"/>
                  </a:cubicBezTo>
                  <a:cubicBezTo>
                    <a:pt x="0" y="83248"/>
                    <a:pt x="24003" y="107251"/>
                    <a:pt x="53626" y="107251"/>
                  </a:cubicBezTo>
                  <a:lnTo>
                    <a:pt x="434435" y="107251"/>
                  </a:lnTo>
                  <a:cubicBezTo>
                    <a:pt x="464058" y="107251"/>
                    <a:pt x="488061" y="83248"/>
                    <a:pt x="488061" y="53626"/>
                  </a:cubicBezTo>
                  <a:cubicBezTo>
                    <a:pt x="488061" y="24003"/>
                    <a:pt x="464058" y="0"/>
                    <a:pt x="434435"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8" name="任意多边形: 形状 57"/>
            <p:cNvSpPr/>
            <p:nvPr>
              <p:custDataLst>
                <p:tags r:id="rId47"/>
              </p:custDataLst>
            </p:nvPr>
          </p:nvSpPr>
          <p:spPr>
            <a:xfrm>
              <a:off x="6345650" y="3074384"/>
              <a:ext cx="1332452" cy="568737"/>
            </a:xfrm>
            <a:custGeom>
              <a:avLst/>
              <a:gdLst>
                <a:gd name="connsiteX0" fmla="*/ 142875 w 1332452"/>
                <a:gd name="connsiteY0" fmla="*/ 282988 h 568737"/>
                <a:gd name="connsiteX1" fmla="*/ 0 w 1332452"/>
                <a:gd name="connsiteY1" fmla="*/ 425863 h 568737"/>
                <a:gd name="connsiteX2" fmla="*/ 142875 w 1332452"/>
                <a:gd name="connsiteY2" fmla="*/ 568738 h 568737"/>
                <a:gd name="connsiteX3" fmla="*/ 285750 w 1332452"/>
                <a:gd name="connsiteY3" fmla="*/ 425863 h 568737"/>
                <a:gd name="connsiteX4" fmla="*/ 280321 w 1332452"/>
                <a:gd name="connsiteY4" fmla="*/ 387477 h 568737"/>
                <a:gd name="connsiteX5" fmla="*/ 447770 w 1332452"/>
                <a:gd name="connsiteY5" fmla="*/ 258318 h 568737"/>
                <a:gd name="connsiteX6" fmla="*/ 531781 w 1332452"/>
                <a:gd name="connsiteY6" fmla="*/ 285845 h 568737"/>
                <a:gd name="connsiteX7" fmla="*/ 600932 w 1332452"/>
                <a:gd name="connsiteY7" fmla="*/ 267843 h 568737"/>
                <a:gd name="connsiteX8" fmla="*/ 778859 w 1332452"/>
                <a:gd name="connsiteY8" fmla="*/ 395764 h 568737"/>
                <a:gd name="connsiteX9" fmla="*/ 777907 w 1332452"/>
                <a:gd name="connsiteY9" fmla="*/ 411671 h 568737"/>
                <a:gd name="connsiteX10" fmla="*/ 920782 w 1332452"/>
                <a:gd name="connsiteY10" fmla="*/ 554546 h 568737"/>
                <a:gd name="connsiteX11" fmla="*/ 1063657 w 1332452"/>
                <a:gd name="connsiteY11" fmla="*/ 411671 h 568737"/>
                <a:gd name="connsiteX12" fmla="*/ 1056132 w 1332452"/>
                <a:gd name="connsiteY12" fmla="*/ 366236 h 568737"/>
                <a:gd name="connsiteX13" fmla="*/ 1144143 w 1332452"/>
                <a:gd name="connsiteY13" fmla="*/ 278225 h 568737"/>
                <a:gd name="connsiteX14" fmla="*/ 1189577 w 1332452"/>
                <a:gd name="connsiteY14" fmla="*/ 285750 h 568737"/>
                <a:gd name="connsiteX15" fmla="*/ 1332452 w 1332452"/>
                <a:gd name="connsiteY15" fmla="*/ 142875 h 568737"/>
                <a:gd name="connsiteX16" fmla="*/ 1189577 w 1332452"/>
                <a:gd name="connsiteY16" fmla="*/ 0 h 568737"/>
                <a:gd name="connsiteX17" fmla="*/ 1046702 w 1332452"/>
                <a:gd name="connsiteY17" fmla="*/ 142875 h 568737"/>
                <a:gd name="connsiteX18" fmla="*/ 1062609 w 1332452"/>
                <a:gd name="connsiteY18" fmla="*/ 208217 h 568737"/>
                <a:gd name="connsiteX19" fmla="*/ 986123 w 1332452"/>
                <a:gd name="connsiteY19" fmla="*/ 284797 h 568737"/>
                <a:gd name="connsiteX20" fmla="*/ 920782 w 1332452"/>
                <a:gd name="connsiteY20" fmla="*/ 268796 h 568737"/>
                <a:gd name="connsiteX21" fmla="*/ 830580 w 1332452"/>
                <a:gd name="connsiteY21" fmla="*/ 300990 h 568737"/>
                <a:gd name="connsiteX22" fmla="*/ 668465 w 1332452"/>
                <a:gd name="connsiteY22" fmla="*/ 184404 h 568737"/>
                <a:gd name="connsiteX23" fmla="*/ 674656 w 1332452"/>
                <a:gd name="connsiteY23" fmla="*/ 142875 h 568737"/>
                <a:gd name="connsiteX24" fmla="*/ 531781 w 1332452"/>
                <a:gd name="connsiteY24" fmla="*/ 0 h 568737"/>
                <a:gd name="connsiteX25" fmla="*/ 388906 w 1332452"/>
                <a:gd name="connsiteY25" fmla="*/ 142875 h 568737"/>
                <a:gd name="connsiteX26" fmla="*/ 391001 w 1332452"/>
                <a:gd name="connsiteY26" fmla="*/ 166592 h 568737"/>
                <a:gd name="connsiteX27" fmla="*/ 214789 w 1332452"/>
                <a:gd name="connsiteY27" fmla="*/ 302609 h 568737"/>
                <a:gd name="connsiteX28" fmla="*/ 142875 w 1332452"/>
                <a:gd name="connsiteY28" fmla="*/ 282988 h 568737"/>
                <a:gd name="connsiteX29" fmla="*/ 142875 w 1332452"/>
                <a:gd name="connsiteY29" fmla="*/ 282988 h 568737"/>
                <a:gd name="connsiteX30" fmla="*/ 142875 w 1332452"/>
                <a:gd name="connsiteY30" fmla="*/ 461581 h 568737"/>
                <a:gd name="connsiteX31" fmla="*/ 107156 w 1332452"/>
                <a:gd name="connsiteY31" fmla="*/ 425863 h 568737"/>
                <a:gd name="connsiteX32" fmla="*/ 142875 w 1332452"/>
                <a:gd name="connsiteY32" fmla="*/ 390144 h 568737"/>
                <a:gd name="connsiteX33" fmla="*/ 178594 w 1332452"/>
                <a:gd name="connsiteY33" fmla="*/ 425863 h 568737"/>
                <a:gd name="connsiteX34" fmla="*/ 142875 w 1332452"/>
                <a:gd name="connsiteY34" fmla="*/ 461581 h 568737"/>
                <a:gd name="connsiteX35" fmla="*/ 142875 w 1332452"/>
                <a:gd name="connsiteY35" fmla="*/ 461581 h 568737"/>
                <a:gd name="connsiteX36" fmla="*/ 1189577 w 1332452"/>
                <a:gd name="connsiteY36" fmla="*/ 107251 h 568737"/>
                <a:gd name="connsiteX37" fmla="*/ 1225296 w 1332452"/>
                <a:gd name="connsiteY37" fmla="*/ 142970 h 568737"/>
                <a:gd name="connsiteX38" fmla="*/ 1189577 w 1332452"/>
                <a:gd name="connsiteY38" fmla="*/ 178689 h 568737"/>
                <a:gd name="connsiteX39" fmla="*/ 1153859 w 1332452"/>
                <a:gd name="connsiteY39" fmla="*/ 142970 h 568737"/>
                <a:gd name="connsiteX40" fmla="*/ 1189577 w 1332452"/>
                <a:gd name="connsiteY40" fmla="*/ 107251 h 568737"/>
                <a:gd name="connsiteX41" fmla="*/ 1189577 w 1332452"/>
                <a:gd name="connsiteY41" fmla="*/ 107251 h 568737"/>
                <a:gd name="connsiteX42" fmla="*/ 920877 w 1332452"/>
                <a:gd name="connsiteY42" fmla="*/ 375952 h 568737"/>
                <a:gd name="connsiteX43" fmla="*/ 956596 w 1332452"/>
                <a:gd name="connsiteY43" fmla="*/ 411671 h 568737"/>
                <a:gd name="connsiteX44" fmla="*/ 920877 w 1332452"/>
                <a:gd name="connsiteY44" fmla="*/ 447389 h 568737"/>
                <a:gd name="connsiteX45" fmla="*/ 885158 w 1332452"/>
                <a:gd name="connsiteY45" fmla="*/ 411671 h 568737"/>
                <a:gd name="connsiteX46" fmla="*/ 920877 w 1332452"/>
                <a:gd name="connsiteY46" fmla="*/ 375952 h 568737"/>
                <a:gd name="connsiteX47" fmla="*/ 920877 w 1332452"/>
                <a:gd name="connsiteY47" fmla="*/ 375952 h 568737"/>
                <a:gd name="connsiteX48" fmla="*/ 531876 w 1332452"/>
                <a:gd name="connsiteY48" fmla="*/ 107251 h 568737"/>
                <a:gd name="connsiteX49" fmla="*/ 567595 w 1332452"/>
                <a:gd name="connsiteY49" fmla="*/ 142970 h 568737"/>
                <a:gd name="connsiteX50" fmla="*/ 531876 w 1332452"/>
                <a:gd name="connsiteY50" fmla="*/ 178689 h 568737"/>
                <a:gd name="connsiteX51" fmla="*/ 496157 w 1332452"/>
                <a:gd name="connsiteY51" fmla="*/ 142970 h 568737"/>
                <a:gd name="connsiteX52" fmla="*/ 531876 w 1332452"/>
                <a:gd name="connsiteY52" fmla="*/ 107251 h 568737"/>
                <a:gd name="connsiteX53" fmla="*/ 531876 w 1332452"/>
                <a:gd name="connsiteY53" fmla="*/ 107251 h 5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32452" h="568737">
                  <a:moveTo>
                    <a:pt x="142875" y="282988"/>
                  </a:moveTo>
                  <a:cubicBezTo>
                    <a:pt x="64103" y="282988"/>
                    <a:pt x="0" y="347091"/>
                    <a:pt x="0" y="425863"/>
                  </a:cubicBezTo>
                  <a:cubicBezTo>
                    <a:pt x="0" y="504634"/>
                    <a:pt x="64103" y="568738"/>
                    <a:pt x="142875" y="568738"/>
                  </a:cubicBezTo>
                  <a:cubicBezTo>
                    <a:pt x="221647" y="568738"/>
                    <a:pt x="285750" y="504634"/>
                    <a:pt x="285750" y="425863"/>
                  </a:cubicBezTo>
                  <a:cubicBezTo>
                    <a:pt x="285750" y="412528"/>
                    <a:pt x="283750" y="399669"/>
                    <a:pt x="280321" y="387477"/>
                  </a:cubicBezTo>
                  <a:lnTo>
                    <a:pt x="447770" y="258318"/>
                  </a:lnTo>
                  <a:cubicBezTo>
                    <a:pt x="471392" y="275558"/>
                    <a:pt x="500348" y="285845"/>
                    <a:pt x="531781" y="285845"/>
                  </a:cubicBezTo>
                  <a:cubicBezTo>
                    <a:pt x="556832" y="285845"/>
                    <a:pt x="580453" y="279273"/>
                    <a:pt x="600932" y="267843"/>
                  </a:cubicBezTo>
                  <a:lnTo>
                    <a:pt x="778859" y="395764"/>
                  </a:lnTo>
                  <a:cubicBezTo>
                    <a:pt x="778288" y="401002"/>
                    <a:pt x="777907" y="406336"/>
                    <a:pt x="777907" y="411671"/>
                  </a:cubicBezTo>
                  <a:cubicBezTo>
                    <a:pt x="777907" y="490442"/>
                    <a:pt x="842010" y="554546"/>
                    <a:pt x="920782" y="554546"/>
                  </a:cubicBezTo>
                  <a:cubicBezTo>
                    <a:pt x="999553" y="554546"/>
                    <a:pt x="1063657" y="490442"/>
                    <a:pt x="1063657" y="411671"/>
                  </a:cubicBezTo>
                  <a:cubicBezTo>
                    <a:pt x="1063657" y="395764"/>
                    <a:pt x="1060990" y="380524"/>
                    <a:pt x="1056132" y="366236"/>
                  </a:cubicBezTo>
                  <a:lnTo>
                    <a:pt x="1144143" y="278225"/>
                  </a:lnTo>
                  <a:cubicBezTo>
                    <a:pt x="1158430" y="283083"/>
                    <a:pt x="1173670" y="285750"/>
                    <a:pt x="1189577" y="285750"/>
                  </a:cubicBezTo>
                  <a:cubicBezTo>
                    <a:pt x="1268349" y="285750"/>
                    <a:pt x="1332452" y="221647"/>
                    <a:pt x="1332452" y="142875"/>
                  </a:cubicBezTo>
                  <a:cubicBezTo>
                    <a:pt x="1332452" y="64103"/>
                    <a:pt x="1268349" y="0"/>
                    <a:pt x="1189577" y="0"/>
                  </a:cubicBezTo>
                  <a:cubicBezTo>
                    <a:pt x="1110805" y="0"/>
                    <a:pt x="1046702" y="64103"/>
                    <a:pt x="1046702" y="142875"/>
                  </a:cubicBezTo>
                  <a:cubicBezTo>
                    <a:pt x="1046702" y="166402"/>
                    <a:pt x="1052512" y="188595"/>
                    <a:pt x="1062609" y="208217"/>
                  </a:cubicBezTo>
                  <a:lnTo>
                    <a:pt x="986123" y="284797"/>
                  </a:lnTo>
                  <a:cubicBezTo>
                    <a:pt x="966597" y="274701"/>
                    <a:pt x="944404" y="268796"/>
                    <a:pt x="920782" y="268796"/>
                  </a:cubicBezTo>
                  <a:cubicBezTo>
                    <a:pt x="886587" y="268796"/>
                    <a:pt x="855154" y="280892"/>
                    <a:pt x="830580" y="300990"/>
                  </a:cubicBezTo>
                  <a:lnTo>
                    <a:pt x="668465" y="184404"/>
                  </a:lnTo>
                  <a:cubicBezTo>
                    <a:pt x="672465" y="171259"/>
                    <a:pt x="674656" y="157353"/>
                    <a:pt x="674656" y="142875"/>
                  </a:cubicBezTo>
                  <a:cubicBezTo>
                    <a:pt x="674656" y="64103"/>
                    <a:pt x="610552" y="0"/>
                    <a:pt x="531781" y="0"/>
                  </a:cubicBezTo>
                  <a:cubicBezTo>
                    <a:pt x="453009" y="0"/>
                    <a:pt x="388906" y="64103"/>
                    <a:pt x="388906" y="142875"/>
                  </a:cubicBezTo>
                  <a:cubicBezTo>
                    <a:pt x="388906" y="150971"/>
                    <a:pt x="389763" y="158877"/>
                    <a:pt x="391001" y="166592"/>
                  </a:cubicBezTo>
                  <a:lnTo>
                    <a:pt x="214789" y="302609"/>
                  </a:lnTo>
                  <a:cubicBezTo>
                    <a:pt x="193738" y="290227"/>
                    <a:pt x="169164" y="282988"/>
                    <a:pt x="142875" y="282988"/>
                  </a:cubicBezTo>
                  <a:lnTo>
                    <a:pt x="142875" y="282988"/>
                  </a:lnTo>
                  <a:close/>
                  <a:moveTo>
                    <a:pt x="142875" y="461581"/>
                  </a:moveTo>
                  <a:cubicBezTo>
                    <a:pt x="123158" y="461581"/>
                    <a:pt x="107156" y="445580"/>
                    <a:pt x="107156" y="425863"/>
                  </a:cubicBezTo>
                  <a:cubicBezTo>
                    <a:pt x="107156" y="406146"/>
                    <a:pt x="123158" y="390144"/>
                    <a:pt x="142875" y="390144"/>
                  </a:cubicBezTo>
                  <a:cubicBezTo>
                    <a:pt x="162592" y="390144"/>
                    <a:pt x="178594" y="406146"/>
                    <a:pt x="178594" y="425863"/>
                  </a:cubicBezTo>
                  <a:cubicBezTo>
                    <a:pt x="178594" y="445580"/>
                    <a:pt x="162592" y="461581"/>
                    <a:pt x="142875" y="461581"/>
                  </a:cubicBezTo>
                  <a:lnTo>
                    <a:pt x="142875" y="461581"/>
                  </a:lnTo>
                  <a:close/>
                  <a:moveTo>
                    <a:pt x="1189577" y="107251"/>
                  </a:moveTo>
                  <a:cubicBezTo>
                    <a:pt x="1209294" y="107251"/>
                    <a:pt x="1225296" y="123254"/>
                    <a:pt x="1225296" y="142970"/>
                  </a:cubicBezTo>
                  <a:cubicBezTo>
                    <a:pt x="1225296" y="162687"/>
                    <a:pt x="1209294" y="178689"/>
                    <a:pt x="1189577" y="178689"/>
                  </a:cubicBezTo>
                  <a:cubicBezTo>
                    <a:pt x="1169860" y="178689"/>
                    <a:pt x="1153859" y="162687"/>
                    <a:pt x="1153859" y="142970"/>
                  </a:cubicBezTo>
                  <a:cubicBezTo>
                    <a:pt x="1153859" y="123254"/>
                    <a:pt x="1169956" y="107251"/>
                    <a:pt x="1189577" y="107251"/>
                  </a:cubicBezTo>
                  <a:lnTo>
                    <a:pt x="1189577" y="107251"/>
                  </a:lnTo>
                  <a:close/>
                  <a:moveTo>
                    <a:pt x="920877" y="375952"/>
                  </a:moveTo>
                  <a:cubicBezTo>
                    <a:pt x="940594" y="375952"/>
                    <a:pt x="956596" y="391954"/>
                    <a:pt x="956596" y="411671"/>
                  </a:cubicBezTo>
                  <a:cubicBezTo>
                    <a:pt x="956596" y="431387"/>
                    <a:pt x="940594" y="447389"/>
                    <a:pt x="920877" y="447389"/>
                  </a:cubicBezTo>
                  <a:cubicBezTo>
                    <a:pt x="901160" y="447389"/>
                    <a:pt x="885158" y="431387"/>
                    <a:pt x="885158" y="411671"/>
                  </a:cubicBezTo>
                  <a:cubicBezTo>
                    <a:pt x="885158" y="392049"/>
                    <a:pt x="901160" y="375952"/>
                    <a:pt x="920877" y="375952"/>
                  </a:cubicBezTo>
                  <a:lnTo>
                    <a:pt x="920877" y="375952"/>
                  </a:lnTo>
                  <a:close/>
                  <a:moveTo>
                    <a:pt x="531876" y="107251"/>
                  </a:moveTo>
                  <a:cubicBezTo>
                    <a:pt x="551593" y="107251"/>
                    <a:pt x="567595" y="123254"/>
                    <a:pt x="567595" y="142970"/>
                  </a:cubicBezTo>
                  <a:cubicBezTo>
                    <a:pt x="567595" y="162687"/>
                    <a:pt x="551593" y="178689"/>
                    <a:pt x="531876" y="178689"/>
                  </a:cubicBezTo>
                  <a:cubicBezTo>
                    <a:pt x="512159" y="178689"/>
                    <a:pt x="496157" y="162687"/>
                    <a:pt x="496157" y="142970"/>
                  </a:cubicBezTo>
                  <a:cubicBezTo>
                    <a:pt x="496157" y="123254"/>
                    <a:pt x="512159" y="107251"/>
                    <a:pt x="531876" y="107251"/>
                  </a:cubicBezTo>
                  <a:lnTo>
                    <a:pt x="531876" y="1072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9" name="任意多边形: 形状 58"/>
            <p:cNvSpPr/>
            <p:nvPr>
              <p:custDataLst>
                <p:tags r:id="rId48"/>
              </p:custDataLst>
            </p:nvPr>
          </p:nvSpPr>
          <p:spPr>
            <a:xfrm>
              <a:off x="7291482" y="2675096"/>
              <a:ext cx="378713" cy="107251"/>
            </a:xfrm>
            <a:custGeom>
              <a:avLst/>
              <a:gdLst>
                <a:gd name="connsiteX0" fmla="*/ 325088 w 378713"/>
                <a:gd name="connsiteY0" fmla="*/ 107252 h 107251"/>
                <a:gd name="connsiteX1" fmla="*/ 378714 w 378713"/>
                <a:gd name="connsiteY1" fmla="*/ 53626 h 107251"/>
                <a:gd name="connsiteX2" fmla="*/ 325088 w 378713"/>
                <a:gd name="connsiteY2" fmla="*/ 0 h 107251"/>
                <a:gd name="connsiteX3" fmla="*/ 53626 w 378713"/>
                <a:gd name="connsiteY3" fmla="*/ 0 h 107251"/>
                <a:gd name="connsiteX4" fmla="*/ 0 w 378713"/>
                <a:gd name="connsiteY4" fmla="*/ 53626 h 107251"/>
                <a:gd name="connsiteX5" fmla="*/ 53626 w 378713"/>
                <a:gd name="connsiteY5" fmla="*/ 107252 h 107251"/>
                <a:gd name="connsiteX6" fmla="*/ 325088 w 378713"/>
                <a:gd name="connsiteY6"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713" h="107251">
                  <a:moveTo>
                    <a:pt x="325088" y="107252"/>
                  </a:moveTo>
                  <a:cubicBezTo>
                    <a:pt x="354711" y="107252"/>
                    <a:pt x="378714" y="83248"/>
                    <a:pt x="378714" y="53626"/>
                  </a:cubicBezTo>
                  <a:cubicBezTo>
                    <a:pt x="378714" y="24003"/>
                    <a:pt x="354711" y="0"/>
                    <a:pt x="325088" y="0"/>
                  </a:cubicBezTo>
                  <a:lnTo>
                    <a:pt x="53626" y="0"/>
                  </a:lnTo>
                  <a:cubicBezTo>
                    <a:pt x="24003" y="0"/>
                    <a:pt x="0" y="24003"/>
                    <a:pt x="0" y="53626"/>
                  </a:cubicBezTo>
                  <a:cubicBezTo>
                    <a:pt x="0" y="83248"/>
                    <a:pt x="24003" y="107252"/>
                    <a:pt x="53626" y="107252"/>
                  </a:cubicBezTo>
                  <a:lnTo>
                    <a:pt x="325088"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0" name="任意多边形: 形状 59"/>
            <p:cNvSpPr/>
            <p:nvPr>
              <p:custDataLst>
                <p:tags r:id="rId49"/>
              </p:custDataLst>
            </p:nvPr>
          </p:nvSpPr>
          <p:spPr>
            <a:xfrm>
              <a:off x="6835330" y="2675096"/>
              <a:ext cx="378714" cy="107251"/>
            </a:xfrm>
            <a:custGeom>
              <a:avLst/>
              <a:gdLst>
                <a:gd name="connsiteX0" fmla="*/ 325088 w 378714"/>
                <a:gd name="connsiteY0" fmla="*/ 107252 h 107251"/>
                <a:gd name="connsiteX1" fmla="*/ 378714 w 378714"/>
                <a:gd name="connsiteY1" fmla="*/ 53626 h 107251"/>
                <a:gd name="connsiteX2" fmla="*/ 325088 w 378714"/>
                <a:gd name="connsiteY2" fmla="*/ 0 h 107251"/>
                <a:gd name="connsiteX3" fmla="*/ 53626 w 378714"/>
                <a:gd name="connsiteY3" fmla="*/ 0 h 107251"/>
                <a:gd name="connsiteX4" fmla="*/ 0 w 378714"/>
                <a:gd name="connsiteY4" fmla="*/ 53626 h 107251"/>
                <a:gd name="connsiteX5" fmla="*/ 53626 w 378714"/>
                <a:gd name="connsiteY5" fmla="*/ 107252 h 107251"/>
                <a:gd name="connsiteX6" fmla="*/ 325088 w 378714"/>
                <a:gd name="connsiteY6"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714" h="107251">
                  <a:moveTo>
                    <a:pt x="325088" y="107252"/>
                  </a:moveTo>
                  <a:cubicBezTo>
                    <a:pt x="354711" y="107252"/>
                    <a:pt x="378714" y="83248"/>
                    <a:pt x="378714" y="53626"/>
                  </a:cubicBezTo>
                  <a:cubicBezTo>
                    <a:pt x="378714" y="24003"/>
                    <a:pt x="354711" y="0"/>
                    <a:pt x="325088" y="0"/>
                  </a:cubicBezTo>
                  <a:lnTo>
                    <a:pt x="53626" y="0"/>
                  </a:lnTo>
                  <a:cubicBezTo>
                    <a:pt x="24003" y="0"/>
                    <a:pt x="0" y="24003"/>
                    <a:pt x="0" y="53626"/>
                  </a:cubicBezTo>
                  <a:cubicBezTo>
                    <a:pt x="0" y="83248"/>
                    <a:pt x="24003" y="107252"/>
                    <a:pt x="53626" y="107252"/>
                  </a:cubicBezTo>
                  <a:lnTo>
                    <a:pt x="325088"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1" name="任意多边形: 形状 60"/>
            <p:cNvSpPr/>
            <p:nvPr>
              <p:custDataLst>
                <p:tags r:id="rId50"/>
              </p:custDataLst>
            </p:nvPr>
          </p:nvSpPr>
          <p:spPr>
            <a:xfrm>
              <a:off x="4706492" y="2675191"/>
              <a:ext cx="378618" cy="107251"/>
            </a:xfrm>
            <a:custGeom>
              <a:avLst/>
              <a:gdLst>
                <a:gd name="connsiteX0" fmla="*/ 378619 w 378618"/>
                <a:gd name="connsiteY0" fmla="*/ 53626 h 107251"/>
                <a:gd name="connsiteX1" fmla="*/ 324993 w 378618"/>
                <a:gd name="connsiteY1" fmla="*/ 0 h 107251"/>
                <a:gd name="connsiteX2" fmla="*/ 53531 w 378618"/>
                <a:gd name="connsiteY2" fmla="*/ 0 h 107251"/>
                <a:gd name="connsiteX3" fmla="*/ 0 w 378618"/>
                <a:gd name="connsiteY3" fmla="*/ 53626 h 107251"/>
                <a:gd name="connsiteX4" fmla="*/ 53531 w 378618"/>
                <a:gd name="connsiteY4" fmla="*/ 107252 h 107251"/>
                <a:gd name="connsiteX5" fmla="*/ 324993 w 378618"/>
                <a:gd name="connsiteY5" fmla="*/ 107252 h 107251"/>
                <a:gd name="connsiteX6" fmla="*/ 378619 w 378618"/>
                <a:gd name="connsiteY6" fmla="*/ 53626 h 107251"/>
                <a:gd name="connsiteX7" fmla="*/ 378619 w 378618"/>
                <a:gd name="connsiteY7" fmla="*/ 53626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618" h="107251">
                  <a:moveTo>
                    <a:pt x="378619" y="53626"/>
                  </a:moveTo>
                  <a:cubicBezTo>
                    <a:pt x="378619" y="24003"/>
                    <a:pt x="354616" y="0"/>
                    <a:pt x="324993" y="0"/>
                  </a:cubicBezTo>
                  <a:lnTo>
                    <a:pt x="53531" y="0"/>
                  </a:lnTo>
                  <a:cubicBezTo>
                    <a:pt x="24003" y="0"/>
                    <a:pt x="0" y="24003"/>
                    <a:pt x="0" y="53626"/>
                  </a:cubicBezTo>
                  <a:cubicBezTo>
                    <a:pt x="0" y="83248"/>
                    <a:pt x="24003" y="107252"/>
                    <a:pt x="53531" y="107252"/>
                  </a:cubicBezTo>
                  <a:lnTo>
                    <a:pt x="324993" y="107252"/>
                  </a:lnTo>
                  <a:cubicBezTo>
                    <a:pt x="354616" y="107156"/>
                    <a:pt x="378619" y="83248"/>
                    <a:pt x="378619" y="53626"/>
                  </a:cubicBezTo>
                  <a:lnTo>
                    <a:pt x="378619" y="536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2" name="任意多边形: 形状 61"/>
            <p:cNvSpPr/>
            <p:nvPr>
              <p:custDataLst>
                <p:tags r:id="rId51"/>
              </p:custDataLst>
            </p:nvPr>
          </p:nvSpPr>
          <p:spPr>
            <a:xfrm>
              <a:off x="7393209" y="3744182"/>
              <a:ext cx="276986" cy="107251"/>
            </a:xfrm>
            <a:custGeom>
              <a:avLst/>
              <a:gdLst>
                <a:gd name="connsiteX0" fmla="*/ 223361 w 276986"/>
                <a:gd name="connsiteY0" fmla="*/ 0 h 107251"/>
                <a:gd name="connsiteX1" fmla="*/ 53626 w 276986"/>
                <a:gd name="connsiteY1" fmla="*/ 0 h 107251"/>
                <a:gd name="connsiteX2" fmla="*/ 0 w 276986"/>
                <a:gd name="connsiteY2" fmla="*/ 53626 h 107251"/>
                <a:gd name="connsiteX3" fmla="*/ 53626 w 276986"/>
                <a:gd name="connsiteY3" fmla="*/ 107252 h 107251"/>
                <a:gd name="connsiteX4" fmla="*/ 223361 w 276986"/>
                <a:gd name="connsiteY4" fmla="*/ 107252 h 107251"/>
                <a:gd name="connsiteX5" fmla="*/ 276987 w 276986"/>
                <a:gd name="connsiteY5" fmla="*/ 53626 h 107251"/>
                <a:gd name="connsiteX6" fmla="*/ 223361 w 276986"/>
                <a:gd name="connsiteY6" fmla="*/ 0 h 107251"/>
                <a:gd name="connsiteX7" fmla="*/ 223361 w 276986"/>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251">
                  <a:moveTo>
                    <a:pt x="223361" y="0"/>
                  </a:moveTo>
                  <a:lnTo>
                    <a:pt x="53626" y="0"/>
                  </a:lnTo>
                  <a:cubicBezTo>
                    <a:pt x="24003" y="0"/>
                    <a:pt x="0" y="24003"/>
                    <a:pt x="0" y="53626"/>
                  </a:cubicBezTo>
                  <a:cubicBezTo>
                    <a:pt x="0" y="83249"/>
                    <a:pt x="24003" y="107252"/>
                    <a:pt x="53626" y="107252"/>
                  </a:cubicBezTo>
                  <a:lnTo>
                    <a:pt x="223361" y="107252"/>
                  </a:lnTo>
                  <a:cubicBezTo>
                    <a:pt x="252984" y="107252"/>
                    <a:pt x="276987" y="83249"/>
                    <a:pt x="276987" y="53626"/>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3" name="任意多边形: 形状 62"/>
            <p:cNvSpPr/>
            <p:nvPr>
              <p:custDataLst>
                <p:tags r:id="rId52"/>
              </p:custDataLst>
            </p:nvPr>
          </p:nvSpPr>
          <p:spPr>
            <a:xfrm>
              <a:off x="7393209" y="3935158"/>
              <a:ext cx="276986" cy="107156"/>
            </a:xfrm>
            <a:custGeom>
              <a:avLst/>
              <a:gdLst>
                <a:gd name="connsiteX0" fmla="*/ 223361 w 276986"/>
                <a:gd name="connsiteY0" fmla="*/ 0 h 107156"/>
                <a:gd name="connsiteX1" fmla="*/ 53626 w 276986"/>
                <a:gd name="connsiteY1" fmla="*/ 0 h 107156"/>
                <a:gd name="connsiteX2" fmla="*/ 0 w 276986"/>
                <a:gd name="connsiteY2" fmla="*/ 53530 h 107156"/>
                <a:gd name="connsiteX3" fmla="*/ 53626 w 276986"/>
                <a:gd name="connsiteY3" fmla="*/ 107156 h 107156"/>
                <a:gd name="connsiteX4" fmla="*/ 223361 w 276986"/>
                <a:gd name="connsiteY4" fmla="*/ 107156 h 107156"/>
                <a:gd name="connsiteX5" fmla="*/ 276987 w 276986"/>
                <a:gd name="connsiteY5" fmla="*/ 53530 h 107156"/>
                <a:gd name="connsiteX6" fmla="*/ 223361 w 276986"/>
                <a:gd name="connsiteY6" fmla="*/ 0 h 107156"/>
                <a:gd name="connsiteX7" fmla="*/ 223361 w 276986"/>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156">
                  <a:moveTo>
                    <a:pt x="223361" y="0"/>
                  </a:moveTo>
                  <a:lnTo>
                    <a:pt x="53626" y="0"/>
                  </a:lnTo>
                  <a:cubicBezTo>
                    <a:pt x="24003" y="0"/>
                    <a:pt x="0" y="24003"/>
                    <a:pt x="0" y="53530"/>
                  </a:cubicBezTo>
                  <a:cubicBezTo>
                    <a:pt x="0" y="83153"/>
                    <a:pt x="24003" y="107156"/>
                    <a:pt x="53626" y="107156"/>
                  </a:cubicBezTo>
                  <a:lnTo>
                    <a:pt x="223361" y="107156"/>
                  </a:lnTo>
                  <a:cubicBezTo>
                    <a:pt x="252984" y="107156"/>
                    <a:pt x="276987" y="83153"/>
                    <a:pt x="276987" y="53530"/>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4" name="任意多边形: 形状 63"/>
            <p:cNvSpPr/>
            <p:nvPr>
              <p:custDataLst>
                <p:tags r:id="rId53"/>
              </p:custDataLst>
            </p:nvPr>
          </p:nvSpPr>
          <p:spPr>
            <a:xfrm>
              <a:off x="7393209" y="4126134"/>
              <a:ext cx="276986" cy="107156"/>
            </a:xfrm>
            <a:custGeom>
              <a:avLst/>
              <a:gdLst>
                <a:gd name="connsiteX0" fmla="*/ 223361 w 276986"/>
                <a:gd name="connsiteY0" fmla="*/ 0 h 107156"/>
                <a:gd name="connsiteX1" fmla="*/ 53626 w 276986"/>
                <a:gd name="connsiteY1" fmla="*/ 0 h 107156"/>
                <a:gd name="connsiteX2" fmla="*/ 0 w 276986"/>
                <a:gd name="connsiteY2" fmla="*/ 53530 h 107156"/>
                <a:gd name="connsiteX3" fmla="*/ 53626 w 276986"/>
                <a:gd name="connsiteY3" fmla="*/ 107156 h 107156"/>
                <a:gd name="connsiteX4" fmla="*/ 223361 w 276986"/>
                <a:gd name="connsiteY4" fmla="*/ 107156 h 107156"/>
                <a:gd name="connsiteX5" fmla="*/ 276987 w 276986"/>
                <a:gd name="connsiteY5" fmla="*/ 53530 h 107156"/>
                <a:gd name="connsiteX6" fmla="*/ 223361 w 276986"/>
                <a:gd name="connsiteY6" fmla="*/ 0 h 107156"/>
                <a:gd name="connsiteX7" fmla="*/ 223361 w 276986"/>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156">
                  <a:moveTo>
                    <a:pt x="223361" y="0"/>
                  </a:moveTo>
                  <a:lnTo>
                    <a:pt x="53626" y="0"/>
                  </a:lnTo>
                  <a:cubicBezTo>
                    <a:pt x="24003" y="0"/>
                    <a:pt x="0" y="24003"/>
                    <a:pt x="0" y="53530"/>
                  </a:cubicBezTo>
                  <a:cubicBezTo>
                    <a:pt x="0" y="83153"/>
                    <a:pt x="24003" y="107156"/>
                    <a:pt x="53626" y="107156"/>
                  </a:cubicBezTo>
                  <a:lnTo>
                    <a:pt x="223361" y="107156"/>
                  </a:lnTo>
                  <a:cubicBezTo>
                    <a:pt x="252984" y="107156"/>
                    <a:pt x="276987" y="83153"/>
                    <a:pt x="276987" y="53530"/>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5" name="任意多边形: 形状 64"/>
            <p:cNvSpPr/>
            <p:nvPr>
              <p:custDataLst>
                <p:tags r:id="rId54"/>
              </p:custDataLst>
            </p:nvPr>
          </p:nvSpPr>
          <p:spPr>
            <a:xfrm>
              <a:off x="7393209" y="4317015"/>
              <a:ext cx="276986" cy="107251"/>
            </a:xfrm>
            <a:custGeom>
              <a:avLst/>
              <a:gdLst>
                <a:gd name="connsiteX0" fmla="*/ 223361 w 276986"/>
                <a:gd name="connsiteY0" fmla="*/ 0 h 107251"/>
                <a:gd name="connsiteX1" fmla="*/ 53626 w 276986"/>
                <a:gd name="connsiteY1" fmla="*/ 0 h 107251"/>
                <a:gd name="connsiteX2" fmla="*/ 0 w 276986"/>
                <a:gd name="connsiteY2" fmla="*/ 53626 h 107251"/>
                <a:gd name="connsiteX3" fmla="*/ 53626 w 276986"/>
                <a:gd name="connsiteY3" fmla="*/ 107251 h 107251"/>
                <a:gd name="connsiteX4" fmla="*/ 223361 w 276986"/>
                <a:gd name="connsiteY4" fmla="*/ 107251 h 107251"/>
                <a:gd name="connsiteX5" fmla="*/ 276987 w 276986"/>
                <a:gd name="connsiteY5" fmla="*/ 53626 h 107251"/>
                <a:gd name="connsiteX6" fmla="*/ 223361 w 276986"/>
                <a:gd name="connsiteY6" fmla="*/ 0 h 107251"/>
                <a:gd name="connsiteX7" fmla="*/ 223361 w 276986"/>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251">
                  <a:moveTo>
                    <a:pt x="223361" y="0"/>
                  </a:moveTo>
                  <a:lnTo>
                    <a:pt x="53626" y="0"/>
                  </a:lnTo>
                  <a:cubicBezTo>
                    <a:pt x="24003" y="0"/>
                    <a:pt x="0" y="24003"/>
                    <a:pt x="0" y="53626"/>
                  </a:cubicBezTo>
                  <a:cubicBezTo>
                    <a:pt x="0" y="83248"/>
                    <a:pt x="24003" y="107251"/>
                    <a:pt x="53626" y="107251"/>
                  </a:cubicBezTo>
                  <a:lnTo>
                    <a:pt x="223361" y="107251"/>
                  </a:lnTo>
                  <a:cubicBezTo>
                    <a:pt x="252984" y="107251"/>
                    <a:pt x="276987" y="83248"/>
                    <a:pt x="276987" y="53626"/>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6" name="任意多边形: 形状 65"/>
            <p:cNvSpPr/>
            <p:nvPr>
              <p:custDataLst>
                <p:tags r:id="rId55"/>
              </p:custDataLst>
            </p:nvPr>
          </p:nvSpPr>
          <p:spPr>
            <a:xfrm>
              <a:off x="4267104" y="2059876"/>
              <a:ext cx="3657790" cy="2738246"/>
            </a:xfrm>
            <a:custGeom>
              <a:avLst/>
              <a:gdLst>
                <a:gd name="connsiteX0" fmla="*/ 3532727 w 3657790"/>
                <a:gd name="connsiteY0" fmla="*/ 95 h 2738246"/>
                <a:gd name="connsiteX1" fmla="*/ 3193352 w 3657790"/>
                <a:gd name="connsiteY1" fmla="*/ 95 h 2738246"/>
                <a:gd name="connsiteX2" fmla="*/ 3139726 w 3657790"/>
                <a:gd name="connsiteY2" fmla="*/ 53721 h 2738246"/>
                <a:gd name="connsiteX3" fmla="*/ 3193352 w 3657790"/>
                <a:gd name="connsiteY3" fmla="*/ 107347 h 2738246"/>
                <a:gd name="connsiteX4" fmla="*/ 3532727 w 3657790"/>
                <a:gd name="connsiteY4" fmla="*/ 107347 h 2738246"/>
                <a:gd name="connsiteX5" fmla="*/ 3550634 w 3657790"/>
                <a:gd name="connsiteY5" fmla="*/ 125254 h 2738246"/>
                <a:gd name="connsiteX6" fmla="*/ 3550634 w 3657790"/>
                <a:gd name="connsiteY6" fmla="*/ 319469 h 2738246"/>
                <a:gd name="connsiteX7" fmla="*/ 839438 w 3657790"/>
                <a:gd name="connsiteY7" fmla="*/ 319469 h 2738246"/>
                <a:gd name="connsiteX8" fmla="*/ 839438 w 3657790"/>
                <a:gd name="connsiteY8" fmla="*/ 107252 h 2738246"/>
                <a:gd name="connsiteX9" fmla="*/ 2943320 w 3657790"/>
                <a:gd name="connsiteY9" fmla="*/ 107252 h 2738246"/>
                <a:gd name="connsiteX10" fmla="*/ 2996946 w 3657790"/>
                <a:gd name="connsiteY10" fmla="*/ 53626 h 2738246"/>
                <a:gd name="connsiteX11" fmla="*/ 2943320 w 3657790"/>
                <a:gd name="connsiteY11" fmla="*/ 0 h 2738246"/>
                <a:gd name="connsiteX12" fmla="*/ 290132 w 3657790"/>
                <a:gd name="connsiteY12" fmla="*/ 0 h 2738246"/>
                <a:gd name="connsiteX13" fmla="*/ 165068 w 3657790"/>
                <a:gd name="connsiteY13" fmla="*/ 125063 h 2738246"/>
                <a:gd name="connsiteX14" fmla="*/ 165068 w 3657790"/>
                <a:gd name="connsiteY14" fmla="*/ 1899571 h 2738246"/>
                <a:gd name="connsiteX15" fmla="*/ 82201 w 3657790"/>
                <a:gd name="connsiteY15" fmla="*/ 1899571 h 2738246"/>
                <a:gd name="connsiteX16" fmla="*/ 0 w 3657790"/>
                <a:gd name="connsiteY16" fmla="*/ 1981676 h 2738246"/>
                <a:gd name="connsiteX17" fmla="*/ 0 w 3657790"/>
                <a:gd name="connsiteY17" fmla="*/ 2278190 h 2738246"/>
                <a:gd name="connsiteX18" fmla="*/ 82201 w 3657790"/>
                <a:gd name="connsiteY18" fmla="*/ 2360295 h 2738246"/>
                <a:gd name="connsiteX19" fmla="*/ 165068 w 3657790"/>
                <a:gd name="connsiteY19" fmla="*/ 2360295 h 2738246"/>
                <a:gd name="connsiteX20" fmla="*/ 165068 w 3657790"/>
                <a:gd name="connsiteY20" fmla="*/ 2648903 h 2738246"/>
                <a:gd name="connsiteX21" fmla="*/ 254413 w 3657790"/>
                <a:gd name="connsiteY21" fmla="*/ 2738247 h 2738246"/>
                <a:gd name="connsiteX22" fmla="*/ 1071658 w 3657790"/>
                <a:gd name="connsiteY22" fmla="*/ 2738247 h 2738246"/>
                <a:gd name="connsiteX23" fmla="*/ 1125284 w 3657790"/>
                <a:gd name="connsiteY23" fmla="*/ 2684621 h 2738246"/>
                <a:gd name="connsiteX24" fmla="*/ 1071658 w 3657790"/>
                <a:gd name="connsiteY24" fmla="*/ 2630996 h 2738246"/>
                <a:gd name="connsiteX25" fmla="*/ 272320 w 3657790"/>
                <a:gd name="connsiteY25" fmla="*/ 2630996 h 2738246"/>
                <a:gd name="connsiteX26" fmla="*/ 272320 w 3657790"/>
                <a:gd name="connsiteY26" fmla="*/ 2360295 h 2738246"/>
                <a:gd name="connsiteX27" fmla="*/ 788956 w 3657790"/>
                <a:gd name="connsiteY27" fmla="*/ 2360295 h 2738246"/>
                <a:gd name="connsiteX28" fmla="*/ 871157 w 3657790"/>
                <a:gd name="connsiteY28" fmla="*/ 2278190 h 2738246"/>
                <a:gd name="connsiteX29" fmla="*/ 871157 w 3657790"/>
                <a:gd name="connsiteY29" fmla="*/ 2208467 h 2738246"/>
                <a:gd name="connsiteX30" fmla="*/ 1189292 w 3657790"/>
                <a:gd name="connsiteY30" fmla="*/ 2289143 h 2738246"/>
                <a:gd name="connsiteX31" fmla="*/ 1215009 w 3657790"/>
                <a:gd name="connsiteY31" fmla="*/ 2289524 h 2738246"/>
                <a:gd name="connsiteX32" fmla="*/ 1359218 w 3657790"/>
                <a:gd name="connsiteY32" fmla="*/ 2276094 h 2738246"/>
                <a:gd name="connsiteX33" fmla="*/ 1395603 w 3657790"/>
                <a:gd name="connsiteY33" fmla="*/ 2250472 h 2738246"/>
                <a:gd name="connsiteX34" fmla="*/ 1400080 w 3657790"/>
                <a:gd name="connsiteY34" fmla="*/ 2206181 h 2738246"/>
                <a:gd name="connsiteX35" fmla="*/ 1279779 w 3657790"/>
                <a:gd name="connsiteY35" fmla="*/ 1853470 h 2738246"/>
                <a:gd name="connsiteX36" fmla="*/ 1229011 w 3657790"/>
                <a:gd name="connsiteY36" fmla="*/ 1817180 h 2738246"/>
                <a:gd name="connsiteX37" fmla="*/ 1215104 w 3657790"/>
                <a:gd name="connsiteY37" fmla="*/ 1817180 h 2738246"/>
                <a:gd name="connsiteX38" fmla="*/ 1064038 w 3657790"/>
                <a:gd name="connsiteY38" fmla="*/ 1776794 h 2738246"/>
                <a:gd name="connsiteX39" fmla="*/ 990886 w 3657790"/>
                <a:gd name="connsiteY39" fmla="*/ 1796510 h 2738246"/>
                <a:gd name="connsiteX40" fmla="*/ 1010602 w 3657790"/>
                <a:gd name="connsiteY40" fmla="*/ 1869662 h 2738246"/>
                <a:gd name="connsiteX41" fmla="*/ 1190435 w 3657790"/>
                <a:gd name="connsiteY41" fmla="*/ 1923574 h 2738246"/>
                <a:gd name="connsiteX42" fmla="*/ 1277684 w 3657790"/>
                <a:gd name="connsiteY42" fmla="*/ 2179511 h 2738246"/>
                <a:gd name="connsiteX43" fmla="*/ 1192816 w 3657790"/>
                <a:gd name="connsiteY43" fmla="*/ 2182082 h 2738246"/>
                <a:gd name="connsiteX44" fmla="*/ 871157 w 3657790"/>
                <a:gd name="connsiteY44" fmla="*/ 2086356 h 2738246"/>
                <a:gd name="connsiteX45" fmla="*/ 871157 w 3657790"/>
                <a:gd name="connsiteY45" fmla="*/ 1981772 h 2738246"/>
                <a:gd name="connsiteX46" fmla="*/ 788956 w 3657790"/>
                <a:gd name="connsiteY46" fmla="*/ 1899666 h 2738246"/>
                <a:gd name="connsiteX47" fmla="*/ 670084 w 3657790"/>
                <a:gd name="connsiteY47" fmla="*/ 1899666 h 2738246"/>
                <a:gd name="connsiteX48" fmla="*/ 547211 w 3657790"/>
                <a:gd name="connsiteY48" fmla="*/ 1543336 h 2738246"/>
                <a:gd name="connsiteX49" fmla="*/ 606933 w 3657790"/>
                <a:gd name="connsiteY49" fmla="*/ 1236440 h 2738246"/>
                <a:gd name="connsiteX50" fmla="*/ 811244 w 3657790"/>
                <a:gd name="connsiteY50" fmla="*/ 1440752 h 2738246"/>
                <a:gd name="connsiteX51" fmla="*/ 804672 w 3657790"/>
                <a:gd name="connsiteY51" fmla="*/ 1514189 h 2738246"/>
                <a:gd name="connsiteX52" fmla="*/ 826770 w 3657790"/>
                <a:gd name="connsiteY52" fmla="*/ 1646873 h 2738246"/>
                <a:gd name="connsiteX53" fmla="*/ 894779 w 3657790"/>
                <a:gd name="connsiteY53" fmla="*/ 1680210 h 2738246"/>
                <a:gd name="connsiteX54" fmla="*/ 928116 w 3657790"/>
                <a:gd name="connsiteY54" fmla="*/ 1612202 h 2738246"/>
                <a:gd name="connsiteX55" fmla="*/ 911828 w 3657790"/>
                <a:gd name="connsiteY55" fmla="*/ 1514094 h 2738246"/>
                <a:gd name="connsiteX56" fmla="*/ 921734 w 3657790"/>
                <a:gd name="connsiteY56" fmla="*/ 1437132 h 2738246"/>
                <a:gd name="connsiteX57" fmla="*/ 907733 w 3657790"/>
                <a:gd name="connsiteY57" fmla="*/ 1385697 h 2738246"/>
                <a:gd name="connsiteX58" fmla="*/ 631222 w 3657790"/>
                <a:gd name="connsiteY58" fmla="*/ 1109091 h 2738246"/>
                <a:gd name="connsiteX59" fmla="*/ 586645 w 3657790"/>
                <a:gd name="connsiteY59" fmla="*/ 1093851 h 2738246"/>
                <a:gd name="connsiteX60" fmla="*/ 547211 w 3657790"/>
                <a:gd name="connsiteY60" fmla="*/ 1119664 h 2738246"/>
                <a:gd name="connsiteX61" fmla="*/ 440150 w 3657790"/>
                <a:gd name="connsiteY61" fmla="*/ 1547813 h 2738246"/>
                <a:gd name="connsiteX62" fmla="*/ 542830 w 3657790"/>
                <a:gd name="connsiteY62" fmla="*/ 1899571 h 2738246"/>
                <a:gd name="connsiteX63" fmla="*/ 272320 w 3657790"/>
                <a:gd name="connsiteY63" fmla="*/ 1899571 h 2738246"/>
                <a:gd name="connsiteX64" fmla="*/ 272320 w 3657790"/>
                <a:gd name="connsiteY64" fmla="*/ 426434 h 2738246"/>
                <a:gd name="connsiteX65" fmla="*/ 3550539 w 3657790"/>
                <a:gd name="connsiteY65" fmla="*/ 426434 h 2738246"/>
                <a:gd name="connsiteX66" fmla="*/ 3550539 w 3657790"/>
                <a:gd name="connsiteY66" fmla="*/ 2630996 h 2738246"/>
                <a:gd name="connsiteX67" fmla="*/ 1321689 w 3657790"/>
                <a:gd name="connsiteY67" fmla="*/ 2630996 h 2738246"/>
                <a:gd name="connsiteX68" fmla="*/ 1268063 w 3657790"/>
                <a:gd name="connsiteY68" fmla="*/ 2684621 h 2738246"/>
                <a:gd name="connsiteX69" fmla="*/ 1321689 w 3657790"/>
                <a:gd name="connsiteY69" fmla="*/ 2738247 h 2738246"/>
                <a:gd name="connsiteX70" fmla="*/ 3568446 w 3657790"/>
                <a:gd name="connsiteY70" fmla="*/ 2738247 h 2738246"/>
                <a:gd name="connsiteX71" fmla="*/ 3657791 w 3657790"/>
                <a:gd name="connsiteY71" fmla="*/ 2648903 h 2738246"/>
                <a:gd name="connsiteX72" fmla="*/ 3657791 w 3657790"/>
                <a:gd name="connsiteY72" fmla="*/ 125063 h 2738246"/>
                <a:gd name="connsiteX73" fmla="*/ 3532727 w 3657790"/>
                <a:gd name="connsiteY73" fmla="*/ 95 h 2738246"/>
                <a:gd name="connsiteX74" fmla="*/ 3532727 w 3657790"/>
                <a:gd name="connsiteY74" fmla="*/ 95 h 2738246"/>
                <a:gd name="connsiteX75" fmla="*/ 763905 w 3657790"/>
                <a:gd name="connsiteY75" fmla="*/ 2006727 h 2738246"/>
                <a:gd name="connsiteX76" fmla="*/ 763905 w 3657790"/>
                <a:gd name="connsiteY76" fmla="*/ 2253139 h 2738246"/>
                <a:gd name="connsiteX77" fmla="*/ 107252 w 3657790"/>
                <a:gd name="connsiteY77" fmla="*/ 2253139 h 2738246"/>
                <a:gd name="connsiteX78" fmla="*/ 107252 w 3657790"/>
                <a:gd name="connsiteY78" fmla="*/ 2006727 h 2738246"/>
                <a:gd name="connsiteX79" fmla="*/ 763905 w 3657790"/>
                <a:gd name="connsiteY79" fmla="*/ 2006727 h 2738246"/>
                <a:gd name="connsiteX80" fmla="*/ 732282 w 3657790"/>
                <a:gd name="connsiteY80" fmla="*/ 319278 h 2738246"/>
                <a:gd name="connsiteX81" fmla="*/ 272225 w 3657790"/>
                <a:gd name="connsiteY81" fmla="*/ 319278 h 2738246"/>
                <a:gd name="connsiteX82" fmla="*/ 272225 w 3657790"/>
                <a:gd name="connsiteY82" fmla="*/ 125063 h 2738246"/>
                <a:gd name="connsiteX83" fmla="*/ 290132 w 3657790"/>
                <a:gd name="connsiteY83" fmla="*/ 107156 h 2738246"/>
                <a:gd name="connsiteX84" fmla="*/ 732282 w 3657790"/>
                <a:gd name="connsiteY84" fmla="*/ 107156 h 2738246"/>
                <a:gd name="connsiteX85" fmla="*/ 732282 w 3657790"/>
                <a:gd name="connsiteY85" fmla="*/ 319278 h 273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57790" h="2738246">
                  <a:moveTo>
                    <a:pt x="3532727" y="95"/>
                  </a:moveTo>
                  <a:lnTo>
                    <a:pt x="3193352" y="95"/>
                  </a:lnTo>
                  <a:cubicBezTo>
                    <a:pt x="3163729" y="95"/>
                    <a:pt x="3139726" y="24098"/>
                    <a:pt x="3139726" y="53721"/>
                  </a:cubicBezTo>
                  <a:cubicBezTo>
                    <a:pt x="3139726" y="83249"/>
                    <a:pt x="3163729" y="107347"/>
                    <a:pt x="3193352" y="107347"/>
                  </a:cubicBezTo>
                  <a:lnTo>
                    <a:pt x="3532727" y="107347"/>
                  </a:lnTo>
                  <a:cubicBezTo>
                    <a:pt x="3542634" y="107347"/>
                    <a:pt x="3550634" y="115348"/>
                    <a:pt x="3550634" y="125254"/>
                  </a:cubicBezTo>
                  <a:lnTo>
                    <a:pt x="3550634" y="319469"/>
                  </a:lnTo>
                  <a:lnTo>
                    <a:pt x="839438" y="319469"/>
                  </a:lnTo>
                  <a:lnTo>
                    <a:pt x="839438" y="107252"/>
                  </a:lnTo>
                  <a:lnTo>
                    <a:pt x="2943320" y="107252"/>
                  </a:lnTo>
                  <a:cubicBezTo>
                    <a:pt x="2972943" y="107252"/>
                    <a:pt x="2996946" y="83249"/>
                    <a:pt x="2996946" y="53626"/>
                  </a:cubicBezTo>
                  <a:cubicBezTo>
                    <a:pt x="2996946" y="24003"/>
                    <a:pt x="2972943" y="0"/>
                    <a:pt x="2943320" y="0"/>
                  </a:cubicBezTo>
                  <a:lnTo>
                    <a:pt x="290132" y="0"/>
                  </a:lnTo>
                  <a:cubicBezTo>
                    <a:pt x="221170" y="0"/>
                    <a:pt x="165068" y="56102"/>
                    <a:pt x="165068" y="125063"/>
                  </a:cubicBezTo>
                  <a:lnTo>
                    <a:pt x="165068" y="1899571"/>
                  </a:lnTo>
                  <a:lnTo>
                    <a:pt x="82201" y="1899571"/>
                  </a:lnTo>
                  <a:cubicBezTo>
                    <a:pt x="36957" y="1899571"/>
                    <a:pt x="0" y="1936433"/>
                    <a:pt x="0" y="1981676"/>
                  </a:cubicBezTo>
                  <a:lnTo>
                    <a:pt x="0" y="2278190"/>
                  </a:lnTo>
                  <a:cubicBezTo>
                    <a:pt x="0" y="2323529"/>
                    <a:pt x="36862" y="2360295"/>
                    <a:pt x="82201" y="2360295"/>
                  </a:cubicBezTo>
                  <a:lnTo>
                    <a:pt x="165068" y="2360295"/>
                  </a:lnTo>
                  <a:lnTo>
                    <a:pt x="165068" y="2648903"/>
                  </a:lnTo>
                  <a:cubicBezTo>
                    <a:pt x="165068" y="2698147"/>
                    <a:pt x="205073" y="2738247"/>
                    <a:pt x="254413" y="2738247"/>
                  </a:cubicBezTo>
                  <a:lnTo>
                    <a:pt x="1071658" y="2738247"/>
                  </a:lnTo>
                  <a:cubicBezTo>
                    <a:pt x="1101281" y="2738247"/>
                    <a:pt x="1125284" y="2714244"/>
                    <a:pt x="1125284" y="2684621"/>
                  </a:cubicBezTo>
                  <a:cubicBezTo>
                    <a:pt x="1125284" y="2654999"/>
                    <a:pt x="1101281" y="2630996"/>
                    <a:pt x="1071658" y="2630996"/>
                  </a:cubicBezTo>
                  <a:lnTo>
                    <a:pt x="272320" y="2630996"/>
                  </a:lnTo>
                  <a:lnTo>
                    <a:pt x="272320" y="2360295"/>
                  </a:lnTo>
                  <a:lnTo>
                    <a:pt x="788956" y="2360295"/>
                  </a:lnTo>
                  <a:cubicBezTo>
                    <a:pt x="834295" y="2360295"/>
                    <a:pt x="871157" y="2323433"/>
                    <a:pt x="871157" y="2278190"/>
                  </a:cubicBezTo>
                  <a:lnTo>
                    <a:pt x="871157" y="2208467"/>
                  </a:lnTo>
                  <a:cubicBezTo>
                    <a:pt x="967740" y="2256663"/>
                    <a:pt x="1075563" y="2285429"/>
                    <a:pt x="1189292" y="2289143"/>
                  </a:cubicBezTo>
                  <a:cubicBezTo>
                    <a:pt x="1197864" y="2289429"/>
                    <a:pt x="1206437" y="2289524"/>
                    <a:pt x="1215009" y="2289524"/>
                  </a:cubicBezTo>
                  <a:cubicBezTo>
                    <a:pt x="1263491" y="2289524"/>
                    <a:pt x="1311878" y="2285048"/>
                    <a:pt x="1359218" y="2276094"/>
                  </a:cubicBezTo>
                  <a:cubicBezTo>
                    <a:pt x="1374457" y="2273237"/>
                    <a:pt x="1387793" y="2263807"/>
                    <a:pt x="1395603" y="2250472"/>
                  </a:cubicBezTo>
                  <a:cubicBezTo>
                    <a:pt x="1403414" y="2237042"/>
                    <a:pt x="1405033" y="2220849"/>
                    <a:pt x="1400080" y="2206181"/>
                  </a:cubicBezTo>
                  <a:lnTo>
                    <a:pt x="1279779" y="1853470"/>
                  </a:lnTo>
                  <a:cubicBezTo>
                    <a:pt x="1272350" y="1831753"/>
                    <a:pt x="1251966" y="1817180"/>
                    <a:pt x="1229011" y="1817180"/>
                  </a:cubicBezTo>
                  <a:lnTo>
                    <a:pt x="1215104" y="1817180"/>
                  </a:lnTo>
                  <a:cubicBezTo>
                    <a:pt x="1162145" y="1817180"/>
                    <a:pt x="1109853" y="1803178"/>
                    <a:pt x="1064038" y="1776794"/>
                  </a:cubicBezTo>
                  <a:cubicBezTo>
                    <a:pt x="1038416" y="1762030"/>
                    <a:pt x="1005650" y="1770888"/>
                    <a:pt x="990886" y="1796510"/>
                  </a:cubicBezTo>
                  <a:cubicBezTo>
                    <a:pt x="976122" y="1822133"/>
                    <a:pt x="984885" y="1854899"/>
                    <a:pt x="1010602" y="1869662"/>
                  </a:cubicBezTo>
                  <a:cubicBezTo>
                    <a:pt x="1065562" y="1901285"/>
                    <a:pt x="1127284" y="1919764"/>
                    <a:pt x="1190435" y="1923574"/>
                  </a:cubicBezTo>
                  <a:lnTo>
                    <a:pt x="1277684" y="2179511"/>
                  </a:lnTo>
                  <a:cubicBezTo>
                    <a:pt x="1249490" y="2182082"/>
                    <a:pt x="1221105" y="2183035"/>
                    <a:pt x="1192816" y="2182082"/>
                  </a:cubicBezTo>
                  <a:cubicBezTo>
                    <a:pt x="1075754" y="2178273"/>
                    <a:pt x="965930" y="2143601"/>
                    <a:pt x="871157" y="2086356"/>
                  </a:cubicBezTo>
                  <a:lnTo>
                    <a:pt x="871157" y="1981772"/>
                  </a:lnTo>
                  <a:cubicBezTo>
                    <a:pt x="871157" y="1936433"/>
                    <a:pt x="834295" y="1899666"/>
                    <a:pt x="788956" y="1899666"/>
                  </a:cubicBezTo>
                  <a:lnTo>
                    <a:pt x="670084" y="1899666"/>
                  </a:lnTo>
                  <a:cubicBezTo>
                    <a:pt x="597694" y="1797939"/>
                    <a:pt x="552831" y="1675543"/>
                    <a:pt x="547211" y="1543336"/>
                  </a:cubicBezTo>
                  <a:cubicBezTo>
                    <a:pt x="542639" y="1436846"/>
                    <a:pt x="563213" y="1331976"/>
                    <a:pt x="606933" y="1236440"/>
                  </a:cubicBezTo>
                  <a:lnTo>
                    <a:pt x="811244" y="1440752"/>
                  </a:lnTo>
                  <a:cubicBezTo>
                    <a:pt x="806863" y="1464945"/>
                    <a:pt x="804672" y="1489520"/>
                    <a:pt x="804672" y="1514189"/>
                  </a:cubicBezTo>
                  <a:cubicBezTo>
                    <a:pt x="804672" y="1559433"/>
                    <a:pt x="812102" y="1604105"/>
                    <a:pt x="826770" y="1646873"/>
                  </a:cubicBezTo>
                  <a:cubicBezTo>
                    <a:pt x="836390" y="1674876"/>
                    <a:pt x="866775" y="1689830"/>
                    <a:pt x="894779" y="1680210"/>
                  </a:cubicBezTo>
                  <a:cubicBezTo>
                    <a:pt x="922782" y="1670685"/>
                    <a:pt x="937736" y="1640205"/>
                    <a:pt x="928116" y="1612202"/>
                  </a:cubicBezTo>
                  <a:cubicBezTo>
                    <a:pt x="917353" y="1580579"/>
                    <a:pt x="911828" y="1547527"/>
                    <a:pt x="911828" y="1514094"/>
                  </a:cubicBezTo>
                  <a:cubicBezTo>
                    <a:pt x="911828" y="1488091"/>
                    <a:pt x="915162" y="1462183"/>
                    <a:pt x="921734" y="1437132"/>
                  </a:cubicBezTo>
                  <a:cubicBezTo>
                    <a:pt x="926592" y="1418749"/>
                    <a:pt x="921258" y="1399127"/>
                    <a:pt x="907733" y="1385697"/>
                  </a:cubicBezTo>
                  <a:lnTo>
                    <a:pt x="631222" y="1109091"/>
                  </a:lnTo>
                  <a:cubicBezTo>
                    <a:pt x="619506" y="1097375"/>
                    <a:pt x="603028" y="1091756"/>
                    <a:pt x="586645" y="1093851"/>
                  </a:cubicBezTo>
                  <a:cubicBezTo>
                    <a:pt x="570262" y="1095851"/>
                    <a:pt x="555689" y="1105472"/>
                    <a:pt x="547211" y="1119664"/>
                  </a:cubicBezTo>
                  <a:cubicBezTo>
                    <a:pt x="470726" y="1248823"/>
                    <a:pt x="433673" y="1396937"/>
                    <a:pt x="440150" y="1547813"/>
                  </a:cubicBezTo>
                  <a:cubicBezTo>
                    <a:pt x="445580" y="1675257"/>
                    <a:pt x="482346" y="1794986"/>
                    <a:pt x="542830" y="1899571"/>
                  </a:cubicBezTo>
                  <a:lnTo>
                    <a:pt x="272320" y="1899571"/>
                  </a:lnTo>
                  <a:lnTo>
                    <a:pt x="272320" y="426434"/>
                  </a:lnTo>
                  <a:lnTo>
                    <a:pt x="3550539" y="426434"/>
                  </a:lnTo>
                  <a:lnTo>
                    <a:pt x="3550539" y="2630996"/>
                  </a:lnTo>
                  <a:lnTo>
                    <a:pt x="1321689" y="2630996"/>
                  </a:lnTo>
                  <a:cubicBezTo>
                    <a:pt x="1292066" y="2630996"/>
                    <a:pt x="1268063" y="2654999"/>
                    <a:pt x="1268063" y="2684621"/>
                  </a:cubicBezTo>
                  <a:cubicBezTo>
                    <a:pt x="1268063" y="2714244"/>
                    <a:pt x="1292066" y="2738247"/>
                    <a:pt x="1321689" y="2738247"/>
                  </a:cubicBezTo>
                  <a:lnTo>
                    <a:pt x="3568446" y="2738247"/>
                  </a:lnTo>
                  <a:cubicBezTo>
                    <a:pt x="3617690" y="2738247"/>
                    <a:pt x="3657791" y="2698242"/>
                    <a:pt x="3657791" y="2648903"/>
                  </a:cubicBezTo>
                  <a:lnTo>
                    <a:pt x="3657791" y="125063"/>
                  </a:lnTo>
                  <a:cubicBezTo>
                    <a:pt x="3657695" y="56102"/>
                    <a:pt x="3601593" y="95"/>
                    <a:pt x="3532727" y="95"/>
                  </a:cubicBezTo>
                  <a:lnTo>
                    <a:pt x="3532727" y="95"/>
                  </a:lnTo>
                  <a:close/>
                  <a:moveTo>
                    <a:pt x="763905" y="2006727"/>
                  </a:moveTo>
                  <a:lnTo>
                    <a:pt x="763905" y="2253139"/>
                  </a:lnTo>
                  <a:lnTo>
                    <a:pt x="107252" y="2253139"/>
                  </a:lnTo>
                  <a:lnTo>
                    <a:pt x="107252" y="2006727"/>
                  </a:lnTo>
                  <a:lnTo>
                    <a:pt x="763905" y="2006727"/>
                  </a:lnTo>
                  <a:close/>
                  <a:moveTo>
                    <a:pt x="732282" y="319278"/>
                  </a:moveTo>
                  <a:lnTo>
                    <a:pt x="272225" y="319278"/>
                  </a:lnTo>
                  <a:lnTo>
                    <a:pt x="272225" y="125063"/>
                  </a:lnTo>
                  <a:cubicBezTo>
                    <a:pt x="272225" y="115157"/>
                    <a:pt x="280226" y="107156"/>
                    <a:pt x="290132" y="107156"/>
                  </a:cubicBezTo>
                  <a:lnTo>
                    <a:pt x="732282" y="107156"/>
                  </a:lnTo>
                  <a:lnTo>
                    <a:pt x="732282" y="3192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67" name="图形 4"/>
          <p:cNvGrpSpPr/>
          <p:nvPr/>
        </p:nvGrpSpPr>
        <p:grpSpPr>
          <a:xfrm>
            <a:off x="3811810" y="5524995"/>
            <a:ext cx="316800" cy="335142"/>
            <a:chOff x="4367117" y="1600104"/>
            <a:chExt cx="3457765" cy="3657980"/>
          </a:xfrm>
          <a:solidFill>
            <a:srgbClr val="388E3F"/>
          </a:solidFill>
        </p:grpSpPr>
        <p:sp>
          <p:nvSpPr>
            <p:cNvPr id="68" name="任意多边形: 形状 67"/>
            <p:cNvSpPr/>
            <p:nvPr>
              <p:custDataLst>
                <p:tags r:id="rId56"/>
              </p:custDataLst>
            </p:nvPr>
          </p:nvSpPr>
          <p:spPr>
            <a:xfrm>
              <a:off x="4367117" y="1600104"/>
              <a:ext cx="3457765" cy="3657980"/>
            </a:xfrm>
            <a:custGeom>
              <a:avLst/>
              <a:gdLst>
                <a:gd name="connsiteX0" fmla="*/ 3404140 w 3457765"/>
                <a:gd name="connsiteY0" fmla="*/ 1911001 h 3657980"/>
                <a:gd name="connsiteX1" fmla="*/ 3457766 w 3457765"/>
                <a:gd name="connsiteY1" fmla="*/ 1857375 h 3657980"/>
                <a:gd name="connsiteX2" fmla="*/ 3457766 w 3457765"/>
                <a:gd name="connsiteY2" fmla="*/ 1588484 h 3657980"/>
                <a:gd name="connsiteX3" fmla="*/ 3388233 w 3457765"/>
                <a:gd name="connsiteY3" fmla="*/ 1513808 h 3657980"/>
                <a:gd name="connsiteX4" fmla="*/ 3388233 w 3457765"/>
                <a:gd name="connsiteY4" fmla="*/ 1083659 h 3657980"/>
                <a:gd name="connsiteX5" fmla="*/ 3383185 w 3457765"/>
                <a:gd name="connsiteY5" fmla="*/ 1043750 h 3657980"/>
                <a:gd name="connsiteX6" fmla="*/ 3228404 w 3457765"/>
                <a:gd name="connsiteY6" fmla="*/ 924020 h 3657980"/>
                <a:gd name="connsiteX7" fmla="*/ 2658904 w 3457765"/>
                <a:gd name="connsiteY7" fmla="*/ 924020 h 3657980"/>
                <a:gd name="connsiteX8" fmla="*/ 2658904 w 3457765"/>
                <a:gd name="connsiteY8" fmla="*/ 588455 h 3657980"/>
                <a:gd name="connsiteX9" fmla="*/ 2605278 w 3457765"/>
                <a:gd name="connsiteY9" fmla="*/ 534829 h 3657980"/>
                <a:gd name="connsiteX10" fmla="*/ 2551652 w 3457765"/>
                <a:gd name="connsiteY10" fmla="*/ 588455 h 3657980"/>
                <a:gd name="connsiteX11" fmla="*/ 2551652 w 3457765"/>
                <a:gd name="connsiteY11" fmla="*/ 924020 h 3657980"/>
                <a:gd name="connsiteX12" fmla="*/ 2246662 w 3457765"/>
                <a:gd name="connsiteY12" fmla="*/ 924020 h 3657980"/>
                <a:gd name="connsiteX13" fmla="*/ 2246662 w 3457765"/>
                <a:gd name="connsiteY13" fmla="*/ 757333 h 3657980"/>
                <a:gd name="connsiteX14" fmla="*/ 2193036 w 3457765"/>
                <a:gd name="connsiteY14" fmla="*/ 703707 h 3657980"/>
                <a:gd name="connsiteX15" fmla="*/ 2139410 w 3457765"/>
                <a:gd name="connsiteY15" fmla="*/ 757333 h 3657980"/>
                <a:gd name="connsiteX16" fmla="*/ 2139410 w 3457765"/>
                <a:gd name="connsiteY16" fmla="*/ 1163288 h 3657980"/>
                <a:gd name="connsiteX17" fmla="*/ 1317879 w 3457765"/>
                <a:gd name="connsiteY17" fmla="*/ 1163288 h 3657980"/>
                <a:gd name="connsiteX18" fmla="*/ 1317879 w 3457765"/>
                <a:gd name="connsiteY18" fmla="*/ 264414 h 3657980"/>
                <a:gd name="connsiteX19" fmla="*/ 1475042 w 3457765"/>
                <a:gd name="connsiteY19" fmla="*/ 107252 h 3657980"/>
                <a:gd name="connsiteX20" fmla="*/ 2139410 w 3457765"/>
                <a:gd name="connsiteY20" fmla="*/ 107252 h 3657980"/>
                <a:gd name="connsiteX21" fmla="*/ 2139410 w 3457765"/>
                <a:gd name="connsiteY21" fmla="*/ 507302 h 3657980"/>
                <a:gd name="connsiteX22" fmla="*/ 2193036 w 3457765"/>
                <a:gd name="connsiteY22" fmla="*/ 560927 h 3657980"/>
                <a:gd name="connsiteX23" fmla="*/ 2246662 w 3457765"/>
                <a:gd name="connsiteY23" fmla="*/ 507302 h 3657980"/>
                <a:gd name="connsiteX24" fmla="*/ 2246662 w 3457765"/>
                <a:gd name="connsiteY24" fmla="*/ 75057 h 3657980"/>
                <a:gd name="connsiteX25" fmla="*/ 2171605 w 3457765"/>
                <a:gd name="connsiteY25" fmla="*/ 0 h 3657980"/>
                <a:gd name="connsiteX26" fmla="*/ 1461707 w 3457765"/>
                <a:gd name="connsiteY26" fmla="*/ 0 h 3657980"/>
                <a:gd name="connsiteX27" fmla="*/ 1408652 w 3457765"/>
                <a:gd name="connsiteY27" fmla="*/ 22003 h 3657980"/>
                <a:gd name="connsiteX28" fmla="*/ 1232726 w 3457765"/>
                <a:gd name="connsiteY28" fmla="*/ 197930 h 3657980"/>
                <a:gd name="connsiteX29" fmla="*/ 1210723 w 3457765"/>
                <a:gd name="connsiteY29" fmla="*/ 250984 h 3657980"/>
                <a:gd name="connsiteX30" fmla="*/ 1210723 w 3457765"/>
                <a:gd name="connsiteY30" fmla="*/ 924020 h 3657980"/>
                <a:gd name="connsiteX31" fmla="*/ 922782 w 3457765"/>
                <a:gd name="connsiteY31" fmla="*/ 924020 h 3657980"/>
                <a:gd name="connsiteX32" fmla="*/ 922782 w 3457765"/>
                <a:gd name="connsiteY32" fmla="*/ 588455 h 3657980"/>
                <a:gd name="connsiteX33" fmla="*/ 869252 w 3457765"/>
                <a:gd name="connsiteY33" fmla="*/ 534829 h 3657980"/>
                <a:gd name="connsiteX34" fmla="*/ 815626 w 3457765"/>
                <a:gd name="connsiteY34" fmla="*/ 588455 h 3657980"/>
                <a:gd name="connsiteX35" fmla="*/ 815626 w 3457765"/>
                <a:gd name="connsiteY35" fmla="*/ 924020 h 3657980"/>
                <a:gd name="connsiteX36" fmla="*/ 229362 w 3457765"/>
                <a:gd name="connsiteY36" fmla="*/ 924020 h 3657980"/>
                <a:gd name="connsiteX37" fmla="*/ 74676 w 3457765"/>
                <a:gd name="connsiteY37" fmla="*/ 1043845 h 3657980"/>
                <a:gd name="connsiteX38" fmla="*/ 69628 w 3457765"/>
                <a:gd name="connsiteY38" fmla="*/ 1083755 h 3657980"/>
                <a:gd name="connsiteX39" fmla="*/ 69628 w 3457765"/>
                <a:gd name="connsiteY39" fmla="*/ 1615631 h 3657980"/>
                <a:gd name="connsiteX40" fmla="*/ 22003 w 3457765"/>
                <a:gd name="connsiteY40" fmla="*/ 1663160 h 3657980"/>
                <a:gd name="connsiteX41" fmla="*/ 0 w 3457765"/>
                <a:gd name="connsiteY41" fmla="*/ 1716215 h 3657980"/>
                <a:gd name="connsiteX42" fmla="*/ 0 w 3457765"/>
                <a:gd name="connsiteY42" fmla="*/ 2410492 h 3657980"/>
                <a:gd name="connsiteX43" fmla="*/ 69533 w 3457765"/>
                <a:gd name="connsiteY43" fmla="*/ 2485263 h 3657980"/>
                <a:gd name="connsiteX44" fmla="*/ 69533 w 3457765"/>
                <a:gd name="connsiteY44" fmla="*/ 2919889 h 3657980"/>
                <a:gd name="connsiteX45" fmla="*/ 194596 w 3457765"/>
                <a:gd name="connsiteY45" fmla="*/ 3044952 h 3657980"/>
                <a:gd name="connsiteX46" fmla="*/ 1258348 w 3457765"/>
                <a:gd name="connsiteY46" fmla="*/ 3044952 h 3657980"/>
                <a:gd name="connsiteX47" fmla="*/ 1258348 w 3457765"/>
                <a:gd name="connsiteY47" fmla="*/ 3317653 h 3657980"/>
                <a:gd name="connsiteX48" fmla="*/ 972788 w 3457765"/>
                <a:gd name="connsiteY48" fmla="*/ 3317653 h 3657980"/>
                <a:gd name="connsiteX49" fmla="*/ 812006 w 3457765"/>
                <a:gd name="connsiteY49" fmla="*/ 3478435 h 3657980"/>
                <a:gd name="connsiteX50" fmla="*/ 812006 w 3457765"/>
                <a:gd name="connsiteY50" fmla="*/ 3532918 h 3657980"/>
                <a:gd name="connsiteX51" fmla="*/ 937070 w 3457765"/>
                <a:gd name="connsiteY51" fmla="*/ 3657981 h 3657980"/>
                <a:gd name="connsiteX52" fmla="*/ 2520696 w 3457765"/>
                <a:gd name="connsiteY52" fmla="*/ 3657981 h 3657980"/>
                <a:gd name="connsiteX53" fmla="*/ 2645759 w 3457765"/>
                <a:gd name="connsiteY53" fmla="*/ 3532918 h 3657980"/>
                <a:gd name="connsiteX54" fmla="*/ 2645759 w 3457765"/>
                <a:gd name="connsiteY54" fmla="*/ 3478435 h 3657980"/>
                <a:gd name="connsiteX55" fmla="*/ 2484977 w 3457765"/>
                <a:gd name="connsiteY55" fmla="*/ 3317653 h 3657980"/>
                <a:gd name="connsiteX56" fmla="*/ 2199418 w 3457765"/>
                <a:gd name="connsiteY56" fmla="*/ 3317653 h 3657980"/>
                <a:gd name="connsiteX57" fmla="*/ 2199418 w 3457765"/>
                <a:gd name="connsiteY57" fmla="*/ 3044952 h 3657980"/>
                <a:gd name="connsiteX58" fmla="*/ 3263075 w 3457765"/>
                <a:gd name="connsiteY58" fmla="*/ 3044952 h 3657980"/>
                <a:gd name="connsiteX59" fmla="*/ 3388138 w 3457765"/>
                <a:gd name="connsiteY59" fmla="*/ 2919889 h 3657980"/>
                <a:gd name="connsiteX60" fmla="*/ 3388138 w 3457765"/>
                <a:gd name="connsiteY60" fmla="*/ 2485168 h 3657980"/>
                <a:gd name="connsiteX61" fmla="*/ 3457670 w 3457765"/>
                <a:gd name="connsiteY61" fmla="*/ 2410397 h 3657980"/>
                <a:gd name="connsiteX62" fmla="*/ 3457670 w 3457765"/>
                <a:gd name="connsiteY62" fmla="*/ 2107502 h 3657980"/>
                <a:gd name="connsiteX63" fmla="*/ 3404045 w 3457765"/>
                <a:gd name="connsiteY63" fmla="*/ 2053876 h 3657980"/>
                <a:gd name="connsiteX64" fmla="*/ 3350419 w 3457765"/>
                <a:gd name="connsiteY64" fmla="*/ 2107502 h 3657980"/>
                <a:gd name="connsiteX65" fmla="*/ 3350419 w 3457765"/>
                <a:gd name="connsiteY65" fmla="*/ 2378297 h 3657980"/>
                <a:gd name="connsiteX66" fmla="*/ 2767203 w 3457765"/>
                <a:gd name="connsiteY66" fmla="*/ 2378297 h 3657980"/>
                <a:gd name="connsiteX67" fmla="*/ 2767203 w 3457765"/>
                <a:gd name="connsiteY67" fmla="*/ 1729550 h 3657980"/>
                <a:gd name="connsiteX68" fmla="*/ 2875884 w 3457765"/>
                <a:gd name="connsiteY68" fmla="*/ 1620774 h 3657980"/>
                <a:gd name="connsiteX69" fmla="*/ 3350419 w 3457765"/>
                <a:gd name="connsiteY69" fmla="*/ 1620774 h 3657980"/>
                <a:gd name="connsiteX70" fmla="*/ 3350419 w 3457765"/>
                <a:gd name="connsiteY70" fmla="*/ 1857470 h 3657980"/>
                <a:gd name="connsiteX71" fmla="*/ 3404140 w 3457765"/>
                <a:gd name="connsiteY71" fmla="*/ 1911001 h 3657980"/>
                <a:gd name="connsiteX72" fmla="*/ 3404140 w 3457765"/>
                <a:gd name="connsiteY72" fmla="*/ 1911001 h 3657980"/>
                <a:gd name="connsiteX73" fmla="*/ 1728883 w 3457765"/>
                <a:gd name="connsiteY73" fmla="*/ 2298764 h 3657980"/>
                <a:gd name="connsiteX74" fmla="*/ 1766792 w 3457765"/>
                <a:gd name="connsiteY74" fmla="*/ 2283047 h 3657980"/>
                <a:gd name="connsiteX75" fmla="*/ 1893189 w 3457765"/>
                <a:gd name="connsiteY75" fmla="*/ 2156746 h 3657980"/>
                <a:gd name="connsiteX76" fmla="*/ 1893189 w 3457765"/>
                <a:gd name="connsiteY76" fmla="*/ 2080927 h 3657980"/>
                <a:gd name="connsiteX77" fmla="*/ 1817370 w 3457765"/>
                <a:gd name="connsiteY77" fmla="*/ 2080927 h 3657980"/>
                <a:gd name="connsiteX78" fmla="*/ 1782509 w 3457765"/>
                <a:gd name="connsiteY78" fmla="*/ 2115788 h 3657980"/>
                <a:gd name="connsiteX79" fmla="*/ 1782509 w 3457765"/>
                <a:gd name="connsiteY79" fmla="*/ 1787652 h 3657980"/>
                <a:gd name="connsiteX80" fmla="*/ 2275427 w 3457765"/>
                <a:gd name="connsiteY80" fmla="*/ 1787652 h 3657980"/>
                <a:gd name="connsiteX81" fmla="*/ 2275427 w 3457765"/>
                <a:gd name="connsiteY81" fmla="*/ 2427923 h 3657980"/>
                <a:gd name="connsiteX82" fmla="*/ 1182434 w 3457765"/>
                <a:gd name="connsiteY82" fmla="*/ 2427923 h 3657980"/>
                <a:gd name="connsiteX83" fmla="*/ 1182434 w 3457765"/>
                <a:gd name="connsiteY83" fmla="*/ 1787652 h 3657980"/>
                <a:gd name="connsiteX84" fmla="*/ 1675352 w 3457765"/>
                <a:gd name="connsiteY84" fmla="*/ 1787652 h 3657980"/>
                <a:gd name="connsiteX85" fmla="*/ 1675352 w 3457765"/>
                <a:gd name="connsiteY85" fmla="*/ 2115788 h 3657980"/>
                <a:gd name="connsiteX86" fmla="*/ 1640491 w 3457765"/>
                <a:gd name="connsiteY86" fmla="*/ 2080927 h 3657980"/>
                <a:gd name="connsiteX87" fmla="*/ 1564767 w 3457765"/>
                <a:gd name="connsiteY87" fmla="*/ 2080927 h 3657980"/>
                <a:gd name="connsiteX88" fmla="*/ 1564767 w 3457765"/>
                <a:gd name="connsiteY88" fmla="*/ 2156651 h 3657980"/>
                <a:gd name="connsiteX89" fmla="*/ 1691069 w 3457765"/>
                <a:gd name="connsiteY89" fmla="*/ 2282952 h 3657980"/>
                <a:gd name="connsiteX90" fmla="*/ 1728883 w 3457765"/>
                <a:gd name="connsiteY90" fmla="*/ 2298764 h 3657980"/>
                <a:gd name="connsiteX91" fmla="*/ 1728883 w 3457765"/>
                <a:gd name="connsiteY91" fmla="*/ 2298764 h 3657980"/>
                <a:gd name="connsiteX92" fmla="*/ 1182434 w 3457765"/>
                <a:gd name="connsiteY92" fmla="*/ 1680496 h 3657980"/>
                <a:gd name="connsiteX93" fmla="*/ 1182434 w 3457765"/>
                <a:gd name="connsiteY93" fmla="*/ 1608677 h 3657980"/>
                <a:gd name="connsiteX94" fmla="*/ 1511046 w 3457765"/>
                <a:gd name="connsiteY94" fmla="*/ 1608677 h 3657980"/>
                <a:gd name="connsiteX95" fmla="*/ 1541145 w 3457765"/>
                <a:gd name="connsiteY95" fmla="*/ 1680496 h 3657980"/>
                <a:gd name="connsiteX96" fmla="*/ 1182434 w 3457765"/>
                <a:gd name="connsiteY96" fmla="*/ 1680496 h 3657980"/>
                <a:gd name="connsiteX97" fmla="*/ 107252 w 3457765"/>
                <a:gd name="connsiteY97" fmla="*/ 1729454 h 3657980"/>
                <a:gd name="connsiteX98" fmla="*/ 216027 w 3457765"/>
                <a:gd name="connsiteY98" fmla="*/ 1620679 h 3657980"/>
                <a:gd name="connsiteX99" fmla="*/ 690467 w 3457765"/>
                <a:gd name="connsiteY99" fmla="*/ 1620679 h 3657980"/>
                <a:gd name="connsiteX100" fmla="*/ 690467 w 3457765"/>
                <a:gd name="connsiteY100" fmla="*/ 2378202 h 3657980"/>
                <a:gd name="connsiteX101" fmla="*/ 107252 w 3457765"/>
                <a:gd name="connsiteY101" fmla="*/ 2378202 h 3657980"/>
                <a:gd name="connsiteX102" fmla="*/ 107252 w 3457765"/>
                <a:gd name="connsiteY102" fmla="*/ 1729454 h 3657980"/>
                <a:gd name="connsiteX103" fmla="*/ 2484977 w 3457765"/>
                <a:gd name="connsiteY103" fmla="*/ 3424619 h 3657980"/>
                <a:gd name="connsiteX104" fmla="*/ 2538603 w 3457765"/>
                <a:gd name="connsiteY104" fmla="*/ 3478244 h 3657980"/>
                <a:gd name="connsiteX105" fmla="*/ 2538603 w 3457765"/>
                <a:gd name="connsiteY105" fmla="*/ 3532727 h 3657980"/>
                <a:gd name="connsiteX106" fmla="*/ 2520696 w 3457765"/>
                <a:gd name="connsiteY106" fmla="*/ 3550634 h 3657980"/>
                <a:gd name="connsiteX107" fmla="*/ 937070 w 3457765"/>
                <a:gd name="connsiteY107" fmla="*/ 3550634 h 3657980"/>
                <a:gd name="connsiteX108" fmla="*/ 919163 w 3457765"/>
                <a:gd name="connsiteY108" fmla="*/ 3532727 h 3657980"/>
                <a:gd name="connsiteX109" fmla="*/ 919163 w 3457765"/>
                <a:gd name="connsiteY109" fmla="*/ 3478244 h 3657980"/>
                <a:gd name="connsiteX110" fmla="*/ 972788 w 3457765"/>
                <a:gd name="connsiteY110" fmla="*/ 3424619 h 3657980"/>
                <a:gd name="connsiteX111" fmla="*/ 1743170 w 3457765"/>
                <a:gd name="connsiteY111" fmla="*/ 3424619 h 3657980"/>
                <a:gd name="connsiteX112" fmla="*/ 1796796 w 3457765"/>
                <a:gd name="connsiteY112" fmla="*/ 3370993 h 3657980"/>
                <a:gd name="connsiteX113" fmla="*/ 1743170 w 3457765"/>
                <a:gd name="connsiteY113" fmla="*/ 3317367 h 3657980"/>
                <a:gd name="connsiteX114" fmla="*/ 1365504 w 3457765"/>
                <a:gd name="connsiteY114" fmla="*/ 3317367 h 3657980"/>
                <a:gd name="connsiteX115" fmla="*/ 1365504 w 3457765"/>
                <a:gd name="connsiteY115" fmla="*/ 3044667 h 3657980"/>
                <a:gd name="connsiteX116" fmla="*/ 2092262 w 3457765"/>
                <a:gd name="connsiteY116" fmla="*/ 3044667 h 3657980"/>
                <a:gd name="connsiteX117" fmla="*/ 2092262 w 3457765"/>
                <a:gd name="connsiteY117" fmla="*/ 3317367 h 3657980"/>
                <a:gd name="connsiteX118" fmla="*/ 1993202 w 3457765"/>
                <a:gd name="connsiteY118" fmla="*/ 3317367 h 3657980"/>
                <a:gd name="connsiteX119" fmla="*/ 1939576 w 3457765"/>
                <a:gd name="connsiteY119" fmla="*/ 3370993 h 3657980"/>
                <a:gd name="connsiteX120" fmla="*/ 1993202 w 3457765"/>
                <a:gd name="connsiteY120" fmla="*/ 3424619 h 3657980"/>
                <a:gd name="connsiteX121" fmla="*/ 2484977 w 3457765"/>
                <a:gd name="connsiteY121" fmla="*/ 3424619 h 3657980"/>
                <a:gd name="connsiteX122" fmla="*/ 3280982 w 3457765"/>
                <a:gd name="connsiteY122" fmla="*/ 2919698 h 3657980"/>
                <a:gd name="connsiteX123" fmla="*/ 3263075 w 3457765"/>
                <a:gd name="connsiteY123" fmla="*/ 2937605 h 3657980"/>
                <a:gd name="connsiteX124" fmla="*/ 194691 w 3457765"/>
                <a:gd name="connsiteY124" fmla="*/ 2937605 h 3657980"/>
                <a:gd name="connsiteX125" fmla="*/ 176784 w 3457765"/>
                <a:gd name="connsiteY125" fmla="*/ 2919698 h 3657980"/>
                <a:gd name="connsiteX126" fmla="*/ 176784 w 3457765"/>
                <a:gd name="connsiteY126" fmla="*/ 2762822 h 3657980"/>
                <a:gd name="connsiteX127" fmla="*/ 3280886 w 3457765"/>
                <a:gd name="connsiteY127" fmla="*/ 2762822 h 3657980"/>
                <a:gd name="connsiteX128" fmla="*/ 3280886 w 3457765"/>
                <a:gd name="connsiteY128" fmla="*/ 2919698 h 3657980"/>
                <a:gd name="connsiteX129" fmla="*/ 3280982 w 3457765"/>
                <a:gd name="connsiteY129" fmla="*/ 1513523 h 3657980"/>
                <a:gd name="connsiteX130" fmla="*/ 2862739 w 3457765"/>
                <a:gd name="connsiteY130" fmla="*/ 1513523 h 3657980"/>
                <a:gd name="connsiteX131" fmla="*/ 2809685 w 3457765"/>
                <a:gd name="connsiteY131" fmla="*/ 1535525 h 3657980"/>
                <a:gd name="connsiteX132" fmla="*/ 2682145 w 3457765"/>
                <a:gd name="connsiteY132" fmla="*/ 1663065 h 3657980"/>
                <a:gd name="connsiteX133" fmla="*/ 2660142 w 3457765"/>
                <a:gd name="connsiteY133" fmla="*/ 1716119 h 3657980"/>
                <a:gd name="connsiteX134" fmla="*/ 2660142 w 3457765"/>
                <a:gd name="connsiteY134" fmla="*/ 2410397 h 3657980"/>
                <a:gd name="connsiteX135" fmla="*/ 2735199 w 3457765"/>
                <a:gd name="connsiteY135" fmla="*/ 2485454 h 3657980"/>
                <a:gd name="connsiteX136" fmla="*/ 3280982 w 3457765"/>
                <a:gd name="connsiteY136" fmla="*/ 2485454 h 3657980"/>
                <a:gd name="connsiteX137" fmla="*/ 3280982 w 3457765"/>
                <a:gd name="connsiteY137" fmla="*/ 2655761 h 3657980"/>
                <a:gd name="connsiteX138" fmla="*/ 176784 w 3457765"/>
                <a:gd name="connsiteY138" fmla="*/ 2655761 h 3657980"/>
                <a:gd name="connsiteX139" fmla="*/ 176784 w 3457765"/>
                <a:gd name="connsiteY139" fmla="*/ 2485454 h 3657980"/>
                <a:gd name="connsiteX140" fmla="*/ 722567 w 3457765"/>
                <a:gd name="connsiteY140" fmla="*/ 2485454 h 3657980"/>
                <a:gd name="connsiteX141" fmla="*/ 797624 w 3457765"/>
                <a:gd name="connsiteY141" fmla="*/ 2410397 h 3657980"/>
                <a:gd name="connsiteX142" fmla="*/ 797624 w 3457765"/>
                <a:gd name="connsiteY142" fmla="*/ 1588580 h 3657980"/>
                <a:gd name="connsiteX143" fmla="*/ 722567 w 3457765"/>
                <a:gd name="connsiteY143" fmla="*/ 1513523 h 3657980"/>
                <a:gd name="connsiteX144" fmla="*/ 202692 w 3457765"/>
                <a:gd name="connsiteY144" fmla="*/ 1513523 h 3657980"/>
                <a:gd name="connsiteX145" fmla="*/ 176879 w 3457765"/>
                <a:gd name="connsiteY145" fmla="*/ 1518190 h 3657980"/>
                <a:gd name="connsiteX146" fmla="*/ 176879 w 3457765"/>
                <a:gd name="connsiteY146" fmla="*/ 1083659 h 3657980"/>
                <a:gd name="connsiteX147" fmla="*/ 229362 w 3457765"/>
                <a:gd name="connsiteY147" fmla="*/ 1031081 h 3657980"/>
                <a:gd name="connsiteX148" fmla="*/ 815816 w 3457765"/>
                <a:gd name="connsiteY148" fmla="*/ 1031081 h 3657980"/>
                <a:gd name="connsiteX149" fmla="*/ 815816 w 3457765"/>
                <a:gd name="connsiteY149" fmla="*/ 1267492 h 3657980"/>
                <a:gd name="connsiteX150" fmla="*/ 780955 w 3457765"/>
                <a:gd name="connsiteY150" fmla="*/ 1232630 h 3657980"/>
                <a:gd name="connsiteX151" fmla="*/ 705231 w 3457765"/>
                <a:gd name="connsiteY151" fmla="*/ 1232630 h 3657980"/>
                <a:gd name="connsiteX152" fmla="*/ 705231 w 3457765"/>
                <a:gd name="connsiteY152" fmla="*/ 1308449 h 3657980"/>
                <a:gd name="connsiteX153" fmla="*/ 831533 w 3457765"/>
                <a:gd name="connsiteY153" fmla="*/ 1434751 h 3657980"/>
                <a:gd name="connsiteX154" fmla="*/ 869442 w 3457765"/>
                <a:gd name="connsiteY154" fmla="*/ 1450467 h 3657980"/>
                <a:gd name="connsiteX155" fmla="*/ 907352 w 3457765"/>
                <a:gd name="connsiteY155" fmla="*/ 1434751 h 3657980"/>
                <a:gd name="connsiteX156" fmla="*/ 1033558 w 3457765"/>
                <a:gd name="connsiteY156" fmla="*/ 1308545 h 3657980"/>
                <a:gd name="connsiteX157" fmla="*/ 1033558 w 3457765"/>
                <a:gd name="connsiteY157" fmla="*/ 1232726 h 3657980"/>
                <a:gd name="connsiteX158" fmla="*/ 957834 w 3457765"/>
                <a:gd name="connsiteY158" fmla="*/ 1232726 h 3657980"/>
                <a:gd name="connsiteX159" fmla="*/ 922973 w 3457765"/>
                <a:gd name="connsiteY159" fmla="*/ 1267587 h 3657980"/>
                <a:gd name="connsiteX160" fmla="*/ 922973 w 3457765"/>
                <a:gd name="connsiteY160" fmla="*/ 1031177 h 3657980"/>
                <a:gd name="connsiteX161" fmla="*/ 1210913 w 3457765"/>
                <a:gd name="connsiteY161" fmla="*/ 1031177 h 3657980"/>
                <a:gd name="connsiteX162" fmla="*/ 1210913 w 3457765"/>
                <a:gd name="connsiteY162" fmla="*/ 1195388 h 3657980"/>
                <a:gd name="connsiteX163" fmla="*/ 1285970 w 3457765"/>
                <a:gd name="connsiteY163" fmla="*/ 1270445 h 3657980"/>
                <a:gd name="connsiteX164" fmla="*/ 1675352 w 3457765"/>
                <a:gd name="connsiteY164" fmla="*/ 1270445 h 3657980"/>
                <a:gd name="connsiteX165" fmla="*/ 1675352 w 3457765"/>
                <a:gd name="connsiteY165" fmla="*/ 1680496 h 3657980"/>
                <a:gd name="connsiteX166" fmla="*/ 1657350 w 3457765"/>
                <a:gd name="connsiteY166" fmla="*/ 1680496 h 3657980"/>
                <a:gd name="connsiteX167" fmla="*/ 1603343 w 3457765"/>
                <a:gd name="connsiteY167" fmla="*/ 1551908 h 3657980"/>
                <a:gd name="connsiteX168" fmla="*/ 1527620 w 3457765"/>
                <a:gd name="connsiteY168" fmla="*/ 1501521 h 3657980"/>
                <a:gd name="connsiteX169" fmla="*/ 1157383 w 3457765"/>
                <a:gd name="connsiteY169" fmla="*/ 1501521 h 3657980"/>
                <a:gd name="connsiteX170" fmla="*/ 1075182 w 3457765"/>
                <a:gd name="connsiteY170" fmla="*/ 1583722 h 3657980"/>
                <a:gd name="connsiteX171" fmla="*/ 1075182 w 3457765"/>
                <a:gd name="connsiteY171" fmla="*/ 2460212 h 3657980"/>
                <a:gd name="connsiteX172" fmla="*/ 1150239 w 3457765"/>
                <a:gd name="connsiteY172" fmla="*/ 2535269 h 3657980"/>
                <a:gd name="connsiteX173" fmla="*/ 2307527 w 3457765"/>
                <a:gd name="connsiteY173" fmla="*/ 2535269 h 3657980"/>
                <a:gd name="connsiteX174" fmla="*/ 2382584 w 3457765"/>
                <a:gd name="connsiteY174" fmla="*/ 2460212 h 3657980"/>
                <a:gd name="connsiteX175" fmla="*/ 2382584 w 3457765"/>
                <a:gd name="connsiteY175" fmla="*/ 1755553 h 3657980"/>
                <a:gd name="connsiteX176" fmla="*/ 2307527 w 3457765"/>
                <a:gd name="connsiteY176" fmla="*/ 1680496 h 3657980"/>
                <a:gd name="connsiteX177" fmla="*/ 1782413 w 3457765"/>
                <a:gd name="connsiteY177" fmla="*/ 1680496 h 3657980"/>
                <a:gd name="connsiteX178" fmla="*/ 1782413 w 3457765"/>
                <a:gd name="connsiteY178" fmla="*/ 1270445 h 3657980"/>
                <a:gd name="connsiteX179" fmla="*/ 2171795 w 3457765"/>
                <a:gd name="connsiteY179" fmla="*/ 1270445 h 3657980"/>
                <a:gd name="connsiteX180" fmla="*/ 2246852 w 3457765"/>
                <a:gd name="connsiteY180" fmla="*/ 1195388 h 3657980"/>
                <a:gd name="connsiteX181" fmla="*/ 2246852 w 3457765"/>
                <a:gd name="connsiteY181" fmla="*/ 1031177 h 3657980"/>
                <a:gd name="connsiteX182" fmla="*/ 2551843 w 3457765"/>
                <a:gd name="connsiteY182" fmla="*/ 1031177 h 3657980"/>
                <a:gd name="connsiteX183" fmla="*/ 2551843 w 3457765"/>
                <a:gd name="connsiteY183" fmla="*/ 1267587 h 3657980"/>
                <a:gd name="connsiteX184" fmla="*/ 2516981 w 3457765"/>
                <a:gd name="connsiteY184" fmla="*/ 1232726 h 3657980"/>
                <a:gd name="connsiteX185" fmla="*/ 2441258 w 3457765"/>
                <a:gd name="connsiteY185" fmla="*/ 1232726 h 3657980"/>
                <a:gd name="connsiteX186" fmla="*/ 2441258 w 3457765"/>
                <a:gd name="connsiteY186" fmla="*/ 1308449 h 3657980"/>
                <a:gd name="connsiteX187" fmla="*/ 2567559 w 3457765"/>
                <a:gd name="connsiteY187" fmla="*/ 1434846 h 3657980"/>
                <a:gd name="connsiteX188" fmla="*/ 2605469 w 3457765"/>
                <a:gd name="connsiteY188" fmla="*/ 1450562 h 3657980"/>
                <a:gd name="connsiteX189" fmla="*/ 2643378 w 3457765"/>
                <a:gd name="connsiteY189" fmla="*/ 1434846 h 3657980"/>
                <a:gd name="connsiteX190" fmla="*/ 2769775 w 3457765"/>
                <a:gd name="connsiteY190" fmla="*/ 1308449 h 3657980"/>
                <a:gd name="connsiteX191" fmla="*/ 2769775 w 3457765"/>
                <a:gd name="connsiteY191" fmla="*/ 1232726 h 3657980"/>
                <a:gd name="connsiteX192" fmla="*/ 2693956 w 3457765"/>
                <a:gd name="connsiteY192" fmla="*/ 1232726 h 3657980"/>
                <a:gd name="connsiteX193" fmla="*/ 2659094 w 3457765"/>
                <a:gd name="connsiteY193" fmla="*/ 1267587 h 3657980"/>
                <a:gd name="connsiteX194" fmla="*/ 2659094 w 3457765"/>
                <a:gd name="connsiteY194" fmla="*/ 1031177 h 3657980"/>
                <a:gd name="connsiteX195" fmla="*/ 3228594 w 3457765"/>
                <a:gd name="connsiteY195" fmla="*/ 1031177 h 3657980"/>
                <a:gd name="connsiteX196" fmla="*/ 3281172 w 3457765"/>
                <a:gd name="connsiteY196" fmla="*/ 1083755 h 3657980"/>
                <a:gd name="connsiteX197" fmla="*/ 3280982 w 3457765"/>
                <a:gd name="connsiteY197" fmla="*/ 1513523 h 3657980"/>
                <a:gd name="connsiteX198" fmla="*/ 3280982 w 3457765"/>
                <a:gd name="connsiteY198" fmla="*/ 1513523 h 36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3457765" h="3657980">
                  <a:moveTo>
                    <a:pt x="3404140" y="1911001"/>
                  </a:moveTo>
                  <a:cubicBezTo>
                    <a:pt x="3433763" y="1911001"/>
                    <a:pt x="3457766" y="1886998"/>
                    <a:pt x="3457766" y="1857375"/>
                  </a:cubicBezTo>
                  <a:lnTo>
                    <a:pt x="3457766" y="1588484"/>
                  </a:lnTo>
                  <a:cubicBezTo>
                    <a:pt x="3457766" y="1548956"/>
                    <a:pt x="3427000" y="1516571"/>
                    <a:pt x="3388233" y="1513808"/>
                  </a:cubicBezTo>
                  <a:lnTo>
                    <a:pt x="3388233" y="1083659"/>
                  </a:lnTo>
                  <a:cubicBezTo>
                    <a:pt x="3388233" y="1069848"/>
                    <a:pt x="3386519" y="1056513"/>
                    <a:pt x="3383185" y="1043750"/>
                  </a:cubicBezTo>
                  <a:cubicBezTo>
                    <a:pt x="3365278" y="974979"/>
                    <a:pt x="3302699" y="924020"/>
                    <a:pt x="3228404" y="924020"/>
                  </a:cubicBezTo>
                  <a:lnTo>
                    <a:pt x="2658904" y="924020"/>
                  </a:lnTo>
                  <a:lnTo>
                    <a:pt x="2658904" y="588455"/>
                  </a:lnTo>
                  <a:cubicBezTo>
                    <a:pt x="2658904" y="558832"/>
                    <a:pt x="2634901" y="534829"/>
                    <a:pt x="2605278" y="534829"/>
                  </a:cubicBezTo>
                  <a:cubicBezTo>
                    <a:pt x="2575655" y="534829"/>
                    <a:pt x="2551652" y="558832"/>
                    <a:pt x="2551652" y="588455"/>
                  </a:cubicBezTo>
                  <a:lnTo>
                    <a:pt x="2551652" y="924020"/>
                  </a:lnTo>
                  <a:lnTo>
                    <a:pt x="2246662" y="924020"/>
                  </a:lnTo>
                  <a:lnTo>
                    <a:pt x="2246662" y="757333"/>
                  </a:lnTo>
                  <a:cubicBezTo>
                    <a:pt x="2246662" y="727710"/>
                    <a:pt x="2222659" y="703707"/>
                    <a:pt x="2193036" y="703707"/>
                  </a:cubicBezTo>
                  <a:cubicBezTo>
                    <a:pt x="2163413" y="703707"/>
                    <a:pt x="2139410" y="727710"/>
                    <a:pt x="2139410" y="757333"/>
                  </a:cubicBezTo>
                  <a:lnTo>
                    <a:pt x="2139410" y="1163288"/>
                  </a:lnTo>
                  <a:lnTo>
                    <a:pt x="1317879" y="1163288"/>
                  </a:lnTo>
                  <a:lnTo>
                    <a:pt x="1317879" y="264414"/>
                  </a:lnTo>
                  <a:lnTo>
                    <a:pt x="1475042" y="107252"/>
                  </a:lnTo>
                  <a:lnTo>
                    <a:pt x="2139410" y="107252"/>
                  </a:lnTo>
                  <a:lnTo>
                    <a:pt x="2139410" y="507302"/>
                  </a:lnTo>
                  <a:cubicBezTo>
                    <a:pt x="2139410" y="536924"/>
                    <a:pt x="2163413" y="560927"/>
                    <a:pt x="2193036" y="560927"/>
                  </a:cubicBezTo>
                  <a:cubicBezTo>
                    <a:pt x="2222659" y="560927"/>
                    <a:pt x="2246662" y="536924"/>
                    <a:pt x="2246662" y="507302"/>
                  </a:cubicBezTo>
                  <a:lnTo>
                    <a:pt x="2246662" y="75057"/>
                  </a:lnTo>
                  <a:cubicBezTo>
                    <a:pt x="2246662" y="33719"/>
                    <a:pt x="2213039" y="0"/>
                    <a:pt x="2171605" y="0"/>
                  </a:cubicBezTo>
                  <a:lnTo>
                    <a:pt x="1461707" y="0"/>
                  </a:lnTo>
                  <a:cubicBezTo>
                    <a:pt x="1441609" y="0"/>
                    <a:pt x="1422845" y="7811"/>
                    <a:pt x="1408652" y="22003"/>
                  </a:cubicBezTo>
                  <a:lnTo>
                    <a:pt x="1232726" y="197930"/>
                  </a:lnTo>
                  <a:cubicBezTo>
                    <a:pt x="1218533" y="212122"/>
                    <a:pt x="1210723" y="230886"/>
                    <a:pt x="1210723" y="250984"/>
                  </a:cubicBezTo>
                  <a:lnTo>
                    <a:pt x="1210723" y="924020"/>
                  </a:lnTo>
                  <a:lnTo>
                    <a:pt x="922782" y="924020"/>
                  </a:lnTo>
                  <a:lnTo>
                    <a:pt x="922782" y="588455"/>
                  </a:lnTo>
                  <a:cubicBezTo>
                    <a:pt x="922782" y="558832"/>
                    <a:pt x="898779" y="534829"/>
                    <a:pt x="869252" y="534829"/>
                  </a:cubicBezTo>
                  <a:cubicBezTo>
                    <a:pt x="839629" y="534829"/>
                    <a:pt x="815626" y="558832"/>
                    <a:pt x="815626" y="588455"/>
                  </a:cubicBezTo>
                  <a:lnTo>
                    <a:pt x="815626" y="924020"/>
                  </a:lnTo>
                  <a:lnTo>
                    <a:pt x="229362" y="924020"/>
                  </a:lnTo>
                  <a:cubicBezTo>
                    <a:pt x="155067" y="924020"/>
                    <a:pt x="92488" y="975074"/>
                    <a:pt x="74676" y="1043845"/>
                  </a:cubicBezTo>
                  <a:cubicBezTo>
                    <a:pt x="71438" y="1056608"/>
                    <a:pt x="69628" y="1069943"/>
                    <a:pt x="69628" y="1083755"/>
                  </a:cubicBezTo>
                  <a:lnTo>
                    <a:pt x="69628" y="1615631"/>
                  </a:lnTo>
                  <a:lnTo>
                    <a:pt x="22003" y="1663160"/>
                  </a:lnTo>
                  <a:cubicBezTo>
                    <a:pt x="7811" y="1677353"/>
                    <a:pt x="0" y="1696212"/>
                    <a:pt x="0" y="1716215"/>
                  </a:cubicBezTo>
                  <a:lnTo>
                    <a:pt x="0" y="2410492"/>
                  </a:lnTo>
                  <a:cubicBezTo>
                    <a:pt x="0" y="2450021"/>
                    <a:pt x="30766" y="2482405"/>
                    <a:pt x="69533" y="2485263"/>
                  </a:cubicBezTo>
                  <a:lnTo>
                    <a:pt x="69533" y="2919889"/>
                  </a:lnTo>
                  <a:cubicBezTo>
                    <a:pt x="69533" y="2988850"/>
                    <a:pt x="125635" y="3044952"/>
                    <a:pt x="194596" y="3044952"/>
                  </a:cubicBezTo>
                  <a:lnTo>
                    <a:pt x="1258348" y="3044952"/>
                  </a:lnTo>
                  <a:lnTo>
                    <a:pt x="1258348" y="3317653"/>
                  </a:lnTo>
                  <a:lnTo>
                    <a:pt x="972788" y="3317653"/>
                  </a:lnTo>
                  <a:cubicBezTo>
                    <a:pt x="884206" y="3317653"/>
                    <a:pt x="812006" y="3389757"/>
                    <a:pt x="812006" y="3478435"/>
                  </a:cubicBezTo>
                  <a:lnTo>
                    <a:pt x="812006" y="3532918"/>
                  </a:lnTo>
                  <a:cubicBezTo>
                    <a:pt x="812006" y="3601879"/>
                    <a:pt x="868109" y="3657981"/>
                    <a:pt x="937070" y="3657981"/>
                  </a:cubicBezTo>
                  <a:lnTo>
                    <a:pt x="2520696" y="3657981"/>
                  </a:lnTo>
                  <a:cubicBezTo>
                    <a:pt x="2589657" y="3657981"/>
                    <a:pt x="2645759" y="3601879"/>
                    <a:pt x="2645759" y="3532918"/>
                  </a:cubicBezTo>
                  <a:lnTo>
                    <a:pt x="2645759" y="3478435"/>
                  </a:lnTo>
                  <a:cubicBezTo>
                    <a:pt x="2645759" y="3389757"/>
                    <a:pt x="2573655" y="3317653"/>
                    <a:pt x="2484977" y="3317653"/>
                  </a:cubicBezTo>
                  <a:lnTo>
                    <a:pt x="2199418" y="3317653"/>
                  </a:lnTo>
                  <a:lnTo>
                    <a:pt x="2199418" y="3044952"/>
                  </a:lnTo>
                  <a:lnTo>
                    <a:pt x="3263075" y="3044952"/>
                  </a:lnTo>
                  <a:cubicBezTo>
                    <a:pt x="3332036" y="3044952"/>
                    <a:pt x="3388138" y="2988850"/>
                    <a:pt x="3388138" y="2919889"/>
                  </a:cubicBezTo>
                  <a:lnTo>
                    <a:pt x="3388138" y="2485168"/>
                  </a:lnTo>
                  <a:cubicBezTo>
                    <a:pt x="3427000" y="2482310"/>
                    <a:pt x="3457670" y="2449925"/>
                    <a:pt x="3457670" y="2410397"/>
                  </a:cubicBezTo>
                  <a:lnTo>
                    <a:pt x="3457670" y="2107502"/>
                  </a:lnTo>
                  <a:cubicBezTo>
                    <a:pt x="3457670" y="2077974"/>
                    <a:pt x="3433667" y="2053876"/>
                    <a:pt x="3404045" y="2053876"/>
                  </a:cubicBezTo>
                  <a:cubicBezTo>
                    <a:pt x="3374422" y="2053876"/>
                    <a:pt x="3350419" y="2077879"/>
                    <a:pt x="3350419" y="2107502"/>
                  </a:cubicBezTo>
                  <a:lnTo>
                    <a:pt x="3350419" y="2378297"/>
                  </a:lnTo>
                  <a:lnTo>
                    <a:pt x="2767203" y="2378297"/>
                  </a:lnTo>
                  <a:lnTo>
                    <a:pt x="2767203" y="1729550"/>
                  </a:lnTo>
                  <a:lnTo>
                    <a:pt x="2875884" y="1620774"/>
                  </a:lnTo>
                  <a:lnTo>
                    <a:pt x="3350419" y="1620774"/>
                  </a:lnTo>
                  <a:lnTo>
                    <a:pt x="3350419" y="1857470"/>
                  </a:lnTo>
                  <a:cubicBezTo>
                    <a:pt x="3350514" y="1886998"/>
                    <a:pt x="3374517" y="1911001"/>
                    <a:pt x="3404140" y="1911001"/>
                  </a:cubicBezTo>
                  <a:lnTo>
                    <a:pt x="3404140" y="1911001"/>
                  </a:lnTo>
                  <a:close/>
                  <a:moveTo>
                    <a:pt x="1728883" y="2298764"/>
                  </a:moveTo>
                  <a:cubicBezTo>
                    <a:pt x="1742599" y="2298764"/>
                    <a:pt x="1756315" y="2293525"/>
                    <a:pt x="1766792" y="2283047"/>
                  </a:cubicBezTo>
                  <a:lnTo>
                    <a:pt x="1893189" y="2156746"/>
                  </a:lnTo>
                  <a:cubicBezTo>
                    <a:pt x="1914144" y="2135791"/>
                    <a:pt x="1914144" y="2101882"/>
                    <a:pt x="1893189" y="2080927"/>
                  </a:cubicBezTo>
                  <a:cubicBezTo>
                    <a:pt x="1872234" y="2060067"/>
                    <a:pt x="1838325" y="2060067"/>
                    <a:pt x="1817370" y="2080927"/>
                  </a:cubicBezTo>
                  <a:lnTo>
                    <a:pt x="1782509" y="2115788"/>
                  </a:lnTo>
                  <a:lnTo>
                    <a:pt x="1782509" y="1787652"/>
                  </a:lnTo>
                  <a:lnTo>
                    <a:pt x="2275427" y="1787652"/>
                  </a:lnTo>
                  <a:lnTo>
                    <a:pt x="2275427" y="2427923"/>
                  </a:lnTo>
                  <a:lnTo>
                    <a:pt x="1182434" y="2427923"/>
                  </a:lnTo>
                  <a:lnTo>
                    <a:pt x="1182434" y="1787652"/>
                  </a:lnTo>
                  <a:lnTo>
                    <a:pt x="1675352" y="1787652"/>
                  </a:lnTo>
                  <a:lnTo>
                    <a:pt x="1675352" y="2115788"/>
                  </a:lnTo>
                  <a:lnTo>
                    <a:pt x="1640491" y="2080927"/>
                  </a:lnTo>
                  <a:cubicBezTo>
                    <a:pt x="1619631" y="2059972"/>
                    <a:pt x="1585627" y="2059972"/>
                    <a:pt x="1564767" y="2080927"/>
                  </a:cubicBezTo>
                  <a:cubicBezTo>
                    <a:pt x="1543812" y="2101787"/>
                    <a:pt x="1543812" y="2135791"/>
                    <a:pt x="1564767" y="2156651"/>
                  </a:cubicBezTo>
                  <a:lnTo>
                    <a:pt x="1691069" y="2282952"/>
                  </a:lnTo>
                  <a:cubicBezTo>
                    <a:pt x="1701451" y="2293525"/>
                    <a:pt x="1715167" y="2298764"/>
                    <a:pt x="1728883" y="2298764"/>
                  </a:cubicBezTo>
                  <a:lnTo>
                    <a:pt x="1728883" y="2298764"/>
                  </a:lnTo>
                  <a:close/>
                  <a:moveTo>
                    <a:pt x="1182434" y="1680496"/>
                  </a:moveTo>
                  <a:lnTo>
                    <a:pt x="1182434" y="1608677"/>
                  </a:lnTo>
                  <a:lnTo>
                    <a:pt x="1511046" y="1608677"/>
                  </a:lnTo>
                  <a:lnTo>
                    <a:pt x="1541145" y="1680496"/>
                  </a:lnTo>
                  <a:lnTo>
                    <a:pt x="1182434" y="1680496"/>
                  </a:lnTo>
                  <a:close/>
                  <a:moveTo>
                    <a:pt x="107252" y="1729454"/>
                  </a:moveTo>
                  <a:lnTo>
                    <a:pt x="216027" y="1620679"/>
                  </a:lnTo>
                  <a:lnTo>
                    <a:pt x="690467" y="1620679"/>
                  </a:lnTo>
                  <a:lnTo>
                    <a:pt x="690467" y="2378202"/>
                  </a:lnTo>
                  <a:lnTo>
                    <a:pt x="107252" y="2378202"/>
                  </a:lnTo>
                  <a:lnTo>
                    <a:pt x="107252" y="1729454"/>
                  </a:lnTo>
                  <a:close/>
                  <a:moveTo>
                    <a:pt x="2484977" y="3424619"/>
                  </a:moveTo>
                  <a:cubicBezTo>
                    <a:pt x="2514505" y="3424619"/>
                    <a:pt x="2538603" y="3448622"/>
                    <a:pt x="2538603" y="3478244"/>
                  </a:cubicBezTo>
                  <a:lnTo>
                    <a:pt x="2538603" y="3532727"/>
                  </a:lnTo>
                  <a:cubicBezTo>
                    <a:pt x="2538603" y="3542634"/>
                    <a:pt x="2530602" y="3550634"/>
                    <a:pt x="2520696" y="3550634"/>
                  </a:cubicBezTo>
                  <a:lnTo>
                    <a:pt x="937070" y="3550634"/>
                  </a:lnTo>
                  <a:cubicBezTo>
                    <a:pt x="927164" y="3550634"/>
                    <a:pt x="919163" y="3542634"/>
                    <a:pt x="919163" y="3532727"/>
                  </a:cubicBezTo>
                  <a:lnTo>
                    <a:pt x="919163" y="3478244"/>
                  </a:lnTo>
                  <a:cubicBezTo>
                    <a:pt x="919163" y="3448717"/>
                    <a:pt x="943166" y="3424619"/>
                    <a:pt x="972788" y="3424619"/>
                  </a:cubicBezTo>
                  <a:lnTo>
                    <a:pt x="1743170" y="3424619"/>
                  </a:lnTo>
                  <a:cubicBezTo>
                    <a:pt x="1772793" y="3424619"/>
                    <a:pt x="1796796" y="3400616"/>
                    <a:pt x="1796796" y="3370993"/>
                  </a:cubicBezTo>
                  <a:cubicBezTo>
                    <a:pt x="1796796" y="3341370"/>
                    <a:pt x="1772793" y="3317367"/>
                    <a:pt x="1743170" y="3317367"/>
                  </a:cubicBezTo>
                  <a:lnTo>
                    <a:pt x="1365504" y="3317367"/>
                  </a:lnTo>
                  <a:lnTo>
                    <a:pt x="1365504" y="3044667"/>
                  </a:lnTo>
                  <a:lnTo>
                    <a:pt x="2092262" y="3044667"/>
                  </a:lnTo>
                  <a:lnTo>
                    <a:pt x="2092262" y="3317367"/>
                  </a:lnTo>
                  <a:lnTo>
                    <a:pt x="1993202" y="3317367"/>
                  </a:lnTo>
                  <a:cubicBezTo>
                    <a:pt x="1963674" y="3317367"/>
                    <a:pt x="1939576" y="3341370"/>
                    <a:pt x="1939576" y="3370993"/>
                  </a:cubicBezTo>
                  <a:cubicBezTo>
                    <a:pt x="1939576" y="3400616"/>
                    <a:pt x="1963579" y="3424619"/>
                    <a:pt x="1993202" y="3424619"/>
                  </a:cubicBezTo>
                  <a:lnTo>
                    <a:pt x="2484977" y="3424619"/>
                  </a:lnTo>
                  <a:close/>
                  <a:moveTo>
                    <a:pt x="3280982" y="2919698"/>
                  </a:moveTo>
                  <a:cubicBezTo>
                    <a:pt x="3280982" y="2929604"/>
                    <a:pt x="3272980" y="2937605"/>
                    <a:pt x="3263075" y="2937605"/>
                  </a:cubicBezTo>
                  <a:lnTo>
                    <a:pt x="194691" y="2937605"/>
                  </a:lnTo>
                  <a:cubicBezTo>
                    <a:pt x="184785" y="2937605"/>
                    <a:pt x="176784" y="2929604"/>
                    <a:pt x="176784" y="2919698"/>
                  </a:cubicBezTo>
                  <a:lnTo>
                    <a:pt x="176784" y="2762822"/>
                  </a:lnTo>
                  <a:lnTo>
                    <a:pt x="3280886" y="2762822"/>
                  </a:lnTo>
                  <a:lnTo>
                    <a:pt x="3280886" y="2919698"/>
                  </a:lnTo>
                  <a:close/>
                  <a:moveTo>
                    <a:pt x="3280982" y="1513523"/>
                  </a:moveTo>
                  <a:lnTo>
                    <a:pt x="2862739" y="1513523"/>
                  </a:lnTo>
                  <a:cubicBezTo>
                    <a:pt x="2842641" y="1513523"/>
                    <a:pt x="2823877" y="1521333"/>
                    <a:pt x="2809685" y="1535525"/>
                  </a:cubicBezTo>
                  <a:lnTo>
                    <a:pt x="2682145" y="1663065"/>
                  </a:lnTo>
                  <a:cubicBezTo>
                    <a:pt x="2667953" y="1677257"/>
                    <a:pt x="2660142" y="1696117"/>
                    <a:pt x="2660142" y="1716119"/>
                  </a:cubicBezTo>
                  <a:lnTo>
                    <a:pt x="2660142" y="2410397"/>
                  </a:lnTo>
                  <a:cubicBezTo>
                    <a:pt x="2660142" y="2451735"/>
                    <a:pt x="2693765" y="2485454"/>
                    <a:pt x="2735199" y="2485454"/>
                  </a:cubicBezTo>
                  <a:lnTo>
                    <a:pt x="3280982" y="2485454"/>
                  </a:lnTo>
                  <a:lnTo>
                    <a:pt x="3280982" y="2655761"/>
                  </a:lnTo>
                  <a:lnTo>
                    <a:pt x="176784" y="2655761"/>
                  </a:lnTo>
                  <a:lnTo>
                    <a:pt x="176784" y="2485454"/>
                  </a:lnTo>
                  <a:lnTo>
                    <a:pt x="722567" y="2485454"/>
                  </a:lnTo>
                  <a:cubicBezTo>
                    <a:pt x="763905" y="2485454"/>
                    <a:pt x="797624" y="2451830"/>
                    <a:pt x="797624" y="2410397"/>
                  </a:cubicBezTo>
                  <a:lnTo>
                    <a:pt x="797624" y="1588580"/>
                  </a:lnTo>
                  <a:cubicBezTo>
                    <a:pt x="797624" y="1547241"/>
                    <a:pt x="764000" y="1513523"/>
                    <a:pt x="722567" y="1513523"/>
                  </a:cubicBezTo>
                  <a:lnTo>
                    <a:pt x="202692" y="1513523"/>
                  </a:lnTo>
                  <a:cubicBezTo>
                    <a:pt x="193643" y="1513523"/>
                    <a:pt x="184976" y="1515237"/>
                    <a:pt x="176879" y="1518190"/>
                  </a:cubicBezTo>
                  <a:lnTo>
                    <a:pt x="176879" y="1083659"/>
                  </a:lnTo>
                  <a:cubicBezTo>
                    <a:pt x="176879" y="1054703"/>
                    <a:pt x="200406" y="1031081"/>
                    <a:pt x="229362" y="1031081"/>
                  </a:cubicBezTo>
                  <a:lnTo>
                    <a:pt x="815816" y="1031081"/>
                  </a:lnTo>
                  <a:lnTo>
                    <a:pt x="815816" y="1267492"/>
                  </a:lnTo>
                  <a:lnTo>
                    <a:pt x="780955" y="1232630"/>
                  </a:lnTo>
                  <a:cubicBezTo>
                    <a:pt x="760000" y="1211771"/>
                    <a:pt x="726091" y="1211771"/>
                    <a:pt x="705231" y="1232630"/>
                  </a:cubicBezTo>
                  <a:cubicBezTo>
                    <a:pt x="684276" y="1253585"/>
                    <a:pt x="684276" y="1287494"/>
                    <a:pt x="705231" y="1308449"/>
                  </a:cubicBezTo>
                  <a:lnTo>
                    <a:pt x="831533" y="1434751"/>
                  </a:lnTo>
                  <a:cubicBezTo>
                    <a:pt x="842010" y="1445228"/>
                    <a:pt x="855726" y="1450467"/>
                    <a:pt x="869442" y="1450467"/>
                  </a:cubicBezTo>
                  <a:cubicBezTo>
                    <a:pt x="883158" y="1450467"/>
                    <a:pt x="896874" y="1445228"/>
                    <a:pt x="907352" y="1434751"/>
                  </a:cubicBezTo>
                  <a:lnTo>
                    <a:pt x="1033558" y="1308545"/>
                  </a:lnTo>
                  <a:cubicBezTo>
                    <a:pt x="1054513" y="1287590"/>
                    <a:pt x="1054513" y="1253681"/>
                    <a:pt x="1033558" y="1232726"/>
                  </a:cubicBezTo>
                  <a:cubicBezTo>
                    <a:pt x="1012603" y="1211866"/>
                    <a:pt x="978694" y="1211866"/>
                    <a:pt x="957834" y="1232726"/>
                  </a:cubicBezTo>
                  <a:lnTo>
                    <a:pt x="922973" y="1267587"/>
                  </a:lnTo>
                  <a:lnTo>
                    <a:pt x="922973" y="1031177"/>
                  </a:lnTo>
                  <a:lnTo>
                    <a:pt x="1210913" y="1031177"/>
                  </a:lnTo>
                  <a:lnTo>
                    <a:pt x="1210913" y="1195388"/>
                  </a:lnTo>
                  <a:cubicBezTo>
                    <a:pt x="1210913" y="1236726"/>
                    <a:pt x="1244537" y="1270445"/>
                    <a:pt x="1285970" y="1270445"/>
                  </a:cubicBezTo>
                  <a:lnTo>
                    <a:pt x="1675352" y="1270445"/>
                  </a:lnTo>
                  <a:lnTo>
                    <a:pt x="1675352" y="1680496"/>
                  </a:lnTo>
                  <a:lnTo>
                    <a:pt x="1657350" y="1680496"/>
                  </a:lnTo>
                  <a:lnTo>
                    <a:pt x="1603343" y="1551908"/>
                  </a:lnTo>
                  <a:cubicBezTo>
                    <a:pt x="1590485" y="1521333"/>
                    <a:pt x="1560767" y="1501521"/>
                    <a:pt x="1527620" y="1501521"/>
                  </a:cubicBezTo>
                  <a:lnTo>
                    <a:pt x="1157383" y="1501521"/>
                  </a:lnTo>
                  <a:cubicBezTo>
                    <a:pt x="1112139" y="1501521"/>
                    <a:pt x="1075182" y="1538383"/>
                    <a:pt x="1075182" y="1583722"/>
                  </a:cubicBezTo>
                  <a:lnTo>
                    <a:pt x="1075182" y="2460212"/>
                  </a:lnTo>
                  <a:cubicBezTo>
                    <a:pt x="1075182" y="2501551"/>
                    <a:pt x="1108805" y="2535269"/>
                    <a:pt x="1150239" y="2535269"/>
                  </a:cubicBezTo>
                  <a:lnTo>
                    <a:pt x="2307527" y="2535269"/>
                  </a:lnTo>
                  <a:cubicBezTo>
                    <a:pt x="2348865" y="2535269"/>
                    <a:pt x="2382584" y="2501551"/>
                    <a:pt x="2382584" y="2460212"/>
                  </a:cubicBezTo>
                  <a:lnTo>
                    <a:pt x="2382584" y="1755553"/>
                  </a:lnTo>
                  <a:cubicBezTo>
                    <a:pt x="2382584" y="1714214"/>
                    <a:pt x="2348960" y="1680496"/>
                    <a:pt x="2307527" y="1680496"/>
                  </a:cubicBezTo>
                  <a:lnTo>
                    <a:pt x="1782413" y="1680496"/>
                  </a:lnTo>
                  <a:lnTo>
                    <a:pt x="1782413" y="1270445"/>
                  </a:lnTo>
                  <a:lnTo>
                    <a:pt x="2171795" y="1270445"/>
                  </a:lnTo>
                  <a:cubicBezTo>
                    <a:pt x="2213134" y="1270445"/>
                    <a:pt x="2246852" y="1236821"/>
                    <a:pt x="2246852" y="1195388"/>
                  </a:cubicBezTo>
                  <a:lnTo>
                    <a:pt x="2246852" y="1031177"/>
                  </a:lnTo>
                  <a:lnTo>
                    <a:pt x="2551843" y="1031177"/>
                  </a:lnTo>
                  <a:lnTo>
                    <a:pt x="2551843" y="1267587"/>
                  </a:lnTo>
                  <a:lnTo>
                    <a:pt x="2516981" y="1232726"/>
                  </a:lnTo>
                  <a:cubicBezTo>
                    <a:pt x="2496026" y="1211866"/>
                    <a:pt x="2462117" y="1211866"/>
                    <a:pt x="2441258" y="1232726"/>
                  </a:cubicBezTo>
                  <a:cubicBezTo>
                    <a:pt x="2420303" y="1253585"/>
                    <a:pt x="2420303" y="1287590"/>
                    <a:pt x="2441258" y="1308449"/>
                  </a:cubicBezTo>
                  <a:lnTo>
                    <a:pt x="2567559" y="1434846"/>
                  </a:lnTo>
                  <a:cubicBezTo>
                    <a:pt x="2578037" y="1445324"/>
                    <a:pt x="2591753" y="1450562"/>
                    <a:pt x="2605469" y="1450562"/>
                  </a:cubicBezTo>
                  <a:cubicBezTo>
                    <a:pt x="2619185" y="1450562"/>
                    <a:pt x="2632901" y="1445324"/>
                    <a:pt x="2643378" y="1434846"/>
                  </a:cubicBezTo>
                  <a:lnTo>
                    <a:pt x="2769775" y="1308449"/>
                  </a:lnTo>
                  <a:cubicBezTo>
                    <a:pt x="2790730" y="1287494"/>
                    <a:pt x="2790730" y="1253585"/>
                    <a:pt x="2769775" y="1232726"/>
                  </a:cubicBezTo>
                  <a:cubicBezTo>
                    <a:pt x="2748820" y="1211866"/>
                    <a:pt x="2714911" y="1211866"/>
                    <a:pt x="2693956" y="1232726"/>
                  </a:cubicBezTo>
                  <a:lnTo>
                    <a:pt x="2659094" y="1267587"/>
                  </a:lnTo>
                  <a:lnTo>
                    <a:pt x="2659094" y="1031177"/>
                  </a:lnTo>
                  <a:lnTo>
                    <a:pt x="3228594" y="1031177"/>
                  </a:lnTo>
                  <a:cubicBezTo>
                    <a:pt x="3257550" y="1031177"/>
                    <a:pt x="3281172" y="1054703"/>
                    <a:pt x="3281172" y="1083755"/>
                  </a:cubicBezTo>
                  <a:lnTo>
                    <a:pt x="3280982" y="1513523"/>
                  </a:lnTo>
                  <a:lnTo>
                    <a:pt x="3280982" y="15135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9" name="任意多边形: 形状 68"/>
            <p:cNvSpPr/>
            <p:nvPr>
              <p:custDataLst>
                <p:tags r:id="rId57"/>
              </p:custDataLst>
            </p:nvPr>
          </p:nvSpPr>
          <p:spPr>
            <a:xfrm>
              <a:off x="7227855" y="33133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9"/>
                    <a:pt x="24003" y="107251"/>
                    <a:pt x="53626" y="107251"/>
                  </a:cubicBezTo>
                  <a:lnTo>
                    <a:pt x="342710" y="107251"/>
                  </a:lnTo>
                  <a:cubicBezTo>
                    <a:pt x="372333" y="107251"/>
                    <a:pt x="396335" y="83344"/>
                    <a:pt x="396335" y="53626"/>
                  </a:cubicBezTo>
                  <a:cubicBezTo>
                    <a:pt x="396240" y="24003"/>
                    <a:pt x="372333"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0" name="任意多边形: 形状 69"/>
            <p:cNvSpPr/>
            <p:nvPr>
              <p:custDataLst>
                <p:tags r:id="rId58"/>
              </p:custDataLst>
            </p:nvPr>
          </p:nvSpPr>
          <p:spPr>
            <a:xfrm>
              <a:off x="7227855" y="34677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8"/>
                    <a:pt x="24003" y="107251"/>
                    <a:pt x="53626" y="107251"/>
                  </a:cubicBezTo>
                  <a:lnTo>
                    <a:pt x="342710" y="107251"/>
                  </a:lnTo>
                  <a:cubicBezTo>
                    <a:pt x="372333" y="107251"/>
                    <a:pt x="396335" y="83248"/>
                    <a:pt x="396335" y="53626"/>
                  </a:cubicBezTo>
                  <a:cubicBezTo>
                    <a:pt x="396240" y="24003"/>
                    <a:pt x="372333"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1" name="任意多边形: 形状 70"/>
            <p:cNvSpPr/>
            <p:nvPr>
              <p:custDataLst>
                <p:tags r:id="rId59"/>
              </p:custDataLst>
            </p:nvPr>
          </p:nvSpPr>
          <p:spPr>
            <a:xfrm>
              <a:off x="7227760" y="3623500"/>
              <a:ext cx="396335" cy="107251"/>
            </a:xfrm>
            <a:custGeom>
              <a:avLst/>
              <a:gdLst>
                <a:gd name="connsiteX0" fmla="*/ 396335 w 396335"/>
                <a:gd name="connsiteY0" fmla="*/ 53626 h 107251"/>
                <a:gd name="connsiteX1" fmla="*/ 342709 w 396335"/>
                <a:gd name="connsiteY1" fmla="*/ 0 h 107251"/>
                <a:gd name="connsiteX2" fmla="*/ 53626 w 396335"/>
                <a:gd name="connsiteY2" fmla="*/ 0 h 107251"/>
                <a:gd name="connsiteX3" fmla="*/ 0 w 396335"/>
                <a:gd name="connsiteY3" fmla="*/ 53626 h 107251"/>
                <a:gd name="connsiteX4" fmla="*/ 53626 w 396335"/>
                <a:gd name="connsiteY4" fmla="*/ 107251 h 107251"/>
                <a:gd name="connsiteX5" fmla="*/ 342709 w 396335"/>
                <a:gd name="connsiteY5" fmla="*/ 107251 h 107251"/>
                <a:gd name="connsiteX6" fmla="*/ 396335 w 396335"/>
                <a:gd name="connsiteY6" fmla="*/ 53626 h 107251"/>
                <a:gd name="connsiteX7" fmla="*/ 396335 w 396335"/>
                <a:gd name="connsiteY7" fmla="*/ 53626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96335" y="53626"/>
                  </a:moveTo>
                  <a:cubicBezTo>
                    <a:pt x="396335" y="24003"/>
                    <a:pt x="372332" y="0"/>
                    <a:pt x="342709" y="0"/>
                  </a:cubicBezTo>
                  <a:lnTo>
                    <a:pt x="53626" y="0"/>
                  </a:lnTo>
                  <a:cubicBezTo>
                    <a:pt x="24003" y="0"/>
                    <a:pt x="0" y="24003"/>
                    <a:pt x="0" y="53626"/>
                  </a:cubicBezTo>
                  <a:cubicBezTo>
                    <a:pt x="0" y="83249"/>
                    <a:pt x="24003" y="107251"/>
                    <a:pt x="53626" y="107251"/>
                  </a:cubicBezTo>
                  <a:lnTo>
                    <a:pt x="342709" y="107251"/>
                  </a:lnTo>
                  <a:cubicBezTo>
                    <a:pt x="372428" y="107251"/>
                    <a:pt x="396335" y="83249"/>
                    <a:pt x="396335" y="53626"/>
                  </a:cubicBezTo>
                  <a:lnTo>
                    <a:pt x="396335" y="536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2" name="任意多边形: 形状 71"/>
            <p:cNvSpPr/>
            <p:nvPr>
              <p:custDataLst>
                <p:tags r:id="rId60"/>
              </p:custDataLst>
            </p:nvPr>
          </p:nvSpPr>
          <p:spPr>
            <a:xfrm>
              <a:off x="7227855" y="3778662"/>
              <a:ext cx="236886" cy="107251"/>
            </a:xfrm>
            <a:custGeom>
              <a:avLst/>
              <a:gdLst>
                <a:gd name="connsiteX0" fmla="*/ 53626 w 236886"/>
                <a:gd name="connsiteY0" fmla="*/ 0 h 107251"/>
                <a:gd name="connsiteX1" fmla="*/ 0 w 236886"/>
                <a:gd name="connsiteY1" fmla="*/ 53626 h 107251"/>
                <a:gd name="connsiteX2" fmla="*/ 53626 w 236886"/>
                <a:gd name="connsiteY2" fmla="*/ 107251 h 107251"/>
                <a:gd name="connsiteX3" fmla="*/ 183261 w 236886"/>
                <a:gd name="connsiteY3" fmla="*/ 107251 h 107251"/>
                <a:gd name="connsiteX4" fmla="*/ 236887 w 236886"/>
                <a:gd name="connsiteY4" fmla="*/ 53626 h 107251"/>
                <a:gd name="connsiteX5" fmla="*/ 183261 w 236886"/>
                <a:gd name="connsiteY5" fmla="*/ 0 h 107251"/>
                <a:gd name="connsiteX6" fmla="*/ 53626 w 236886"/>
                <a:gd name="connsiteY6"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886" h="107251">
                  <a:moveTo>
                    <a:pt x="53626" y="0"/>
                  </a:moveTo>
                  <a:cubicBezTo>
                    <a:pt x="24003" y="0"/>
                    <a:pt x="0" y="24003"/>
                    <a:pt x="0" y="53626"/>
                  </a:cubicBezTo>
                  <a:cubicBezTo>
                    <a:pt x="0" y="83248"/>
                    <a:pt x="24003" y="107251"/>
                    <a:pt x="53626" y="107251"/>
                  </a:cubicBezTo>
                  <a:lnTo>
                    <a:pt x="183261" y="107251"/>
                  </a:lnTo>
                  <a:cubicBezTo>
                    <a:pt x="212884" y="107251"/>
                    <a:pt x="236887" y="83248"/>
                    <a:pt x="236887" y="53626"/>
                  </a:cubicBezTo>
                  <a:cubicBezTo>
                    <a:pt x="236887" y="24098"/>
                    <a:pt x="212884" y="0"/>
                    <a:pt x="183261"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3" name="任意多边形: 形状 72"/>
            <p:cNvSpPr/>
            <p:nvPr>
              <p:custDataLst>
                <p:tags r:id="rId61"/>
              </p:custDataLst>
            </p:nvPr>
          </p:nvSpPr>
          <p:spPr>
            <a:xfrm>
              <a:off x="4567808" y="33133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9"/>
                    <a:pt x="24003" y="107251"/>
                    <a:pt x="53626" y="107251"/>
                  </a:cubicBezTo>
                  <a:lnTo>
                    <a:pt x="342710" y="107251"/>
                  </a:lnTo>
                  <a:cubicBezTo>
                    <a:pt x="372332" y="107251"/>
                    <a:pt x="396335" y="83344"/>
                    <a:pt x="396335" y="53626"/>
                  </a:cubicBezTo>
                  <a:cubicBezTo>
                    <a:pt x="396240" y="24003"/>
                    <a:pt x="372332"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4" name="任意多边形: 形状 73"/>
            <p:cNvSpPr/>
            <p:nvPr>
              <p:custDataLst>
                <p:tags r:id="rId62"/>
              </p:custDataLst>
            </p:nvPr>
          </p:nvSpPr>
          <p:spPr>
            <a:xfrm>
              <a:off x="4567808" y="34677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8"/>
                    <a:pt x="24003" y="107251"/>
                    <a:pt x="53626" y="107251"/>
                  </a:cubicBezTo>
                  <a:lnTo>
                    <a:pt x="342710" y="107251"/>
                  </a:lnTo>
                  <a:cubicBezTo>
                    <a:pt x="372332" y="107251"/>
                    <a:pt x="396335" y="83248"/>
                    <a:pt x="396335" y="53626"/>
                  </a:cubicBezTo>
                  <a:cubicBezTo>
                    <a:pt x="396240" y="24003"/>
                    <a:pt x="372332"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5" name="任意多边形: 形状 74"/>
            <p:cNvSpPr/>
            <p:nvPr>
              <p:custDataLst>
                <p:tags r:id="rId63"/>
              </p:custDataLst>
            </p:nvPr>
          </p:nvSpPr>
          <p:spPr>
            <a:xfrm>
              <a:off x="4567808" y="3623595"/>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2 h 107251"/>
                <a:gd name="connsiteX4" fmla="*/ 342710 w 396335"/>
                <a:gd name="connsiteY4" fmla="*/ 107252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9"/>
                    <a:pt x="24003" y="107252"/>
                    <a:pt x="53626" y="107252"/>
                  </a:cubicBezTo>
                  <a:lnTo>
                    <a:pt x="342710" y="107252"/>
                  </a:lnTo>
                  <a:cubicBezTo>
                    <a:pt x="372332" y="107252"/>
                    <a:pt x="396335" y="83249"/>
                    <a:pt x="396335" y="53626"/>
                  </a:cubicBezTo>
                  <a:cubicBezTo>
                    <a:pt x="396240" y="23908"/>
                    <a:pt x="372332"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6" name="任意多边形: 形状 75"/>
            <p:cNvSpPr/>
            <p:nvPr>
              <p:custDataLst>
                <p:tags r:id="rId64"/>
              </p:custDataLst>
            </p:nvPr>
          </p:nvSpPr>
          <p:spPr>
            <a:xfrm>
              <a:off x="4567808" y="3778662"/>
              <a:ext cx="236886" cy="107251"/>
            </a:xfrm>
            <a:custGeom>
              <a:avLst/>
              <a:gdLst>
                <a:gd name="connsiteX0" fmla="*/ 183261 w 236886"/>
                <a:gd name="connsiteY0" fmla="*/ 0 h 107251"/>
                <a:gd name="connsiteX1" fmla="*/ 53626 w 236886"/>
                <a:gd name="connsiteY1" fmla="*/ 0 h 107251"/>
                <a:gd name="connsiteX2" fmla="*/ 0 w 236886"/>
                <a:gd name="connsiteY2" fmla="*/ 53626 h 107251"/>
                <a:gd name="connsiteX3" fmla="*/ 53626 w 236886"/>
                <a:gd name="connsiteY3" fmla="*/ 107251 h 107251"/>
                <a:gd name="connsiteX4" fmla="*/ 183261 w 236886"/>
                <a:gd name="connsiteY4" fmla="*/ 107251 h 107251"/>
                <a:gd name="connsiteX5" fmla="*/ 236887 w 236886"/>
                <a:gd name="connsiteY5" fmla="*/ 53626 h 107251"/>
                <a:gd name="connsiteX6" fmla="*/ 183261 w 236886"/>
                <a:gd name="connsiteY6" fmla="*/ 0 h 107251"/>
                <a:gd name="connsiteX7" fmla="*/ 183261 w 236886"/>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886" h="107251">
                  <a:moveTo>
                    <a:pt x="183261" y="0"/>
                  </a:moveTo>
                  <a:lnTo>
                    <a:pt x="53626" y="0"/>
                  </a:lnTo>
                  <a:cubicBezTo>
                    <a:pt x="24003" y="0"/>
                    <a:pt x="0" y="24003"/>
                    <a:pt x="0" y="53626"/>
                  </a:cubicBezTo>
                  <a:cubicBezTo>
                    <a:pt x="0" y="83248"/>
                    <a:pt x="24003" y="107251"/>
                    <a:pt x="53626" y="107251"/>
                  </a:cubicBezTo>
                  <a:lnTo>
                    <a:pt x="183261" y="107251"/>
                  </a:lnTo>
                  <a:cubicBezTo>
                    <a:pt x="212789" y="107251"/>
                    <a:pt x="236887" y="83248"/>
                    <a:pt x="236887" y="53626"/>
                  </a:cubicBezTo>
                  <a:cubicBezTo>
                    <a:pt x="236791" y="24003"/>
                    <a:pt x="212789" y="0"/>
                    <a:pt x="183261" y="0"/>
                  </a:cubicBezTo>
                  <a:lnTo>
                    <a:pt x="1832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7" name="任意多边形: 形状 76"/>
            <p:cNvSpPr/>
            <p:nvPr>
              <p:custDataLst>
                <p:tags r:id="rId65"/>
              </p:custDataLst>
            </p:nvPr>
          </p:nvSpPr>
          <p:spPr>
            <a:xfrm>
              <a:off x="5770530" y="1768030"/>
              <a:ext cx="650178" cy="414146"/>
            </a:xfrm>
            <a:custGeom>
              <a:avLst/>
              <a:gdLst>
                <a:gd name="connsiteX0" fmla="*/ 596932 w 650178"/>
                <a:gd name="connsiteY0" fmla="*/ 306896 h 414146"/>
                <a:gd name="connsiteX1" fmla="*/ 582644 w 650178"/>
                <a:gd name="connsiteY1" fmla="*/ 306896 h 414146"/>
                <a:gd name="connsiteX2" fmla="*/ 582644 w 650178"/>
                <a:gd name="connsiteY2" fmla="*/ 53626 h 414146"/>
                <a:gd name="connsiteX3" fmla="*/ 529018 w 650178"/>
                <a:gd name="connsiteY3" fmla="*/ 0 h 414146"/>
                <a:gd name="connsiteX4" fmla="*/ 475393 w 650178"/>
                <a:gd name="connsiteY4" fmla="*/ 53626 h 414146"/>
                <a:gd name="connsiteX5" fmla="*/ 475393 w 650178"/>
                <a:gd name="connsiteY5" fmla="*/ 306896 h 414146"/>
                <a:gd name="connsiteX6" fmla="*/ 446818 w 650178"/>
                <a:gd name="connsiteY6" fmla="*/ 306896 h 414146"/>
                <a:gd name="connsiteX7" fmla="*/ 446818 w 650178"/>
                <a:gd name="connsiteY7" fmla="*/ 145637 h 414146"/>
                <a:gd name="connsiteX8" fmla="*/ 393192 w 650178"/>
                <a:gd name="connsiteY8" fmla="*/ 92012 h 414146"/>
                <a:gd name="connsiteX9" fmla="*/ 339566 w 650178"/>
                <a:gd name="connsiteY9" fmla="*/ 145637 h 414146"/>
                <a:gd name="connsiteX10" fmla="*/ 339566 w 650178"/>
                <a:gd name="connsiteY10" fmla="*/ 306896 h 414146"/>
                <a:gd name="connsiteX11" fmla="*/ 310991 w 650178"/>
                <a:gd name="connsiteY11" fmla="*/ 306896 h 414146"/>
                <a:gd name="connsiteX12" fmla="*/ 310991 w 650178"/>
                <a:gd name="connsiteY12" fmla="*/ 90488 h 414146"/>
                <a:gd name="connsiteX13" fmla="*/ 257366 w 650178"/>
                <a:gd name="connsiteY13" fmla="*/ 36862 h 414146"/>
                <a:gd name="connsiteX14" fmla="*/ 203740 w 650178"/>
                <a:gd name="connsiteY14" fmla="*/ 90488 h 414146"/>
                <a:gd name="connsiteX15" fmla="*/ 203740 w 650178"/>
                <a:gd name="connsiteY15" fmla="*/ 306896 h 414146"/>
                <a:gd name="connsiteX16" fmla="*/ 175165 w 650178"/>
                <a:gd name="connsiteY16" fmla="*/ 306896 h 414146"/>
                <a:gd name="connsiteX17" fmla="*/ 175165 w 650178"/>
                <a:gd name="connsiteY17" fmla="*/ 200882 h 414146"/>
                <a:gd name="connsiteX18" fmla="*/ 121539 w 650178"/>
                <a:gd name="connsiteY18" fmla="*/ 147257 h 414146"/>
                <a:gd name="connsiteX19" fmla="*/ 67913 w 650178"/>
                <a:gd name="connsiteY19" fmla="*/ 200882 h 414146"/>
                <a:gd name="connsiteX20" fmla="*/ 67913 w 650178"/>
                <a:gd name="connsiteY20" fmla="*/ 306896 h 414146"/>
                <a:gd name="connsiteX21" fmla="*/ 53626 w 650178"/>
                <a:gd name="connsiteY21" fmla="*/ 306896 h 414146"/>
                <a:gd name="connsiteX22" fmla="*/ 0 w 650178"/>
                <a:gd name="connsiteY22" fmla="*/ 360521 h 414146"/>
                <a:gd name="connsiteX23" fmla="*/ 53626 w 650178"/>
                <a:gd name="connsiteY23" fmla="*/ 414147 h 414146"/>
                <a:gd name="connsiteX24" fmla="*/ 596551 w 650178"/>
                <a:gd name="connsiteY24" fmla="*/ 414147 h 414146"/>
                <a:gd name="connsiteX25" fmla="*/ 650176 w 650178"/>
                <a:gd name="connsiteY25" fmla="*/ 360521 h 414146"/>
                <a:gd name="connsiteX26" fmla="*/ 596932 w 650178"/>
                <a:gd name="connsiteY26" fmla="*/ 306896 h 414146"/>
                <a:gd name="connsiteX27" fmla="*/ 596932 w 650178"/>
                <a:gd name="connsiteY27" fmla="*/ 306896 h 4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0178" h="414146">
                  <a:moveTo>
                    <a:pt x="596932" y="306896"/>
                  </a:moveTo>
                  <a:lnTo>
                    <a:pt x="582644" y="306896"/>
                  </a:lnTo>
                  <a:lnTo>
                    <a:pt x="582644" y="53626"/>
                  </a:lnTo>
                  <a:cubicBezTo>
                    <a:pt x="582644" y="24003"/>
                    <a:pt x="558641" y="0"/>
                    <a:pt x="529018" y="0"/>
                  </a:cubicBezTo>
                  <a:cubicBezTo>
                    <a:pt x="499396" y="0"/>
                    <a:pt x="475393" y="24003"/>
                    <a:pt x="475393" y="53626"/>
                  </a:cubicBezTo>
                  <a:lnTo>
                    <a:pt x="475393" y="306896"/>
                  </a:lnTo>
                  <a:lnTo>
                    <a:pt x="446818" y="306896"/>
                  </a:lnTo>
                  <a:lnTo>
                    <a:pt x="446818" y="145637"/>
                  </a:lnTo>
                  <a:cubicBezTo>
                    <a:pt x="446818" y="116014"/>
                    <a:pt x="422815" y="92012"/>
                    <a:pt x="393192" y="92012"/>
                  </a:cubicBezTo>
                  <a:cubicBezTo>
                    <a:pt x="363569" y="92012"/>
                    <a:pt x="339566" y="116014"/>
                    <a:pt x="339566" y="145637"/>
                  </a:cubicBezTo>
                  <a:lnTo>
                    <a:pt x="339566" y="306896"/>
                  </a:lnTo>
                  <a:lnTo>
                    <a:pt x="310991" y="306896"/>
                  </a:lnTo>
                  <a:lnTo>
                    <a:pt x="310991" y="90488"/>
                  </a:lnTo>
                  <a:cubicBezTo>
                    <a:pt x="310991" y="60865"/>
                    <a:pt x="286988" y="36862"/>
                    <a:pt x="257366" y="36862"/>
                  </a:cubicBezTo>
                  <a:cubicBezTo>
                    <a:pt x="227743" y="36862"/>
                    <a:pt x="203740" y="60865"/>
                    <a:pt x="203740" y="90488"/>
                  </a:cubicBezTo>
                  <a:lnTo>
                    <a:pt x="203740" y="306896"/>
                  </a:lnTo>
                  <a:lnTo>
                    <a:pt x="175165" y="306896"/>
                  </a:lnTo>
                  <a:lnTo>
                    <a:pt x="175165" y="200882"/>
                  </a:lnTo>
                  <a:cubicBezTo>
                    <a:pt x="175165" y="171259"/>
                    <a:pt x="151162" y="147257"/>
                    <a:pt x="121539" y="147257"/>
                  </a:cubicBezTo>
                  <a:cubicBezTo>
                    <a:pt x="91916" y="147257"/>
                    <a:pt x="67913" y="171259"/>
                    <a:pt x="67913" y="200882"/>
                  </a:cubicBezTo>
                  <a:lnTo>
                    <a:pt x="67913" y="306896"/>
                  </a:lnTo>
                  <a:lnTo>
                    <a:pt x="53626" y="306896"/>
                  </a:lnTo>
                  <a:cubicBezTo>
                    <a:pt x="24003" y="306896"/>
                    <a:pt x="0" y="330899"/>
                    <a:pt x="0" y="360521"/>
                  </a:cubicBezTo>
                  <a:cubicBezTo>
                    <a:pt x="0" y="390144"/>
                    <a:pt x="24003" y="414147"/>
                    <a:pt x="53626" y="414147"/>
                  </a:cubicBezTo>
                  <a:lnTo>
                    <a:pt x="596551" y="414147"/>
                  </a:lnTo>
                  <a:cubicBezTo>
                    <a:pt x="626078" y="414147"/>
                    <a:pt x="650176" y="390144"/>
                    <a:pt x="650176" y="360521"/>
                  </a:cubicBezTo>
                  <a:cubicBezTo>
                    <a:pt x="650462" y="330899"/>
                    <a:pt x="626459" y="306896"/>
                    <a:pt x="596932" y="306896"/>
                  </a:cubicBezTo>
                  <a:lnTo>
                    <a:pt x="596932" y="3068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8" name="任意多边形: 形状 77"/>
            <p:cNvSpPr/>
            <p:nvPr>
              <p:custDataLst>
                <p:tags r:id="rId66"/>
              </p:custDataLst>
            </p:nvPr>
          </p:nvSpPr>
          <p:spPr>
            <a:xfrm>
              <a:off x="5770911" y="2253805"/>
              <a:ext cx="136779" cy="107251"/>
            </a:xfrm>
            <a:custGeom>
              <a:avLst/>
              <a:gdLst>
                <a:gd name="connsiteX0" fmla="*/ 83153 w 136779"/>
                <a:gd name="connsiteY0" fmla="*/ 0 h 107251"/>
                <a:gd name="connsiteX1" fmla="*/ 53626 w 136779"/>
                <a:gd name="connsiteY1" fmla="*/ 0 h 107251"/>
                <a:gd name="connsiteX2" fmla="*/ 0 w 136779"/>
                <a:gd name="connsiteY2" fmla="*/ 53626 h 107251"/>
                <a:gd name="connsiteX3" fmla="*/ 53626 w 136779"/>
                <a:gd name="connsiteY3" fmla="*/ 107251 h 107251"/>
                <a:gd name="connsiteX4" fmla="*/ 83153 w 136779"/>
                <a:gd name="connsiteY4" fmla="*/ 107251 h 107251"/>
                <a:gd name="connsiteX5" fmla="*/ 136779 w 136779"/>
                <a:gd name="connsiteY5" fmla="*/ 53626 h 107251"/>
                <a:gd name="connsiteX6" fmla="*/ 83153 w 136779"/>
                <a:gd name="connsiteY6" fmla="*/ 0 h 107251"/>
                <a:gd name="connsiteX7" fmla="*/ 83153 w 136779"/>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79" h="107251">
                  <a:moveTo>
                    <a:pt x="83153" y="0"/>
                  </a:moveTo>
                  <a:lnTo>
                    <a:pt x="53626" y="0"/>
                  </a:lnTo>
                  <a:cubicBezTo>
                    <a:pt x="24003" y="0"/>
                    <a:pt x="0" y="24003"/>
                    <a:pt x="0" y="53626"/>
                  </a:cubicBezTo>
                  <a:cubicBezTo>
                    <a:pt x="0" y="83248"/>
                    <a:pt x="24003" y="107251"/>
                    <a:pt x="53626" y="107251"/>
                  </a:cubicBezTo>
                  <a:lnTo>
                    <a:pt x="83153" y="107251"/>
                  </a:lnTo>
                  <a:cubicBezTo>
                    <a:pt x="112681" y="107251"/>
                    <a:pt x="136779" y="83248"/>
                    <a:pt x="136779" y="53626"/>
                  </a:cubicBezTo>
                  <a:cubicBezTo>
                    <a:pt x="136779" y="24003"/>
                    <a:pt x="112681" y="0"/>
                    <a:pt x="83153" y="0"/>
                  </a:cubicBezTo>
                  <a:lnTo>
                    <a:pt x="8315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9" name="任意多边形: 形状 78"/>
            <p:cNvSpPr/>
            <p:nvPr>
              <p:custDataLst>
                <p:tags r:id="rId67"/>
              </p:custDataLst>
            </p:nvPr>
          </p:nvSpPr>
          <p:spPr>
            <a:xfrm>
              <a:off x="5770911" y="2407443"/>
              <a:ext cx="136779" cy="107156"/>
            </a:xfrm>
            <a:custGeom>
              <a:avLst/>
              <a:gdLst>
                <a:gd name="connsiteX0" fmla="*/ 83153 w 136779"/>
                <a:gd name="connsiteY0" fmla="*/ 0 h 107156"/>
                <a:gd name="connsiteX1" fmla="*/ 53626 w 136779"/>
                <a:gd name="connsiteY1" fmla="*/ 0 h 107156"/>
                <a:gd name="connsiteX2" fmla="*/ 0 w 136779"/>
                <a:gd name="connsiteY2" fmla="*/ 53626 h 107156"/>
                <a:gd name="connsiteX3" fmla="*/ 53626 w 136779"/>
                <a:gd name="connsiteY3" fmla="*/ 107156 h 107156"/>
                <a:gd name="connsiteX4" fmla="*/ 83153 w 136779"/>
                <a:gd name="connsiteY4" fmla="*/ 107156 h 107156"/>
                <a:gd name="connsiteX5" fmla="*/ 136779 w 136779"/>
                <a:gd name="connsiteY5" fmla="*/ 53531 h 107156"/>
                <a:gd name="connsiteX6" fmla="*/ 83153 w 136779"/>
                <a:gd name="connsiteY6" fmla="*/ 0 h 107156"/>
                <a:gd name="connsiteX7" fmla="*/ 83153 w 136779"/>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79" h="107156">
                  <a:moveTo>
                    <a:pt x="83153" y="0"/>
                  </a:moveTo>
                  <a:lnTo>
                    <a:pt x="53626" y="0"/>
                  </a:lnTo>
                  <a:cubicBezTo>
                    <a:pt x="24003" y="0"/>
                    <a:pt x="0" y="24003"/>
                    <a:pt x="0" y="53626"/>
                  </a:cubicBezTo>
                  <a:cubicBezTo>
                    <a:pt x="0" y="83248"/>
                    <a:pt x="24003" y="107156"/>
                    <a:pt x="53626" y="107156"/>
                  </a:cubicBezTo>
                  <a:lnTo>
                    <a:pt x="83153" y="107156"/>
                  </a:lnTo>
                  <a:cubicBezTo>
                    <a:pt x="112681" y="107156"/>
                    <a:pt x="136779" y="83153"/>
                    <a:pt x="136779" y="53531"/>
                  </a:cubicBezTo>
                  <a:cubicBezTo>
                    <a:pt x="136779" y="23908"/>
                    <a:pt x="112681" y="0"/>
                    <a:pt x="83153" y="0"/>
                  </a:cubicBezTo>
                  <a:lnTo>
                    <a:pt x="8315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0" name="任意多边形: 形状 79"/>
            <p:cNvSpPr/>
            <p:nvPr>
              <p:custDataLst>
                <p:tags r:id="rId68"/>
              </p:custDataLst>
            </p:nvPr>
          </p:nvSpPr>
          <p:spPr>
            <a:xfrm>
              <a:off x="5770911" y="2560986"/>
              <a:ext cx="136779" cy="107251"/>
            </a:xfrm>
            <a:custGeom>
              <a:avLst/>
              <a:gdLst>
                <a:gd name="connsiteX0" fmla="*/ 83153 w 136779"/>
                <a:gd name="connsiteY0" fmla="*/ 0 h 107251"/>
                <a:gd name="connsiteX1" fmla="*/ 53626 w 136779"/>
                <a:gd name="connsiteY1" fmla="*/ 0 h 107251"/>
                <a:gd name="connsiteX2" fmla="*/ 0 w 136779"/>
                <a:gd name="connsiteY2" fmla="*/ 53626 h 107251"/>
                <a:gd name="connsiteX3" fmla="*/ 53626 w 136779"/>
                <a:gd name="connsiteY3" fmla="*/ 107251 h 107251"/>
                <a:gd name="connsiteX4" fmla="*/ 83153 w 136779"/>
                <a:gd name="connsiteY4" fmla="*/ 107251 h 107251"/>
                <a:gd name="connsiteX5" fmla="*/ 136779 w 136779"/>
                <a:gd name="connsiteY5" fmla="*/ 53626 h 107251"/>
                <a:gd name="connsiteX6" fmla="*/ 83153 w 136779"/>
                <a:gd name="connsiteY6" fmla="*/ 0 h 107251"/>
                <a:gd name="connsiteX7" fmla="*/ 83153 w 136779"/>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79" h="107251">
                  <a:moveTo>
                    <a:pt x="83153" y="0"/>
                  </a:moveTo>
                  <a:lnTo>
                    <a:pt x="53626" y="0"/>
                  </a:lnTo>
                  <a:cubicBezTo>
                    <a:pt x="24003" y="0"/>
                    <a:pt x="0" y="24003"/>
                    <a:pt x="0" y="53626"/>
                  </a:cubicBezTo>
                  <a:cubicBezTo>
                    <a:pt x="0" y="83248"/>
                    <a:pt x="24003" y="107251"/>
                    <a:pt x="53626" y="107251"/>
                  </a:cubicBezTo>
                  <a:lnTo>
                    <a:pt x="83153" y="107251"/>
                  </a:lnTo>
                  <a:cubicBezTo>
                    <a:pt x="112681" y="107251"/>
                    <a:pt x="136779" y="83248"/>
                    <a:pt x="136779" y="53626"/>
                  </a:cubicBezTo>
                  <a:cubicBezTo>
                    <a:pt x="136779" y="24003"/>
                    <a:pt x="112681" y="0"/>
                    <a:pt x="83153" y="0"/>
                  </a:cubicBezTo>
                  <a:lnTo>
                    <a:pt x="8315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1" name="任意多边形: 形状 80"/>
            <p:cNvSpPr/>
            <p:nvPr>
              <p:custDataLst>
                <p:tags r:id="rId69"/>
              </p:custDataLst>
            </p:nvPr>
          </p:nvSpPr>
          <p:spPr>
            <a:xfrm>
              <a:off x="5930265" y="2253805"/>
              <a:ext cx="490823" cy="107251"/>
            </a:xfrm>
            <a:custGeom>
              <a:avLst/>
              <a:gdLst>
                <a:gd name="connsiteX0" fmla="*/ 437197 w 490823"/>
                <a:gd name="connsiteY0" fmla="*/ 0 h 107251"/>
                <a:gd name="connsiteX1" fmla="*/ 53626 w 490823"/>
                <a:gd name="connsiteY1" fmla="*/ 0 h 107251"/>
                <a:gd name="connsiteX2" fmla="*/ 0 w 490823"/>
                <a:gd name="connsiteY2" fmla="*/ 53626 h 107251"/>
                <a:gd name="connsiteX3" fmla="*/ 53626 w 490823"/>
                <a:gd name="connsiteY3" fmla="*/ 107251 h 107251"/>
                <a:gd name="connsiteX4" fmla="*/ 437197 w 490823"/>
                <a:gd name="connsiteY4" fmla="*/ 107251 h 107251"/>
                <a:gd name="connsiteX5" fmla="*/ 490823 w 490823"/>
                <a:gd name="connsiteY5" fmla="*/ 53626 h 107251"/>
                <a:gd name="connsiteX6" fmla="*/ 437197 w 490823"/>
                <a:gd name="connsiteY6" fmla="*/ 0 h 107251"/>
                <a:gd name="connsiteX7" fmla="*/ 437197 w 490823"/>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23" h="107251">
                  <a:moveTo>
                    <a:pt x="437197" y="0"/>
                  </a:moveTo>
                  <a:lnTo>
                    <a:pt x="53626" y="0"/>
                  </a:lnTo>
                  <a:cubicBezTo>
                    <a:pt x="24003" y="0"/>
                    <a:pt x="0" y="24003"/>
                    <a:pt x="0" y="53626"/>
                  </a:cubicBezTo>
                  <a:cubicBezTo>
                    <a:pt x="0" y="83248"/>
                    <a:pt x="24003" y="107251"/>
                    <a:pt x="53626" y="107251"/>
                  </a:cubicBezTo>
                  <a:lnTo>
                    <a:pt x="437197" y="107251"/>
                  </a:lnTo>
                  <a:cubicBezTo>
                    <a:pt x="466725" y="107251"/>
                    <a:pt x="490823" y="83248"/>
                    <a:pt x="490823" y="53626"/>
                  </a:cubicBezTo>
                  <a:cubicBezTo>
                    <a:pt x="490823" y="24003"/>
                    <a:pt x="466725" y="0"/>
                    <a:pt x="437197" y="0"/>
                  </a:cubicBezTo>
                  <a:lnTo>
                    <a:pt x="43719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2" name="任意多边形: 形状 81"/>
            <p:cNvSpPr/>
            <p:nvPr>
              <p:custDataLst>
                <p:tags r:id="rId70"/>
              </p:custDataLst>
            </p:nvPr>
          </p:nvSpPr>
          <p:spPr>
            <a:xfrm>
              <a:off x="5930265" y="2407443"/>
              <a:ext cx="490823" cy="107251"/>
            </a:xfrm>
            <a:custGeom>
              <a:avLst/>
              <a:gdLst>
                <a:gd name="connsiteX0" fmla="*/ 437197 w 490823"/>
                <a:gd name="connsiteY0" fmla="*/ 0 h 107251"/>
                <a:gd name="connsiteX1" fmla="*/ 53626 w 490823"/>
                <a:gd name="connsiteY1" fmla="*/ 0 h 107251"/>
                <a:gd name="connsiteX2" fmla="*/ 0 w 490823"/>
                <a:gd name="connsiteY2" fmla="*/ 53626 h 107251"/>
                <a:gd name="connsiteX3" fmla="*/ 53626 w 490823"/>
                <a:gd name="connsiteY3" fmla="*/ 107252 h 107251"/>
                <a:gd name="connsiteX4" fmla="*/ 437197 w 490823"/>
                <a:gd name="connsiteY4" fmla="*/ 107252 h 107251"/>
                <a:gd name="connsiteX5" fmla="*/ 490823 w 490823"/>
                <a:gd name="connsiteY5" fmla="*/ 53626 h 107251"/>
                <a:gd name="connsiteX6" fmla="*/ 437197 w 490823"/>
                <a:gd name="connsiteY6" fmla="*/ 0 h 107251"/>
                <a:gd name="connsiteX7" fmla="*/ 437197 w 490823"/>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23" h="107251">
                  <a:moveTo>
                    <a:pt x="437197" y="0"/>
                  </a:moveTo>
                  <a:lnTo>
                    <a:pt x="53626" y="0"/>
                  </a:lnTo>
                  <a:cubicBezTo>
                    <a:pt x="24003" y="0"/>
                    <a:pt x="0" y="24003"/>
                    <a:pt x="0" y="53626"/>
                  </a:cubicBezTo>
                  <a:cubicBezTo>
                    <a:pt x="0" y="83248"/>
                    <a:pt x="24003" y="107252"/>
                    <a:pt x="53626" y="107252"/>
                  </a:cubicBezTo>
                  <a:lnTo>
                    <a:pt x="437197" y="107252"/>
                  </a:lnTo>
                  <a:cubicBezTo>
                    <a:pt x="466725" y="107252"/>
                    <a:pt x="490823" y="83248"/>
                    <a:pt x="490823" y="53626"/>
                  </a:cubicBezTo>
                  <a:cubicBezTo>
                    <a:pt x="490823" y="24003"/>
                    <a:pt x="466725" y="0"/>
                    <a:pt x="437197" y="0"/>
                  </a:cubicBezTo>
                  <a:lnTo>
                    <a:pt x="43719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3" name="任意多边形: 形状 82"/>
            <p:cNvSpPr/>
            <p:nvPr>
              <p:custDataLst>
                <p:tags r:id="rId71"/>
              </p:custDataLst>
            </p:nvPr>
          </p:nvSpPr>
          <p:spPr>
            <a:xfrm>
              <a:off x="5930265" y="2560986"/>
              <a:ext cx="490823" cy="107251"/>
            </a:xfrm>
            <a:custGeom>
              <a:avLst/>
              <a:gdLst>
                <a:gd name="connsiteX0" fmla="*/ 437197 w 490823"/>
                <a:gd name="connsiteY0" fmla="*/ 0 h 107251"/>
                <a:gd name="connsiteX1" fmla="*/ 53626 w 490823"/>
                <a:gd name="connsiteY1" fmla="*/ 0 h 107251"/>
                <a:gd name="connsiteX2" fmla="*/ 0 w 490823"/>
                <a:gd name="connsiteY2" fmla="*/ 53626 h 107251"/>
                <a:gd name="connsiteX3" fmla="*/ 53626 w 490823"/>
                <a:gd name="connsiteY3" fmla="*/ 107251 h 107251"/>
                <a:gd name="connsiteX4" fmla="*/ 437197 w 490823"/>
                <a:gd name="connsiteY4" fmla="*/ 107251 h 107251"/>
                <a:gd name="connsiteX5" fmla="*/ 490823 w 490823"/>
                <a:gd name="connsiteY5" fmla="*/ 53626 h 107251"/>
                <a:gd name="connsiteX6" fmla="*/ 437197 w 490823"/>
                <a:gd name="connsiteY6" fmla="*/ 0 h 107251"/>
                <a:gd name="connsiteX7" fmla="*/ 437197 w 490823"/>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23" h="107251">
                  <a:moveTo>
                    <a:pt x="437197" y="0"/>
                  </a:moveTo>
                  <a:lnTo>
                    <a:pt x="53626" y="0"/>
                  </a:lnTo>
                  <a:cubicBezTo>
                    <a:pt x="24003" y="0"/>
                    <a:pt x="0" y="24003"/>
                    <a:pt x="0" y="53626"/>
                  </a:cubicBezTo>
                  <a:cubicBezTo>
                    <a:pt x="0" y="83248"/>
                    <a:pt x="24003" y="107251"/>
                    <a:pt x="53626" y="107251"/>
                  </a:cubicBezTo>
                  <a:lnTo>
                    <a:pt x="437197" y="107251"/>
                  </a:lnTo>
                  <a:cubicBezTo>
                    <a:pt x="466725" y="107251"/>
                    <a:pt x="490823" y="83248"/>
                    <a:pt x="490823" y="53626"/>
                  </a:cubicBezTo>
                  <a:cubicBezTo>
                    <a:pt x="490823" y="24003"/>
                    <a:pt x="466725" y="0"/>
                    <a:pt x="437197" y="0"/>
                  </a:cubicBezTo>
                  <a:lnTo>
                    <a:pt x="43719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pic>
        <p:nvPicPr>
          <p:cNvPr id="3" name="图片 2" descr="前场镇耕地"/>
          <p:cNvPicPr>
            <a:picLocks noChangeAspect="1"/>
          </p:cNvPicPr>
          <p:nvPr/>
        </p:nvPicPr>
        <p:blipFill>
          <a:blip r:embed="rId72"/>
          <a:srcRect t="7657" b="15111"/>
          <a:stretch>
            <a:fillRect/>
          </a:stretch>
        </p:blipFill>
        <p:spPr>
          <a:xfrm>
            <a:off x="6520180" y="807720"/>
            <a:ext cx="5354320" cy="584708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051560" y="169545"/>
            <a:ext cx="3429635" cy="355600"/>
          </a:xfrm>
          <a:prstGeom prst="rect">
            <a:avLst/>
          </a:prstGeom>
        </p:spPr>
        <p:txBody>
          <a:bodyPr vert="horz" wrap="square" lIns="0" tIns="0" rIns="0" bIns="0"/>
          <a:lstStyle/>
          <a:p>
            <a:pPr algn="l" rtl="0" eaLnBrk="0">
              <a:lnSpc>
                <a:spcPct val="8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林草</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山体</a:t>
            </a: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资源保护</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与</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利用</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4" name="图片 3" descr="E:/姚安县/姚安县乡镇/前场镇乡镇规划/文本表格/公示稿/图片/国土空间规划照片(1)/截图/石河宣传片 - frame at 6m1s.jpg石河宣传片 - frame at 6m1s"/>
          <p:cNvPicPr>
            <a:picLocks noChangeAspect="1"/>
          </p:cNvPicPr>
          <p:nvPr>
            <p:custDataLst>
              <p:tags r:id="rId3"/>
            </p:custDataLst>
          </p:nvPr>
        </p:nvPicPr>
        <p:blipFill>
          <a:blip r:embed="rId4"/>
          <a:srcRect l="11455" r="11455"/>
          <a:stretch>
            <a:fillRect/>
          </a:stretch>
        </p:blipFill>
        <p:spPr>
          <a:xfrm>
            <a:off x="6455669" y="1628775"/>
            <a:ext cx="4896544" cy="3264362"/>
          </a:xfrm>
          <a:prstGeom prst="rect">
            <a:avLst/>
          </a:prstGeom>
        </p:spPr>
      </p:pic>
      <p:sp>
        <p:nvSpPr>
          <p:cNvPr id="5" name="矩形 4"/>
          <p:cNvSpPr/>
          <p:nvPr>
            <p:custDataLst>
              <p:tags r:id="rId5"/>
            </p:custDataLst>
          </p:nvPr>
        </p:nvSpPr>
        <p:spPr>
          <a:xfrm>
            <a:off x="6455669" y="5013176"/>
            <a:ext cx="4896544" cy="1152674"/>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custDataLst>
              <p:tags r:id="rId6"/>
            </p:custDataLst>
          </p:nvPr>
        </p:nvSpPr>
        <p:spPr>
          <a:xfrm>
            <a:off x="6708260" y="5067811"/>
            <a:ext cx="4392488" cy="1050290"/>
          </a:xfrm>
          <a:prstGeom prst="rect">
            <a:avLst/>
          </a:prstGeom>
        </p:spPr>
        <p:txBody>
          <a:bodyPr wrap="square">
            <a:spAutoFit/>
          </a:bodyPr>
          <a:lstStyle/>
          <a:p>
            <a:pPr>
              <a:lnSpc>
                <a:spcPct val="130000"/>
              </a:lnSpc>
            </a:pPr>
            <a:r>
              <a:rPr lang="zh-CN" altLang="en-US" sz="1200" dirty="0">
                <a:solidFill>
                  <a:schemeClr val="bg1"/>
                </a:solidFill>
                <a:ea typeface="思源黑体 CN Light" panose="020B0300000000000000" pitchFamily="34" charset="-122"/>
              </a:rPr>
              <a:t>统筹林草山体保护，提升生态系统固碳增汇。落实上位规划确定的自然保护地划定成果、造林绿化任务以及林地后备资源补充</a:t>
            </a:r>
            <a:r>
              <a:rPr lang="zh-CN" altLang="en-US" sz="1200" dirty="0">
                <a:solidFill>
                  <a:schemeClr val="bg1"/>
                </a:solidFill>
                <a:ea typeface="思源黑体 CN Light" panose="020B0300000000000000" pitchFamily="34" charset="-122"/>
              </a:rPr>
              <a:t>空间，持续推进荒山植树造林、城市绿化建设等国土绿化行动，确保全镇森林覆盖率、林地保有量达到上级下达任务。</a:t>
            </a:r>
            <a:endParaRPr lang="zh-CN" altLang="en-US" sz="1200" dirty="0">
              <a:solidFill>
                <a:schemeClr val="bg1"/>
              </a:solidFill>
              <a:ea typeface="思源黑体 CN Light" panose="020B0300000000000000" pitchFamily="34" charset="-122"/>
            </a:endParaRPr>
          </a:p>
        </p:txBody>
      </p:sp>
      <p:pic>
        <p:nvPicPr>
          <p:cNvPr id="2" name="图片 1" descr="前场镇自然保护地"/>
          <p:cNvPicPr>
            <a:picLocks noChangeAspect="1"/>
          </p:cNvPicPr>
          <p:nvPr/>
        </p:nvPicPr>
        <p:blipFill>
          <a:blip r:embed="rId7"/>
          <a:srcRect t="7657" b="15176"/>
          <a:stretch>
            <a:fillRect/>
          </a:stretch>
        </p:blipFill>
        <p:spPr>
          <a:xfrm>
            <a:off x="510540" y="838200"/>
            <a:ext cx="5354955" cy="5842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姚安县/姚安县乡镇/前场镇乡镇规划/文本表格/公示稿/图片/6.jpg6"/>
          <p:cNvPicPr>
            <a:picLocks noChangeAspect="1"/>
          </p:cNvPicPr>
          <p:nvPr/>
        </p:nvPicPr>
        <p:blipFill>
          <a:blip r:embed="rId1"/>
          <a:srcRect t="12500" b="12500"/>
          <a:stretch>
            <a:fillRect/>
          </a:stretch>
        </p:blipFill>
        <p:spPr>
          <a:xfrm rot="21600000">
            <a:off x="0" y="0"/>
            <a:ext cx="12192000" cy="6858000"/>
          </a:xfrm>
          <a:prstGeom prst="rect">
            <a:avLst/>
          </a:prstGeom>
        </p:spPr>
      </p:pic>
      <p:sp>
        <p:nvSpPr>
          <p:cNvPr id="5" name="矩形 4"/>
          <p:cNvSpPr/>
          <p:nvPr/>
        </p:nvSpPr>
        <p:spPr>
          <a:xfrm>
            <a:off x="0" y="-6350"/>
            <a:ext cx="12191365" cy="6889750"/>
          </a:xfrm>
          <a:prstGeom prst="rect">
            <a:avLst/>
          </a:prstGeom>
          <a:solidFill>
            <a:srgbClr val="3B8E88">
              <a:alpha val="50000"/>
            </a:srgb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4" name="picture 4"/>
          <p:cNvPicPr>
            <a:picLocks noChangeAspect="1"/>
          </p:cNvPicPr>
          <p:nvPr/>
        </p:nvPicPr>
        <p:blipFill>
          <a:blip r:embed="rId2"/>
          <a:stretch>
            <a:fillRect/>
          </a:stretch>
        </p:blipFill>
        <p:spPr>
          <a:xfrm rot="21600000">
            <a:off x="817486" y="1186815"/>
            <a:ext cx="10740339" cy="4340859"/>
          </a:xfrm>
          <a:prstGeom prst="rect">
            <a:avLst/>
          </a:prstGeom>
        </p:spPr>
      </p:pic>
      <p:sp>
        <p:nvSpPr>
          <p:cNvPr id="8" name="textbox 8"/>
          <p:cNvSpPr/>
          <p:nvPr/>
        </p:nvSpPr>
        <p:spPr>
          <a:xfrm>
            <a:off x="3157111" y="4125554"/>
            <a:ext cx="5712459" cy="593090"/>
          </a:xfrm>
          <a:prstGeom prst="rect">
            <a:avLst/>
          </a:prstGeom>
        </p:spPr>
        <p:txBody>
          <a:bodyPr vert="horz" wrap="square" lIns="0" tIns="0" rIns="0" bIns="0"/>
          <a:lstStyle/>
          <a:p>
            <a:pPr algn="l" rtl="0" eaLnBrk="0">
              <a:lnSpc>
                <a:spcPct val="82000"/>
              </a:lnSpc>
            </a:pPr>
            <a:endParaRPr lang="en-US" altLang="en-US" sz="100" dirty="0">
              <a:solidFill>
                <a:schemeClr val="tx1"/>
              </a:solidFill>
            </a:endParaRPr>
          </a:p>
          <a:p>
            <a:pPr marL="12700" algn="ctr" rtl="0" eaLnBrk="0">
              <a:lnSpc>
                <a:spcPct val="88000"/>
              </a:lnSpc>
            </a:pPr>
            <a:r>
              <a:rPr lang="zh-CN" altLang="en-US" sz="1500" kern="0" spc="90" dirty="0">
                <a:solidFill>
                  <a:schemeClr val="tx1">
                    <a:alpha val="100000"/>
                  </a:schemeClr>
                </a:solidFill>
                <a:latin typeface="微软雅黑" panose="020B0503020204020204" charset="-122"/>
                <a:ea typeface="微软雅黑" panose="020B0503020204020204" charset="-122"/>
                <a:cs typeface="微软雅黑" panose="020B0503020204020204" charset="-122"/>
              </a:rPr>
              <a:t>前场镇</a:t>
            </a:r>
            <a:r>
              <a:rPr sz="1500" kern="0" spc="90" dirty="0" err="1" smtClean="0">
                <a:solidFill>
                  <a:schemeClr val="tx1">
                    <a:alpha val="100000"/>
                  </a:schemeClr>
                </a:solidFill>
                <a:latin typeface="微软雅黑" panose="020B0503020204020204" charset="-122"/>
                <a:ea typeface="微软雅黑" panose="020B0503020204020204" charset="-122"/>
                <a:cs typeface="微软雅黑" panose="020B0503020204020204" charset="-122"/>
              </a:rPr>
              <a:t>人民政府</a:t>
            </a:r>
            <a:endParaRPr lang="en-US" altLang="en-US" sz="1500" dirty="0">
              <a:solidFill>
                <a:schemeClr val="tx1"/>
              </a:solidFill>
            </a:endParaRPr>
          </a:p>
          <a:p>
            <a:pPr marL="2363470" algn="l" rtl="0" eaLnBrk="0">
              <a:lnSpc>
                <a:spcPts val="2885"/>
              </a:lnSpc>
            </a:pPr>
            <a:r>
              <a:rPr sz="1500" kern="0" spc="50" dirty="0" smtClean="0">
                <a:solidFill>
                  <a:schemeClr val="tx1">
                    <a:alpha val="100000"/>
                  </a:schemeClr>
                </a:solidFill>
                <a:latin typeface="微软雅黑" panose="020B0503020204020204" charset="-122"/>
                <a:ea typeface="微软雅黑" panose="020B0503020204020204" charset="-122"/>
                <a:cs typeface="微软雅黑" panose="020B0503020204020204" charset="-122"/>
              </a:rPr>
              <a:t>202</a:t>
            </a:r>
            <a:r>
              <a:rPr lang="en-US" altLang="zh-CN" sz="1500" kern="0" spc="50" dirty="0" smtClean="0">
                <a:solidFill>
                  <a:schemeClr val="tx1">
                    <a:alpha val="100000"/>
                  </a:schemeClr>
                </a:solidFill>
                <a:latin typeface="微软雅黑" panose="020B0503020204020204" charset="-122"/>
                <a:ea typeface="微软雅黑" panose="020B0503020204020204" charset="-122"/>
                <a:cs typeface="微软雅黑" panose="020B0503020204020204" charset="-122"/>
              </a:rPr>
              <a:t>4</a:t>
            </a:r>
            <a:r>
              <a:rPr sz="1500" kern="0" spc="50" dirty="0" smtClean="0">
                <a:solidFill>
                  <a:schemeClr val="tx1">
                    <a:alpha val="100000"/>
                  </a:schemeClr>
                </a:solidFill>
                <a:latin typeface="微软雅黑" panose="020B0503020204020204" charset="-122"/>
                <a:ea typeface="微软雅黑" panose="020B0503020204020204" charset="-122"/>
                <a:cs typeface="微软雅黑" panose="020B0503020204020204" charset="-122"/>
              </a:rPr>
              <a:t>年</a:t>
            </a:r>
            <a:r>
              <a:rPr lang="en-US" altLang="zh-CN" sz="1500" kern="0" spc="50" dirty="0" smtClean="0">
                <a:solidFill>
                  <a:schemeClr val="tx1">
                    <a:alpha val="100000"/>
                  </a:schemeClr>
                </a:solidFill>
                <a:latin typeface="微软雅黑" panose="020B0503020204020204" charset="-122"/>
                <a:ea typeface="微软雅黑" panose="020B0503020204020204" charset="-122"/>
                <a:cs typeface="微软雅黑" panose="020B0503020204020204" charset="-122"/>
              </a:rPr>
              <a:t>2</a:t>
            </a:r>
            <a:r>
              <a:rPr sz="1500" kern="0" spc="50" dirty="0" smtClean="0">
                <a:solidFill>
                  <a:schemeClr val="tx1">
                    <a:alpha val="100000"/>
                  </a:schemeClr>
                </a:solidFill>
                <a:latin typeface="微软雅黑" panose="020B0503020204020204" charset="-122"/>
                <a:ea typeface="微软雅黑" panose="020B0503020204020204" charset="-122"/>
                <a:cs typeface="微软雅黑" panose="020B0503020204020204" charset="-122"/>
              </a:rPr>
              <a:t>月</a:t>
            </a:r>
            <a:endParaRPr lang="en-US" altLang="en-US" sz="1500" kern="0" spc="50" dirty="0" smtClean="0">
              <a:solidFill>
                <a:schemeClr val="tx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0" name="textbox 10"/>
          <p:cNvSpPr/>
          <p:nvPr/>
        </p:nvSpPr>
        <p:spPr>
          <a:xfrm>
            <a:off x="3156585" y="3300730"/>
            <a:ext cx="5520690" cy="475615"/>
          </a:xfrm>
          <a:prstGeom prst="rect">
            <a:avLst/>
          </a:prstGeom>
        </p:spPr>
        <p:txBody>
          <a:bodyPr vert="horz" wrap="square" lIns="0" tIns="0" rIns="0" bIns="0"/>
          <a:lstStyle/>
          <a:p>
            <a:pPr algn="l" rtl="0" eaLnBrk="0">
              <a:lnSpc>
                <a:spcPct val="70000"/>
              </a:lnSpc>
            </a:pPr>
            <a:endParaRPr lang="en-US" altLang="en-US" sz="100" dirty="0"/>
          </a:p>
          <a:p>
            <a:pPr marL="12700" algn="l" rtl="0" eaLnBrk="0">
              <a:lnSpc>
                <a:spcPct val="76000"/>
              </a:lnSpc>
            </a:pPr>
            <a:r>
              <a:rPr lang="zh-CN" altLang="en-US" sz="3900" kern="0" spc="80" dirty="0" smtClean="0">
                <a:ln w="14510" cap="flat" cmpd="sng">
                  <a:solidFill>
                    <a:srgbClr val="663300">
                      <a:alpha val="100000"/>
                    </a:srgbClr>
                  </a:solidFill>
                  <a:prstDash val="solid"/>
                  <a:bevel/>
                </a:ln>
                <a:solidFill>
                  <a:srgbClr val="663300">
                    <a:alpha val="100000"/>
                  </a:srgbClr>
                </a:solidFill>
                <a:latin typeface="微软雅黑" panose="020B0503020204020204" charset="-122"/>
                <a:ea typeface="微软雅黑" panose="020B0503020204020204" charset="-122"/>
                <a:cs typeface="微软雅黑" panose="020B0503020204020204" charset="-122"/>
              </a:rPr>
              <a:t>（</a:t>
            </a:r>
            <a:r>
              <a:rPr lang="en-US" sz="3900" kern="0" spc="80" dirty="0" smtClean="0">
                <a:ln w="14510" cap="flat" cmpd="sng">
                  <a:solidFill>
                    <a:srgbClr val="663300">
                      <a:alpha val="100000"/>
                    </a:srgbClr>
                  </a:solidFill>
                  <a:prstDash val="solid"/>
                  <a:bevel/>
                </a:ln>
                <a:solidFill>
                  <a:srgbClr val="663300">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3900" kern="0" spc="80" dirty="0" smtClean="0">
                <a:ln w="14510" cap="flat" cmpd="sng">
                  <a:solidFill>
                    <a:srgbClr val="663300">
                      <a:alpha val="100000"/>
                    </a:srgbClr>
                  </a:solidFill>
                  <a:prstDash val="solid"/>
                  <a:bevel/>
                </a:ln>
                <a:solidFill>
                  <a:srgbClr val="663300">
                    <a:alpha val="100000"/>
                  </a:srgbClr>
                </a:solidFill>
                <a:latin typeface="微软雅黑" panose="020B0503020204020204" charset="-122"/>
                <a:ea typeface="微软雅黑" panose="020B0503020204020204" charset="-122"/>
                <a:cs typeface="微软雅黑" panose="020B0503020204020204" charset="-122"/>
              </a:rPr>
              <a:t>年）</a:t>
            </a:r>
            <a:r>
              <a:rPr sz="2000" kern="0" spc="80" dirty="0" smtClean="0">
                <a:solidFill>
                  <a:schemeClr val="tx1">
                    <a:alpha val="100000"/>
                  </a:schemeClr>
                </a:solidFill>
                <a:latin typeface="微软雅黑" panose="020B0503020204020204" charset="-122"/>
                <a:ea typeface="微软雅黑" panose="020B0503020204020204" charset="-122"/>
                <a:cs typeface="微软雅黑" panose="020B0503020204020204" charset="-122"/>
              </a:rPr>
              <a:t>(</a:t>
            </a:r>
            <a:r>
              <a:rPr sz="2000" kern="0" spc="80" dirty="0">
                <a:solidFill>
                  <a:schemeClr val="tx1">
                    <a:alpha val="100000"/>
                  </a:schemeClr>
                </a:solidFill>
                <a:latin typeface="微软雅黑" panose="020B0503020204020204" charset="-122"/>
                <a:ea typeface="微软雅黑" panose="020B0503020204020204" charset="-122"/>
                <a:cs typeface="微软雅黑" panose="020B0503020204020204" charset="-122"/>
              </a:rPr>
              <a:t>公示稿)</a:t>
            </a:r>
            <a:endParaRPr lang="en-US" altLang="en-US" sz="2000" kern="0" spc="80" dirty="0">
              <a:solidFill>
                <a:schemeClr val="tx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12" name="path"/>
          <p:cNvSpPr/>
          <p:nvPr/>
        </p:nvSpPr>
        <p:spPr>
          <a:xfrm>
            <a:off x="3055620" y="4795520"/>
            <a:ext cx="707389" cy="732154"/>
          </a:xfrm>
          <a:custGeom>
            <a:avLst/>
            <a:gdLst/>
            <a:ahLst/>
            <a:cxnLst/>
            <a:rect l="0" t="0" r="0" b="0"/>
            <a:pathLst>
              <a:path w="1113" h="1152">
                <a:moveTo>
                  <a:pt x="0" y="576"/>
                </a:moveTo>
                <a:cubicBezTo>
                  <a:pt x="1" y="258"/>
                  <a:pt x="250" y="0"/>
                  <a:pt x="557" y="0"/>
                </a:cubicBezTo>
                <a:cubicBezTo>
                  <a:pt x="864" y="0"/>
                  <a:pt x="1113" y="258"/>
                  <a:pt x="1113" y="576"/>
                </a:cubicBezTo>
                <a:cubicBezTo>
                  <a:pt x="1113" y="894"/>
                  <a:pt x="864" y="1152"/>
                  <a:pt x="557" y="1152"/>
                </a:cubicBezTo>
                <a:cubicBezTo>
                  <a:pt x="250" y="1152"/>
                  <a:pt x="1" y="894"/>
                  <a:pt x="0" y="576"/>
                </a:cubicBezTo>
              </a:path>
            </a:pathLst>
          </a:custGeom>
          <a:solidFill>
            <a:srgbClr val="25859A">
              <a:alpha val="100000"/>
            </a:srgbClr>
          </a:solidFill>
          <a:ln cap="flat">
            <a:noFill/>
            <a:prstDash val="solid"/>
            <a:miter lim="0"/>
          </a:ln>
        </p:spPr>
        <p:txBody>
          <a:bodyPr rtlCol="0"/>
          <a:lstStyle/>
          <a:p>
            <a:pPr algn="ctr"/>
            <a:endParaRPr lang="zh-CN" altLang="en-US"/>
          </a:p>
        </p:txBody>
      </p:sp>
      <p:pic>
        <p:nvPicPr>
          <p:cNvPr id="14" name="picture 14"/>
          <p:cNvPicPr>
            <a:picLocks noChangeAspect="1"/>
          </p:cNvPicPr>
          <p:nvPr/>
        </p:nvPicPr>
        <p:blipFill>
          <a:blip r:embed="rId3"/>
          <a:stretch>
            <a:fillRect/>
          </a:stretch>
        </p:blipFill>
        <p:spPr>
          <a:xfrm rot="21600000">
            <a:off x="3347694" y="3154045"/>
            <a:ext cx="5329606" cy="39370"/>
          </a:xfrm>
          <a:prstGeom prst="rect">
            <a:avLst/>
          </a:prstGeom>
        </p:spPr>
      </p:pic>
      <p:pic>
        <p:nvPicPr>
          <p:cNvPr id="16" name="picture 16"/>
          <p:cNvPicPr>
            <a:picLocks noChangeAspect="1"/>
          </p:cNvPicPr>
          <p:nvPr/>
        </p:nvPicPr>
        <p:blipFill>
          <a:blip r:embed="rId4"/>
          <a:stretch>
            <a:fillRect/>
          </a:stretch>
        </p:blipFill>
        <p:spPr>
          <a:xfrm rot="21600000">
            <a:off x="3343275" y="3849370"/>
            <a:ext cx="5372099" cy="12700"/>
          </a:xfrm>
          <a:prstGeom prst="rect">
            <a:avLst/>
          </a:prstGeom>
        </p:spPr>
      </p:pic>
      <p:sp>
        <p:nvSpPr>
          <p:cNvPr id="3" name="文本框 2" descr="7b0a2020202022776f7264617274223a20227b5c2269645c223a32353030313437372c5c227469645c223a5c225c227d220a7d0a"/>
          <p:cNvSpPr txBox="1"/>
          <p:nvPr/>
        </p:nvSpPr>
        <p:spPr>
          <a:xfrm>
            <a:off x="3157111" y="2057389"/>
            <a:ext cx="7573993" cy="86042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zh-CN" altLang="en-US" sz="5000" b="1" dirty="0">
                <a:ln w="11225">
                  <a:solidFill>
                    <a:srgbClr val="FFFFFF"/>
                  </a:solidFill>
                  <a:prstDash val="solid"/>
                </a:ln>
                <a:solidFill>
                  <a:srgbClr val="015313"/>
                </a:solidFill>
                <a:effectLst>
                  <a:glow rad="32071">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rPr>
              <a:t>前场</a:t>
            </a:r>
            <a:r>
              <a:rPr lang="zh-CN" altLang="en-US" sz="5000" b="1" dirty="0" smtClean="0">
                <a:ln w="11225">
                  <a:solidFill>
                    <a:srgbClr val="FFFFFF"/>
                  </a:solidFill>
                  <a:prstDash val="solid"/>
                </a:ln>
                <a:solidFill>
                  <a:srgbClr val="015313"/>
                </a:solidFill>
                <a:effectLst>
                  <a:glow rad="32071">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rPr>
              <a:t>镇国土空间规划</a:t>
            </a:r>
            <a:endParaRPr lang="zh-CN" altLang="en-US" sz="5000" b="1" dirty="0" smtClean="0">
              <a:ln w="11225">
                <a:solidFill>
                  <a:srgbClr val="FFFFFF"/>
                </a:solidFill>
                <a:prstDash val="solid"/>
              </a:ln>
              <a:solidFill>
                <a:srgbClr val="015313"/>
              </a:solidFill>
              <a:effectLst>
                <a:glow rad="32071">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935990" y="169545"/>
            <a:ext cx="3478530" cy="355600"/>
          </a:xfrm>
          <a:prstGeom prst="rect">
            <a:avLst/>
          </a:prstGeom>
        </p:spPr>
        <p:txBody>
          <a:bodyPr vert="horz" wrap="square" lIns="0" tIns="0" rIns="0" bIns="0"/>
          <a:lstStyle/>
          <a:p>
            <a:pPr algn="l" rtl="0" eaLnBrk="0">
              <a:lnSpc>
                <a:spcPct val="8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水、能矿</a:t>
            </a: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资源保护</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与</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利用</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2" name="稻壳儿榴莲果果"/>
          <p:cNvSpPr/>
          <p:nvPr>
            <p:custDataLst>
              <p:tags r:id="rId3"/>
            </p:custDataLst>
          </p:nvPr>
        </p:nvSpPr>
        <p:spPr>
          <a:xfrm flipH="1">
            <a:off x="697230" y="2859405"/>
            <a:ext cx="10772775" cy="1737995"/>
          </a:xfrm>
          <a:prstGeom prst="roundRect">
            <a:avLst>
              <a:gd name="adj" fmla="val 7828"/>
            </a:avLst>
          </a:prstGeom>
          <a:gradFill flip="none" rotWithShape="1">
            <a:gsLst>
              <a:gs pos="100000">
                <a:srgbClr val="0A9A87">
                  <a:alpha val="0"/>
                </a:srgbClr>
              </a:gs>
              <a:gs pos="0">
                <a:srgbClr val="0A9A87">
                  <a:alpha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dirty="0">
                <a:solidFill>
                  <a:srgbClr val="0A9A87"/>
                </a:solidFill>
                <a:latin typeface="汉仪君黑-45简" panose="020B0604020202020204" charset="-122"/>
                <a:ea typeface="汉仪君黑-45简" panose="020B0604020202020204" charset="-122"/>
                <a:cs typeface="汉仪君黑-45简" panose="020B0604020202020204" charset="-122"/>
              </a:rPr>
              <a:t> </a:t>
            </a:r>
            <a:endParaRPr lang="zh-CN" altLang="en-US" sz="1600" b="1" dirty="0">
              <a:solidFill>
                <a:srgbClr val="0A9A87"/>
              </a:solidFill>
              <a:latin typeface="汉仪君黑-45简" panose="020B0604020202020204" charset="-122"/>
              <a:ea typeface="汉仪君黑-45简" panose="020B0604020202020204" charset="-122"/>
              <a:cs typeface="汉仪君黑-45简" panose="020B0604020202020204" charset="-122"/>
            </a:endParaRPr>
          </a:p>
        </p:txBody>
      </p:sp>
      <p:sp>
        <p:nvSpPr>
          <p:cNvPr id="13" name="稻壳儿榴莲果果"/>
          <p:cNvSpPr/>
          <p:nvPr>
            <p:custDataLst>
              <p:tags r:id="rId4"/>
            </p:custDataLst>
          </p:nvPr>
        </p:nvSpPr>
        <p:spPr>
          <a:xfrm>
            <a:off x="715010" y="905510"/>
            <a:ext cx="10772775" cy="1786255"/>
          </a:xfrm>
          <a:prstGeom prst="roundRect">
            <a:avLst>
              <a:gd name="adj" fmla="val 7828"/>
            </a:avLst>
          </a:prstGeom>
          <a:gradFill flip="none" rotWithShape="1">
            <a:gsLst>
              <a:gs pos="100000">
                <a:srgbClr val="0A9A87">
                  <a:alpha val="0"/>
                </a:srgbClr>
              </a:gs>
              <a:gs pos="0">
                <a:srgbClr val="0A9A87">
                  <a:alpha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dirty="0">
                <a:solidFill>
                  <a:srgbClr val="0A9A87"/>
                </a:solidFill>
                <a:latin typeface="汉仪君黑-45简" panose="020B0604020202020204" charset="-122"/>
                <a:ea typeface="汉仪君黑-45简" panose="020B0604020202020204" charset="-122"/>
                <a:cs typeface="汉仪君黑-45简" panose="020B0604020202020204" charset="-122"/>
              </a:rPr>
              <a:t> </a:t>
            </a:r>
            <a:endParaRPr lang="zh-CN" altLang="en-US" sz="1600" b="1" dirty="0">
              <a:solidFill>
                <a:srgbClr val="0A9A87"/>
              </a:solidFill>
              <a:latin typeface="汉仪君黑-45简" panose="020B0604020202020204" charset="-122"/>
              <a:ea typeface="汉仪君黑-45简" panose="020B0604020202020204" charset="-122"/>
              <a:cs typeface="汉仪君黑-45简" panose="020B0604020202020204" charset="-122"/>
            </a:endParaRPr>
          </a:p>
        </p:txBody>
      </p:sp>
      <p:pic>
        <p:nvPicPr>
          <p:cNvPr id="12" name="稻壳儿榴莲果果" descr="E:/姚安县/姚安县乡镇/前场镇乡镇规划/文本表格/公示稿/图片/国土空间规划照片(1)/国土空间规划照片/响水瀑布.jpg响水瀑布"/>
          <p:cNvPicPr>
            <a:picLocks noChangeAspect="1"/>
          </p:cNvPicPr>
          <p:nvPr>
            <p:custDataLst>
              <p:tags r:id="rId5"/>
            </p:custDataLst>
          </p:nvPr>
        </p:nvPicPr>
        <p:blipFill rotWithShape="1">
          <a:blip r:embed="rId6"/>
          <a:srcRect t="22114" b="22114"/>
          <a:stretch>
            <a:fillRect/>
          </a:stretch>
        </p:blipFill>
        <p:spPr>
          <a:xfrm>
            <a:off x="1034441" y="1090806"/>
            <a:ext cx="2312427" cy="1300740"/>
          </a:xfrm>
          <a:prstGeom prst="roundRect">
            <a:avLst>
              <a:gd name="adj" fmla="val 9906"/>
            </a:avLst>
          </a:prstGeom>
          <a:ln w="34925">
            <a:solidFill>
              <a:schemeClr val="bg1"/>
            </a:solidFill>
          </a:ln>
        </p:spPr>
      </p:pic>
      <p:sp>
        <p:nvSpPr>
          <p:cNvPr id="3" name="稻壳儿榴莲果果"/>
          <p:cNvSpPr txBox="1"/>
          <p:nvPr>
            <p:custDataLst>
              <p:tags r:id="rId7"/>
            </p:custDataLst>
          </p:nvPr>
        </p:nvSpPr>
        <p:spPr>
          <a:xfrm>
            <a:off x="3618171" y="982855"/>
            <a:ext cx="7521608" cy="1983740"/>
          </a:xfrm>
          <a:prstGeom prst="rect">
            <a:avLst/>
          </a:prstGeom>
          <a:noFill/>
        </p:spPr>
        <p:txBody>
          <a:bodyPr wrap="square">
            <a:spAutoFit/>
          </a:bodyPr>
          <a:p>
            <a:pPr algn="just"/>
            <a:r>
              <a:rPr lang="zh-CN" altLang="en-US" b="1" i="0"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rPr>
              <a:t>水资源保护与利用</a:t>
            </a:r>
            <a:endParaRPr lang="zh-CN" altLang="en-US" b="0" i="0"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endParaRPr>
          </a:p>
          <a:p>
            <a:pPr algn="just">
              <a:lnSpc>
                <a:spcPct val="150000"/>
              </a:lnSpc>
            </a:pPr>
            <a:r>
              <a:rPr lang="zh-CN" altLang="en-US" sz="1400" b="1" dirty="0">
                <a:solidFill>
                  <a:srgbClr val="01878C"/>
                </a:solidFill>
                <a:effectLst/>
                <a:latin typeface="微软雅黑" panose="020B0503020204020204" charset="-122"/>
                <a:ea typeface="微软雅黑" panose="020B0503020204020204" charset="-122"/>
                <a:cs typeface="汉仪君黑-45简" panose="020B0604020202020204" charset="-122"/>
                <a:sym typeface="+mn-ea"/>
              </a:rPr>
              <a:t>加强水域空间保护，保障水生态水安全</a:t>
            </a:r>
            <a:r>
              <a:rPr lang="zh-CN" altLang="en-US" sz="1400" dirty="0">
                <a:solidFill>
                  <a:srgbClr val="404040"/>
                </a:solidFill>
                <a:effectLst/>
                <a:latin typeface="汉仪君黑-45简" panose="020B0604020202020204" charset="-122"/>
                <a:ea typeface="汉仪君黑-45简" panose="020B0604020202020204" charset="-122"/>
                <a:cs typeface="汉仪君黑-45简" panose="020B0604020202020204" charset="-122"/>
                <a:sym typeface="+mn-ea"/>
              </a:rPr>
              <a:t>。重点推进空心树水库等水源地的保护；对石者河、普登河、紫甸河、响水河、仓街河等主要河流实行特殊保护。</a:t>
            </a:r>
            <a:endParaRPr lang="zh-CN" altLang="en-US" sz="1400" dirty="0">
              <a:solidFill>
                <a:srgbClr val="404040"/>
              </a:solidFill>
              <a:effectLst/>
              <a:latin typeface="汉仪君黑-45简" panose="020B0604020202020204" charset="-122"/>
              <a:ea typeface="汉仪君黑-45简" panose="020B0604020202020204" charset="-122"/>
              <a:cs typeface="汉仪君黑-45简" panose="020B0604020202020204" charset="-122"/>
              <a:sym typeface="+mn-ea"/>
            </a:endParaRPr>
          </a:p>
          <a:p>
            <a:pPr algn="just">
              <a:lnSpc>
                <a:spcPct val="150000"/>
              </a:lnSpc>
            </a:pPr>
            <a:r>
              <a:rPr lang="zh-CN" altLang="en-US" sz="1400" b="1" i="0" dirty="0">
                <a:solidFill>
                  <a:srgbClr val="01878C"/>
                </a:solidFill>
                <a:effectLst/>
                <a:latin typeface="微软雅黑" panose="020B0503020204020204" charset="-122"/>
                <a:ea typeface="微软雅黑" panose="020B0503020204020204" charset="-122"/>
                <a:cs typeface="汉仪君黑-45简" panose="020B0604020202020204" charset="-122"/>
              </a:rPr>
              <a:t>严守水资源开发利用总量和用水效率红线</a:t>
            </a:r>
            <a:r>
              <a:rPr lang="zh-CN" altLang="en-US" sz="1400" b="0" i="0" dirty="0">
                <a:solidFill>
                  <a:srgbClr val="404040"/>
                </a:solidFill>
                <a:effectLst/>
                <a:latin typeface="汉仪君黑-45简" panose="020B0604020202020204" charset="-122"/>
                <a:ea typeface="汉仪君黑-45简" panose="020B0604020202020204" charset="-122"/>
                <a:cs typeface="汉仪君黑-45简" panose="020B0604020202020204" charset="-122"/>
              </a:rPr>
              <a:t>。加强重点领域节水，保障姚安横山水库扩建、姚安县前场至下口坝水库跨流域调水工程、3个一体化净水厂等建设空间，全面提升供水安全。</a:t>
            </a:r>
            <a:endParaRPr lang="zh-CN" altLang="en-US" sz="1400" b="0" i="0" dirty="0">
              <a:solidFill>
                <a:srgbClr val="404040"/>
              </a:solidFill>
              <a:effectLst/>
              <a:latin typeface="汉仪君黑-45简" panose="020B0604020202020204" charset="-122"/>
              <a:ea typeface="汉仪君黑-45简" panose="020B0604020202020204" charset="-122"/>
              <a:cs typeface="汉仪君黑-45简" panose="020B0604020202020204" charset="-122"/>
            </a:endParaRPr>
          </a:p>
          <a:p>
            <a:pPr algn="just">
              <a:lnSpc>
                <a:spcPct val="150000"/>
              </a:lnSpc>
            </a:pPr>
            <a:endParaRPr lang="zh-CN" altLang="en-US" sz="1400" b="0" i="0" dirty="0">
              <a:solidFill>
                <a:srgbClr val="404040"/>
              </a:solidFill>
              <a:effectLst/>
              <a:latin typeface="汉仪君黑-45简" panose="020B0604020202020204" charset="-122"/>
              <a:ea typeface="汉仪君黑-45简" panose="020B0604020202020204" charset="-122"/>
              <a:cs typeface="汉仪君黑-45简" panose="020B0604020202020204" charset="-122"/>
            </a:endParaRPr>
          </a:p>
        </p:txBody>
      </p:sp>
      <p:pic>
        <p:nvPicPr>
          <p:cNvPr id="15" name="稻壳儿榴莲果果" descr="E:/姚安县/姚安县乡镇/前场镇乡镇规划/文本表格/公示稿/图片/（提取图片）前场镇志（交互式）/第29页-27.JPG第29页-27"/>
          <p:cNvPicPr>
            <a:picLocks noChangeAspect="1"/>
          </p:cNvPicPr>
          <p:nvPr>
            <p:custDataLst>
              <p:tags r:id="rId8"/>
            </p:custDataLst>
          </p:nvPr>
        </p:nvPicPr>
        <p:blipFill rotWithShape="1">
          <a:blip r:embed="rId9"/>
          <a:srcRect t="7931" b="7931"/>
          <a:stretch>
            <a:fillRect/>
          </a:stretch>
        </p:blipFill>
        <p:spPr>
          <a:xfrm>
            <a:off x="8827161" y="3016680"/>
            <a:ext cx="2312427" cy="1300740"/>
          </a:xfrm>
          <a:prstGeom prst="roundRect">
            <a:avLst>
              <a:gd name="adj" fmla="val 9906"/>
            </a:avLst>
          </a:prstGeom>
          <a:ln w="34925">
            <a:solidFill>
              <a:schemeClr val="bg1"/>
            </a:solidFill>
          </a:ln>
        </p:spPr>
      </p:pic>
      <p:sp>
        <p:nvSpPr>
          <p:cNvPr id="18" name="稻壳儿榴莲果果"/>
          <p:cNvSpPr txBox="1"/>
          <p:nvPr>
            <p:custDataLst>
              <p:tags r:id="rId10"/>
            </p:custDataLst>
          </p:nvPr>
        </p:nvSpPr>
        <p:spPr>
          <a:xfrm>
            <a:off x="6851015" y="3424555"/>
            <a:ext cx="2345055" cy="1174750"/>
          </a:xfrm>
          <a:prstGeom prst="rect">
            <a:avLst/>
          </a:prstGeom>
          <a:noFill/>
        </p:spPr>
        <p:txBody>
          <a:bodyPr wrap="square">
            <a:noAutofit/>
          </a:bodyPr>
          <a:p>
            <a:pPr algn="ctr"/>
            <a:r>
              <a:rPr lang="en-US" altLang="zh-CN" sz="8800" b="1" dirty="0">
                <a:ln>
                  <a:solidFill>
                    <a:srgbClr val="0A9A87">
                      <a:alpha val="22000"/>
                    </a:srgbClr>
                  </a:solidFill>
                </a:ln>
                <a:noFill/>
                <a:latin typeface="汉仪君黑-45简" panose="020B0604020202020204" charset="-122"/>
                <a:ea typeface="汉仪君黑-45简" panose="020B0604020202020204" charset="-122"/>
                <a:cs typeface="汉仪君黑-45简" panose="020B0604020202020204" charset="-122"/>
              </a:rPr>
              <a:t>02</a:t>
            </a:r>
            <a:endParaRPr lang="zh-CN" altLang="en-US" sz="8800" b="1" dirty="0">
              <a:ln>
                <a:solidFill>
                  <a:srgbClr val="0A9A87">
                    <a:alpha val="22000"/>
                  </a:srgbClr>
                </a:solidFill>
              </a:ln>
              <a:noFill/>
              <a:latin typeface="汉仪君黑-45简" panose="020B0604020202020204" charset="-122"/>
              <a:ea typeface="汉仪君黑-45简" panose="020B0604020202020204" charset="-122"/>
              <a:cs typeface="汉仪君黑-45简" panose="020B0604020202020204" charset="-122"/>
            </a:endParaRPr>
          </a:p>
        </p:txBody>
      </p:sp>
      <p:sp>
        <p:nvSpPr>
          <p:cNvPr id="19" name="稻壳儿榴莲果果"/>
          <p:cNvSpPr txBox="1"/>
          <p:nvPr>
            <p:custDataLst>
              <p:tags r:id="rId11"/>
            </p:custDataLst>
          </p:nvPr>
        </p:nvSpPr>
        <p:spPr>
          <a:xfrm>
            <a:off x="836250" y="3050611"/>
            <a:ext cx="7660494" cy="1337945"/>
          </a:xfrm>
          <a:prstGeom prst="rect">
            <a:avLst/>
          </a:prstGeom>
          <a:noFill/>
        </p:spPr>
        <p:txBody>
          <a:bodyPr wrap="square">
            <a:spAutoFit/>
          </a:bodyPr>
          <a:p>
            <a:pPr algn="just"/>
            <a:r>
              <a:rPr lang="zh-CN" altLang="en-US" b="1"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rPr>
              <a:t>能矿资源保护与</a:t>
            </a:r>
            <a:r>
              <a:rPr lang="zh-CN" altLang="en-US" b="1"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rPr>
              <a:t>利用</a:t>
            </a:r>
            <a:endParaRPr lang="zh-CN" altLang="en-US" b="1"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endParaRPr>
          </a:p>
          <a:p>
            <a:pPr algn="just">
              <a:lnSpc>
                <a:spcPct val="150000"/>
              </a:lnSpc>
            </a:pPr>
            <a:r>
              <a:rPr lang="zh-CN" altLang="en-US" sz="1400" b="1" dirty="0">
                <a:solidFill>
                  <a:srgbClr val="01878C"/>
                </a:solidFill>
                <a:effectLst/>
                <a:latin typeface="微软雅黑" panose="020B0503020204020204" charset="-122"/>
                <a:ea typeface="微软雅黑" panose="020B0503020204020204" charset="-122"/>
                <a:cs typeface="汉仪君黑-45简" panose="020B0604020202020204" charset="-122"/>
              </a:rPr>
              <a:t>分类有序地推动绿色矿山建设</a:t>
            </a:r>
            <a:r>
              <a:rPr lang="zh-CN" altLang="en-US" sz="1400" dirty="0">
                <a:solidFill>
                  <a:srgbClr val="404040"/>
                </a:solidFill>
                <a:latin typeface="汉仪君黑-45简" panose="020B0604020202020204" charset="-122"/>
                <a:ea typeface="汉仪君黑-45简" panose="020B0604020202020204" charset="-122"/>
                <a:cs typeface="汉仪君黑-45简" panose="020B0604020202020204" charset="-122"/>
              </a:rPr>
              <a:t>。对水井砂场、大坟箐新采石场等矿山进行生态修复治理。</a:t>
            </a:r>
            <a:endParaRPr lang="zh-CN" altLang="en-US" sz="1400" dirty="0">
              <a:solidFill>
                <a:srgbClr val="404040"/>
              </a:solidFill>
              <a:latin typeface="汉仪君黑-45简" panose="020B0604020202020204" charset="-122"/>
              <a:ea typeface="汉仪君黑-45简" panose="020B0604020202020204" charset="-122"/>
              <a:cs typeface="汉仪君黑-45简" panose="020B0604020202020204" charset="-122"/>
            </a:endParaRPr>
          </a:p>
          <a:p>
            <a:pPr algn="just">
              <a:lnSpc>
                <a:spcPct val="150000"/>
              </a:lnSpc>
            </a:pPr>
            <a:r>
              <a:rPr lang="zh-CN" altLang="en-US" sz="1400" b="1" dirty="0">
                <a:solidFill>
                  <a:srgbClr val="01878C"/>
                </a:solidFill>
                <a:effectLst/>
                <a:latin typeface="微软雅黑" panose="020B0503020204020204" charset="-122"/>
                <a:ea typeface="微软雅黑" panose="020B0503020204020204" charset="-122"/>
                <a:cs typeface="汉仪君黑-45简" panose="020B0604020202020204" charset="-122"/>
              </a:rPr>
              <a:t>积极开发可再生能源</a:t>
            </a:r>
            <a:r>
              <a:rPr lang="zh-CN" altLang="en-US" sz="1400" dirty="0">
                <a:solidFill>
                  <a:srgbClr val="404040"/>
                </a:solidFill>
                <a:latin typeface="汉仪君黑-45简" panose="020B0604020202020204" charset="-122"/>
                <a:ea typeface="汉仪君黑-45简" panose="020B0604020202020204" charset="-122"/>
                <a:cs typeface="汉仪君黑-45简" panose="020B0604020202020204" charset="-122"/>
              </a:rPr>
              <a:t>。按照“因地制宜、多能互补、重点突破、政策配套”的原则，有序推进风电、太阳能的开发利用，保障光伏发电、风电等项目建设空间。</a:t>
            </a:r>
            <a:endParaRPr lang="zh-CN" altLang="en-US" sz="1400" dirty="0">
              <a:solidFill>
                <a:srgbClr val="404040"/>
              </a:solidFill>
              <a:latin typeface="汉仪君黑-45简" panose="020B0604020202020204" charset="-122"/>
              <a:ea typeface="汉仪君黑-45简" panose="020B0604020202020204" charset="-122"/>
              <a:cs typeface="汉仪君黑-45简" panose="020B0604020202020204" charset="-122"/>
            </a:endParaRPr>
          </a:p>
        </p:txBody>
      </p:sp>
      <p:sp>
        <p:nvSpPr>
          <p:cNvPr id="7" name="稻壳儿榴莲果果"/>
          <p:cNvSpPr/>
          <p:nvPr>
            <p:custDataLst>
              <p:tags r:id="rId12"/>
            </p:custDataLst>
          </p:nvPr>
        </p:nvSpPr>
        <p:spPr>
          <a:xfrm>
            <a:off x="715010" y="4747260"/>
            <a:ext cx="10772775" cy="1772285"/>
          </a:xfrm>
          <a:prstGeom prst="roundRect">
            <a:avLst>
              <a:gd name="adj" fmla="val 7828"/>
            </a:avLst>
          </a:prstGeom>
          <a:gradFill flip="none" rotWithShape="1">
            <a:gsLst>
              <a:gs pos="100000">
                <a:srgbClr val="0A9A87">
                  <a:alpha val="0"/>
                </a:srgbClr>
              </a:gs>
              <a:gs pos="0">
                <a:srgbClr val="0A9A87">
                  <a:alpha val="2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600" b="1" dirty="0">
                <a:solidFill>
                  <a:srgbClr val="0A9A87"/>
                </a:solidFill>
                <a:latin typeface="汉仪君黑-45简" panose="020B0604020202020204" charset="-122"/>
                <a:ea typeface="汉仪君黑-45简" panose="020B0604020202020204" charset="-122"/>
                <a:cs typeface="汉仪君黑-45简" panose="020B0604020202020204" charset="-122"/>
              </a:rPr>
              <a:t> </a:t>
            </a:r>
            <a:endParaRPr lang="zh-CN" altLang="en-US" sz="1600" b="1" dirty="0">
              <a:solidFill>
                <a:srgbClr val="0A9A87"/>
              </a:solidFill>
              <a:latin typeface="汉仪君黑-45简" panose="020B0604020202020204" charset="-122"/>
              <a:ea typeface="汉仪君黑-45简" panose="020B0604020202020204" charset="-122"/>
              <a:cs typeface="汉仪君黑-45简" panose="020B0604020202020204" charset="-122"/>
            </a:endParaRPr>
          </a:p>
        </p:txBody>
      </p:sp>
      <p:pic>
        <p:nvPicPr>
          <p:cNvPr id="9" name="稻壳儿榴莲果果" descr="E:/姚安县/姚安县乡镇/前场镇乡镇规划/文本表格/公示稿/图片/图片/图片/历史文化/文物展示 (2).JPG文物展示 (2)"/>
          <p:cNvPicPr>
            <a:picLocks noChangeAspect="1"/>
          </p:cNvPicPr>
          <p:nvPr>
            <p:custDataLst>
              <p:tags r:id="rId13"/>
            </p:custDataLst>
          </p:nvPr>
        </p:nvPicPr>
        <p:blipFill rotWithShape="1">
          <a:blip r:embed="rId14"/>
          <a:srcRect t="12503" b="12503"/>
          <a:stretch>
            <a:fillRect/>
          </a:stretch>
        </p:blipFill>
        <p:spPr>
          <a:xfrm>
            <a:off x="936016" y="4987801"/>
            <a:ext cx="2312427" cy="1300740"/>
          </a:xfrm>
          <a:prstGeom prst="roundRect">
            <a:avLst>
              <a:gd name="adj" fmla="val 9906"/>
            </a:avLst>
          </a:prstGeom>
          <a:ln w="34925">
            <a:solidFill>
              <a:schemeClr val="bg1"/>
            </a:solidFill>
          </a:ln>
        </p:spPr>
      </p:pic>
      <p:sp>
        <p:nvSpPr>
          <p:cNvPr id="10" name="稻壳儿榴莲果果"/>
          <p:cNvSpPr txBox="1"/>
          <p:nvPr>
            <p:custDataLst>
              <p:tags r:id="rId15"/>
            </p:custDataLst>
          </p:nvPr>
        </p:nvSpPr>
        <p:spPr>
          <a:xfrm>
            <a:off x="3105150" y="5383530"/>
            <a:ext cx="1620520" cy="1050290"/>
          </a:xfrm>
          <a:prstGeom prst="rect">
            <a:avLst/>
          </a:prstGeom>
          <a:noFill/>
        </p:spPr>
        <p:txBody>
          <a:bodyPr wrap="square">
            <a:noAutofit/>
          </a:bodyPr>
          <a:p>
            <a:pPr algn="ctr"/>
            <a:r>
              <a:rPr lang="en-US" altLang="zh-CN" sz="8800" b="1" dirty="0">
                <a:ln>
                  <a:solidFill>
                    <a:srgbClr val="0A9A87">
                      <a:alpha val="22000"/>
                    </a:srgbClr>
                  </a:solidFill>
                </a:ln>
                <a:noFill/>
                <a:latin typeface="汉仪君黑-45简" panose="020B0604020202020204" charset="-122"/>
                <a:ea typeface="汉仪君黑-45简" panose="020B0604020202020204" charset="-122"/>
                <a:cs typeface="汉仪君黑-45简" panose="020B0604020202020204" charset="-122"/>
              </a:rPr>
              <a:t>03</a:t>
            </a:r>
            <a:endParaRPr lang="zh-CN" altLang="en-US" sz="8800" b="1" dirty="0">
              <a:ln>
                <a:solidFill>
                  <a:srgbClr val="0A9A87">
                    <a:alpha val="22000"/>
                  </a:srgbClr>
                </a:solidFill>
              </a:ln>
              <a:noFill/>
              <a:latin typeface="汉仪君黑-45简" panose="020B0604020202020204" charset="-122"/>
              <a:ea typeface="汉仪君黑-45简" panose="020B0604020202020204" charset="-122"/>
              <a:cs typeface="汉仪君黑-45简" panose="020B0604020202020204" charset="-122"/>
            </a:endParaRPr>
          </a:p>
        </p:txBody>
      </p:sp>
      <p:sp>
        <p:nvSpPr>
          <p:cNvPr id="11" name="稻壳儿榴莲果果"/>
          <p:cNvSpPr txBox="1"/>
          <p:nvPr>
            <p:custDataLst>
              <p:tags r:id="rId16"/>
            </p:custDataLst>
          </p:nvPr>
        </p:nvSpPr>
        <p:spPr>
          <a:xfrm>
            <a:off x="3522286" y="4982085"/>
            <a:ext cx="7521608" cy="1337945"/>
          </a:xfrm>
          <a:prstGeom prst="rect">
            <a:avLst/>
          </a:prstGeom>
          <a:noFill/>
        </p:spPr>
        <p:txBody>
          <a:bodyPr wrap="square">
            <a:spAutoFit/>
          </a:bodyPr>
          <a:p>
            <a:pPr algn="just"/>
            <a:r>
              <a:rPr lang="zh-CN" altLang="en-US" b="1" i="0"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rPr>
              <a:t>历史</a:t>
            </a:r>
            <a:r>
              <a:rPr lang="zh-CN" altLang="en-US" b="1" i="0"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rPr>
              <a:t>文化资源保护与利用</a:t>
            </a:r>
            <a:endParaRPr lang="zh-CN" altLang="en-US" b="0" i="0" dirty="0">
              <a:solidFill>
                <a:srgbClr val="0A9A87"/>
              </a:solidFill>
              <a:effectLst>
                <a:glow rad="63500">
                  <a:schemeClr val="bg1"/>
                </a:glow>
              </a:effectLst>
              <a:latin typeface="汉仪君黑-45简" panose="020B0604020202020204" charset="-122"/>
              <a:ea typeface="汉仪君黑-45简" panose="020B0604020202020204" charset="-122"/>
              <a:cs typeface="汉仪君黑-45简" panose="020B0604020202020204" charset="-122"/>
            </a:endParaRPr>
          </a:p>
          <a:p>
            <a:pPr algn="just">
              <a:lnSpc>
                <a:spcPct val="150000"/>
              </a:lnSpc>
            </a:pPr>
            <a:r>
              <a:rPr lang="zh-CN" altLang="en-US" sz="1400" b="0" i="0" dirty="0">
                <a:solidFill>
                  <a:srgbClr val="404040"/>
                </a:solidFill>
                <a:effectLst/>
                <a:latin typeface="汉仪君黑-45简" panose="020B0604020202020204" charset="-122"/>
                <a:ea typeface="汉仪君黑-45简" panose="020B0604020202020204" charset="-122"/>
                <a:cs typeface="汉仪君黑-45简" panose="020B0604020202020204" charset="-122"/>
              </a:rPr>
              <a:t>细化落实上位规划确定的历史文化保护线范围及空间形态控制指标和要求，保护全镇不可移动文物4处、非物质文化遗产4项。</a:t>
            </a:r>
            <a:endParaRPr lang="zh-CN" altLang="en-US" sz="1400" b="0" i="0" dirty="0">
              <a:solidFill>
                <a:srgbClr val="404040"/>
              </a:solidFill>
              <a:effectLst/>
              <a:latin typeface="汉仪君黑-45简" panose="020B0604020202020204" charset="-122"/>
              <a:ea typeface="汉仪君黑-45简" panose="020B0604020202020204" charset="-122"/>
              <a:cs typeface="汉仪君黑-45简" panose="020B0604020202020204" charset="-122"/>
            </a:endParaRPr>
          </a:p>
          <a:p>
            <a:pPr algn="just">
              <a:lnSpc>
                <a:spcPct val="150000"/>
              </a:lnSpc>
            </a:pPr>
            <a:r>
              <a:rPr lang="zh-CN" altLang="en-US" sz="1400" b="0" i="0" dirty="0">
                <a:solidFill>
                  <a:srgbClr val="404040"/>
                </a:solidFill>
                <a:effectLst/>
                <a:latin typeface="汉仪君黑-45简" panose="020B0604020202020204" charset="-122"/>
                <a:ea typeface="汉仪君黑-45简" panose="020B0604020202020204" charset="-122"/>
                <a:cs typeface="汉仪君黑-45简" panose="020B0604020202020204" charset="-122"/>
              </a:rPr>
              <a:t>加强对古树名木的保护。强化古树名木保护措施；开展古树保护宣传；加大日常巡查力度。</a:t>
            </a:r>
            <a:endParaRPr lang="zh-CN" altLang="en-US" sz="1400" b="0" i="0" dirty="0">
              <a:solidFill>
                <a:srgbClr val="404040"/>
              </a:solidFill>
              <a:effectLst/>
              <a:latin typeface="汉仪君黑-45简" panose="020B0604020202020204" charset="-122"/>
              <a:ea typeface="汉仪君黑-45简" panose="020B0604020202020204" charset="-122"/>
              <a:cs typeface="汉仪君黑-45简" panose="020B0604020202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镇村体系与村庄布局</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custDataLst>
              <p:tags r:id="rId3"/>
            </p:custDataLst>
          </p:nvPr>
        </p:nvSpPr>
        <p:spPr>
          <a:xfrm>
            <a:off x="857250" y="1266190"/>
            <a:ext cx="4824730" cy="783590"/>
          </a:xfrm>
          <a:prstGeom prst="rect">
            <a:avLst/>
          </a:prstGeom>
          <a:noFill/>
        </p:spPr>
        <p:txBody>
          <a:bodyPr wrap="square" rtlCol="0">
            <a:spAutoFit/>
          </a:bodyPr>
          <a:p>
            <a:pPr marL="13970" indent="0" eaLnBrk="0" fontAlgn="auto">
              <a:lnSpc>
                <a:spcPct val="150000"/>
              </a:lnSpc>
            </a:pPr>
            <a:r>
              <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规划至2035年，全镇常住人口规模为</a:t>
            </a:r>
            <a:r>
              <a:rPr sz="1500" b="1" kern="0" spc="-10" dirty="0">
                <a:solidFill>
                  <a:srgbClr val="01878C">
                    <a:alpha val="100000"/>
                  </a:srgbClr>
                </a:solidFill>
                <a:latin typeface="微软雅黑" panose="020B0503020204020204" charset="-122"/>
                <a:ea typeface="微软雅黑" panose="020B0503020204020204" charset="-122"/>
                <a:cs typeface="微软雅黑" panose="020B0503020204020204" charset="-122"/>
                <a:sym typeface="+mn-ea"/>
              </a:rPr>
              <a:t>1.7220</a:t>
            </a:r>
            <a:r>
              <a:rPr 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万人，城镇化率达</a:t>
            </a:r>
            <a:r>
              <a:rPr lang="en-US" altLang="zh-CN"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50%</a:t>
            </a:r>
            <a:r>
              <a:rPr lang="zh-CN" altLang="en-US"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a:t>
            </a:r>
            <a:endParaRPr lang="zh-CN" altLang="en-US"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endParaRPr>
          </a:p>
        </p:txBody>
      </p:sp>
      <p:sp>
        <p:nvSpPr>
          <p:cNvPr id="40" name="textbox 40"/>
          <p:cNvSpPr/>
          <p:nvPr>
            <p:custDataLst>
              <p:tags r:id="rId4"/>
            </p:custDataLst>
          </p:nvPr>
        </p:nvSpPr>
        <p:spPr>
          <a:xfrm>
            <a:off x="953770" y="965835"/>
            <a:ext cx="2221865" cy="300355"/>
          </a:xfrm>
          <a:prstGeom prst="rect">
            <a:avLst/>
          </a:prstGeom>
        </p:spPr>
        <p:txBody>
          <a:bodyPr vert="horz" wrap="square" lIns="0" tIns="0" rIns="0" bIns="0"/>
          <a:p>
            <a:pPr algn="l" rtl="0" eaLnBrk="0">
              <a:lnSpc>
                <a:spcPct val="86000"/>
              </a:lnSpc>
            </a:pPr>
            <a:endParaRPr lang="en-US" altLang="en-US" sz="100" dirty="0"/>
          </a:p>
          <a:p>
            <a:pPr marL="12700" algn="l" rtl="0" eaLnBrk="0">
              <a:lnSpc>
                <a:spcPct val="95000"/>
              </a:lnSpc>
            </a:pP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人口</a:t>
            </a: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规模：</a:t>
            </a:r>
            <a:endParaRPr lang="en-US" altLang="en-US" sz="1700" dirty="0"/>
          </a:p>
          <a:p>
            <a:pPr algn="l" rtl="0" eaLnBrk="0">
              <a:lnSpc>
                <a:spcPct val="121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3" name="textbox 40"/>
          <p:cNvSpPr/>
          <p:nvPr>
            <p:custDataLst>
              <p:tags r:id="rId5"/>
            </p:custDataLst>
          </p:nvPr>
        </p:nvSpPr>
        <p:spPr>
          <a:xfrm>
            <a:off x="953770" y="2891155"/>
            <a:ext cx="2221865" cy="300355"/>
          </a:xfrm>
          <a:prstGeom prst="rect">
            <a:avLst/>
          </a:prstGeom>
        </p:spPr>
        <p:txBody>
          <a:bodyPr vert="horz" wrap="square" lIns="0" tIns="0" rIns="0" bIns="0"/>
          <a:p>
            <a:pPr algn="l" rtl="0" eaLnBrk="0">
              <a:lnSpc>
                <a:spcPct val="86000"/>
              </a:lnSpc>
            </a:pPr>
            <a:endParaRPr lang="en-US" altLang="en-US" sz="100" dirty="0"/>
          </a:p>
          <a:p>
            <a:pPr marL="12700" algn="l" rtl="0" eaLnBrk="0">
              <a:lnSpc>
                <a:spcPct val="95000"/>
              </a:lnSpc>
            </a:pPr>
            <a:r>
              <a:rPr lang="zh-CN"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镇村等级结构体系：</a:t>
            </a:r>
            <a:endParaRPr lang="en-US" altLang="en-US" sz="1700" dirty="0"/>
          </a:p>
          <a:p>
            <a:pPr algn="l" rtl="0" eaLnBrk="0">
              <a:lnSpc>
                <a:spcPct val="121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6" name="文本框 5"/>
          <p:cNvSpPr txBox="1"/>
          <p:nvPr>
            <p:custDataLst>
              <p:tags r:id="rId6"/>
            </p:custDataLst>
          </p:nvPr>
        </p:nvSpPr>
        <p:spPr>
          <a:xfrm>
            <a:off x="953770" y="3268980"/>
            <a:ext cx="4824730" cy="783590"/>
          </a:xfrm>
          <a:prstGeom prst="rect">
            <a:avLst/>
          </a:prstGeom>
          <a:noFill/>
        </p:spPr>
        <p:txBody>
          <a:bodyPr wrap="square" rtlCol="0">
            <a:spAutoFit/>
          </a:bodyPr>
          <a:p>
            <a:pPr marL="13970" indent="0" eaLnBrk="0" fontAlgn="auto">
              <a:lnSpc>
                <a:spcPct val="150000"/>
              </a:lnSpc>
            </a:pPr>
            <a:r>
              <a:rPr lang="zh-CN" altLang="en-US"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前场镇形成</a:t>
            </a:r>
            <a:r>
              <a:rPr sz="1500" b="1" kern="0" spc="-10" dirty="0">
                <a:solidFill>
                  <a:srgbClr val="01878C">
                    <a:alpha val="100000"/>
                  </a:srgbClr>
                </a:solidFill>
                <a:latin typeface="微软雅黑" panose="020B0503020204020204" charset="-122"/>
                <a:ea typeface="微软雅黑" panose="020B0503020204020204" charset="-122"/>
                <a:cs typeface="微软雅黑" panose="020B0503020204020204" charset="-122"/>
                <a:sym typeface="+mn-ea"/>
              </a:rPr>
              <a:t>1个重点镇、1个中心村、</a:t>
            </a:r>
            <a:r>
              <a:rPr lang="en-US" sz="1500" b="1" kern="0" spc="-10" dirty="0">
                <a:solidFill>
                  <a:srgbClr val="01878C">
                    <a:alpha val="100000"/>
                  </a:srgbClr>
                </a:solidFill>
                <a:latin typeface="微软雅黑" panose="020B0503020204020204" charset="-122"/>
                <a:ea typeface="微软雅黑" panose="020B0503020204020204" charset="-122"/>
                <a:cs typeface="微软雅黑" panose="020B0503020204020204" charset="-122"/>
                <a:sym typeface="+mn-ea"/>
              </a:rPr>
              <a:t>8</a:t>
            </a:r>
            <a:r>
              <a:rPr sz="1500" b="1" kern="0" spc="-10" dirty="0">
                <a:solidFill>
                  <a:srgbClr val="01878C">
                    <a:alpha val="100000"/>
                  </a:srgbClr>
                </a:solidFill>
                <a:latin typeface="微软雅黑" panose="020B0503020204020204" charset="-122"/>
                <a:ea typeface="微软雅黑" panose="020B0503020204020204" charset="-122"/>
                <a:cs typeface="微软雅黑" panose="020B0503020204020204" charset="-122"/>
                <a:sym typeface="+mn-ea"/>
              </a:rPr>
              <a:t>个一般村</a:t>
            </a:r>
            <a:r>
              <a:rPr lang="zh-CN" altLang="en-US"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的</a:t>
            </a:r>
            <a:r>
              <a:rPr lang="zh-CN" altLang="en-US"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rPr>
              <a:t>三级镇村等级结构。</a:t>
            </a:r>
            <a:endParaRPr lang="zh-CN" altLang="en-US" sz="1500" kern="0" spc="-10" dirty="0">
              <a:solidFill>
                <a:srgbClr val="595959">
                  <a:alpha val="100000"/>
                </a:srgbClr>
              </a:solidFill>
              <a:latin typeface="微软雅黑" panose="020B0503020204020204" charset="-122"/>
              <a:ea typeface="微软雅黑" panose="020B0503020204020204" charset="-122"/>
              <a:cs typeface="微软雅黑" panose="020B0503020204020204" charset="-122"/>
              <a:sym typeface="+mn-ea"/>
            </a:endParaRPr>
          </a:p>
        </p:txBody>
      </p:sp>
      <p:graphicFrame>
        <p:nvGraphicFramePr>
          <p:cNvPr id="2" name="表格 1"/>
          <p:cNvGraphicFramePr/>
          <p:nvPr>
            <p:custDataLst>
              <p:tags r:id="rId7"/>
            </p:custDataLst>
          </p:nvPr>
        </p:nvGraphicFramePr>
        <p:xfrm>
          <a:off x="1069340" y="4255770"/>
          <a:ext cx="4613275" cy="1686560"/>
        </p:xfrm>
        <a:graphic>
          <a:graphicData uri="http://schemas.openxmlformats.org/drawingml/2006/table">
            <a:tbl>
              <a:tblPr firstRow="1" firstCol="1" bandRow="1">
                <a:tableStyleId>{18D41042-EFAF-4B7B-8C09-F79C465A4985}</a:tableStyleId>
              </a:tblPr>
              <a:tblGrid>
                <a:gridCol w="460375"/>
                <a:gridCol w="730885"/>
                <a:gridCol w="1233805"/>
                <a:gridCol w="2188210"/>
              </a:tblGrid>
              <a:tr h="218440">
                <a:tc gridSpan="2">
                  <a:txBody>
                    <a:bodyPr/>
                    <a:p>
                      <a:pPr indent="0" algn="ctr">
                        <a:buNone/>
                      </a:pPr>
                      <a:r>
                        <a:rPr lang="zh-CN" sz="1200"/>
                        <a:t>等级序列</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hMerge="1">
                  <a:tcPr>
                    <a:lnR w="12700">
                      <a:solidFill>
                        <a:schemeClr val="tx1"/>
                      </a:solidFill>
                      <a:prstDash val="solid"/>
                    </a:lnR>
                    <a:lnT w="12700">
                      <a:solidFill>
                        <a:schemeClr val="tx1"/>
                      </a:solidFill>
                      <a:prstDash val="solid"/>
                    </a:lnT>
                    <a:lnB w="12700" cmpd="sng">
                      <a:solidFill>
                        <a:schemeClr val="tx1"/>
                      </a:solidFill>
                      <a:prstDash val="solid"/>
                    </a:lnB>
                  </a:tcPr>
                </a:tc>
                <a:tc>
                  <a:txBody>
                    <a:bodyPr/>
                    <a:p>
                      <a:pPr indent="0" algn="ctr">
                        <a:buNone/>
                      </a:pPr>
                      <a:r>
                        <a:rPr lang="zh-CN" sz="1200"/>
                        <a:t>城镇（村）数目</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indent="0" algn="ctr">
                        <a:buNone/>
                      </a:pPr>
                      <a:r>
                        <a:rPr lang="zh-CN" sz="1200"/>
                        <a:t>城镇（村）名称</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r h="419100">
                <a:tc>
                  <a:txBody>
                    <a:bodyPr/>
                    <a:p>
                      <a:pPr indent="0" algn="ctr">
                        <a:buNone/>
                      </a:pPr>
                      <a:r>
                        <a:rPr lang="en-US" sz="1200"/>
                        <a:t>1</a:t>
                      </a:r>
                      <a:endParaRPr lang="en-US"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indent="0" algn="ctr">
                        <a:buNone/>
                      </a:pPr>
                      <a:r>
                        <a:rPr lang="zh-CN" sz="1200"/>
                        <a:t>重点镇</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indent="0" algn="ctr">
                        <a:buNone/>
                      </a:pPr>
                      <a:r>
                        <a:rPr lang="en-US" sz="1200"/>
                        <a:t>1</a:t>
                      </a:r>
                      <a:endParaRPr lang="en-US"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indent="0" algn="ctr">
                        <a:buNone/>
                      </a:pPr>
                      <a:r>
                        <a:rPr lang="zh-CN" sz="1200"/>
                        <a:t>前场镇</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19100">
                <a:tc>
                  <a:txBody>
                    <a:bodyPr/>
                    <a:p>
                      <a:pPr indent="0" algn="ctr">
                        <a:buNone/>
                      </a:pPr>
                      <a:r>
                        <a:rPr lang="en-US" sz="1200"/>
                        <a:t>2</a:t>
                      </a:r>
                      <a:endParaRPr lang="en-US"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indent="0" algn="ctr">
                        <a:buNone/>
                      </a:pPr>
                      <a:r>
                        <a:rPr lang="zh-CN" sz="1200"/>
                        <a:t>中心村</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indent="0" algn="ctr">
                        <a:buNone/>
                      </a:pPr>
                      <a:r>
                        <a:rPr lang="en-US" sz="1200"/>
                        <a:t>1</a:t>
                      </a:r>
                      <a:endParaRPr lang="en-US"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indent="0" algn="ctr">
                        <a:buNone/>
                      </a:pPr>
                      <a:r>
                        <a:rPr lang="zh-CN" sz="1200"/>
                        <a:t>新街村</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17500">
                <a:tc>
                  <a:txBody>
                    <a:bodyPr/>
                    <a:p>
                      <a:pPr indent="0" algn="ctr">
                        <a:buNone/>
                      </a:pPr>
                      <a:r>
                        <a:rPr lang="en-US" sz="1200"/>
                        <a:t>3</a:t>
                      </a:r>
                      <a:endParaRPr lang="en-US"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indent="0" algn="ctr">
                        <a:buNone/>
                      </a:pPr>
                      <a:r>
                        <a:rPr lang="zh-CN" sz="1200"/>
                        <a:t>一般村</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indent="0" algn="ctr">
                        <a:buNone/>
                      </a:pPr>
                      <a:r>
                        <a:rPr lang="en-US" altLang="en-US" sz="1200"/>
                        <a:t>8</a:t>
                      </a:r>
                      <a:endParaRPr lang="en-US"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indent="0" algn="ctr">
                        <a:buNone/>
                      </a:pPr>
                      <a:r>
                        <a:rPr lang="en-US" altLang="zh-CN" sz="1200">
                          <a:sym typeface="+mn-ea"/>
                        </a:rPr>
                        <a:t> </a:t>
                      </a:r>
                      <a:r>
                        <a:rPr lang="zh-CN" sz="1200">
                          <a:sym typeface="+mn-ea"/>
                        </a:rPr>
                        <a:t>石河村、新村、木署村、新民村、</a:t>
                      </a:r>
                      <a:r>
                        <a:rPr lang="zh-CN" sz="1200"/>
                        <a:t>庄科村、王朝村、小河村、稗子田村</a:t>
                      </a:r>
                      <a:endParaRPr lang="zh-CN" altLang="en-US" sz="1200"/>
                    </a:p>
                  </a:txBody>
                  <a:tcPr marL="12700" marR="12700" marT="12700" vert="horz"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bl>
          </a:graphicData>
        </a:graphic>
      </p:graphicFrame>
      <p:pic>
        <p:nvPicPr>
          <p:cNvPr id="7" name="图片 6" descr="前场镇城镇村体系1"/>
          <p:cNvPicPr>
            <a:picLocks noChangeAspect="1"/>
          </p:cNvPicPr>
          <p:nvPr/>
        </p:nvPicPr>
        <p:blipFill>
          <a:blip r:embed="rId8"/>
          <a:srcRect t="3102" b="14815"/>
          <a:stretch>
            <a:fillRect/>
          </a:stretch>
        </p:blipFill>
        <p:spPr>
          <a:xfrm>
            <a:off x="6633845" y="837565"/>
            <a:ext cx="5042535" cy="585216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镇村体系与村庄布局</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custDataLst>
              <p:tags r:id="rId3"/>
            </p:custDataLst>
          </p:nvPr>
        </p:nvGrpSpPr>
        <p:grpSpPr>
          <a:xfrm>
            <a:off x="1175385" y="1605915"/>
            <a:ext cx="2346960" cy="1410970"/>
            <a:chOff x="1096" y="2421"/>
            <a:chExt cx="3264" cy="1962"/>
          </a:xfrm>
        </p:grpSpPr>
        <p:sp>
          <p:nvSpPr>
            <p:cNvPr id="4" name="矩形标注 3"/>
            <p:cNvSpPr/>
            <p:nvPr>
              <p:custDataLst>
                <p:tags r:id="rId4"/>
              </p:custDataLst>
            </p:nvPr>
          </p:nvSpPr>
          <p:spPr>
            <a:xfrm flipV="1">
              <a:off x="1096" y="2511"/>
              <a:ext cx="3264" cy="1873"/>
            </a:xfrm>
            <a:prstGeom prst="wedgeRectCallout">
              <a:avLst>
                <a:gd name="adj1" fmla="val -20833"/>
                <a:gd name="adj2" fmla="val 701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5"/>
              </p:custDataLst>
            </p:nvPr>
          </p:nvSpPr>
          <p:spPr>
            <a:xfrm rot="18900000">
              <a:off x="1757" y="2421"/>
              <a:ext cx="539" cy="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1" name="组合 10"/>
          <p:cNvGrpSpPr/>
          <p:nvPr>
            <p:custDataLst>
              <p:tags r:id="rId6"/>
            </p:custDataLst>
          </p:nvPr>
        </p:nvGrpSpPr>
        <p:grpSpPr>
          <a:xfrm>
            <a:off x="1175385" y="3360420"/>
            <a:ext cx="2346960" cy="1497330"/>
            <a:chOff x="1096" y="2421"/>
            <a:chExt cx="3264" cy="1962"/>
          </a:xfrm>
        </p:grpSpPr>
        <p:sp>
          <p:nvSpPr>
            <p:cNvPr id="12" name="矩形标注 11"/>
            <p:cNvSpPr/>
            <p:nvPr>
              <p:custDataLst>
                <p:tags r:id="rId7"/>
              </p:custDataLst>
            </p:nvPr>
          </p:nvSpPr>
          <p:spPr>
            <a:xfrm flipV="1">
              <a:off x="1096" y="2511"/>
              <a:ext cx="3264" cy="1873"/>
            </a:xfrm>
            <a:prstGeom prst="wedgeRectCallout">
              <a:avLst>
                <a:gd name="adj1" fmla="val -20833"/>
                <a:gd name="adj2" fmla="val 70181"/>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custDataLst>
                <p:tags r:id="rId8"/>
              </p:custDataLst>
            </p:nvPr>
          </p:nvSpPr>
          <p:spPr>
            <a:xfrm rot="18900000">
              <a:off x="1757" y="2421"/>
              <a:ext cx="539" cy="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6" name="组合 15"/>
          <p:cNvGrpSpPr/>
          <p:nvPr>
            <p:custDataLst>
              <p:tags r:id="rId9"/>
            </p:custDataLst>
          </p:nvPr>
        </p:nvGrpSpPr>
        <p:grpSpPr>
          <a:xfrm>
            <a:off x="1186180" y="5133340"/>
            <a:ext cx="2346960" cy="1682115"/>
            <a:chOff x="1096" y="2421"/>
            <a:chExt cx="3264" cy="1962"/>
          </a:xfrm>
        </p:grpSpPr>
        <p:sp>
          <p:nvSpPr>
            <p:cNvPr id="17" name="矩形标注 16"/>
            <p:cNvSpPr/>
            <p:nvPr>
              <p:custDataLst>
                <p:tags r:id="rId10"/>
              </p:custDataLst>
            </p:nvPr>
          </p:nvSpPr>
          <p:spPr>
            <a:xfrm flipV="1">
              <a:off x="1096" y="2511"/>
              <a:ext cx="3264" cy="1873"/>
            </a:xfrm>
            <a:prstGeom prst="wedgeRectCallout">
              <a:avLst>
                <a:gd name="adj1" fmla="val -20833"/>
                <a:gd name="adj2" fmla="val 7018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custDataLst>
                <p:tags r:id="rId11"/>
              </p:custDataLst>
            </p:nvPr>
          </p:nvSpPr>
          <p:spPr>
            <a:xfrm rot="18900000">
              <a:off x="1757" y="2421"/>
              <a:ext cx="539" cy="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9" name="组合 18"/>
          <p:cNvGrpSpPr/>
          <p:nvPr>
            <p:custDataLst>
              <p:tags r:id="rId12"/>
            </p:custDataLst>
          </p:nvPr>
        </p:nvGrpSpPr>
        <p:grpSpPr>
          <a:xfrm>
            <a:off x="4058920" y="2385060"/>
            <a:ext cx="2346960" cy="1689100"/>
            <a:chOff x="1085" y="2421"/>
            <a:chExt cx="3264" cy="1963"/>
          </a:xfrm>
        </p:grpSpPr>
        <p:sp>
          <p:nvSpPr>
            <p:cNvPr id="20" name="矩形标注 19"/>
            <p:cNvSpPr/>
            <p:nvPr>
              <p:custDataLst>
                <p:tags r:id="rId13"/>
              </p:custDataLst>
            </p:nvPr>
          </p:nvSpPr>
          <p:spPr>
            <a:xfrm flipV="1">
              <a:off x="1085" y="2511"/>
              <a:ext cx="3264" cy="1873"/>
            </a:xfrm>
            <a:prstGeom prst="wedgeRectCallout">
              <a:avLst>
                <a:gd name="adj1" fmla="val -20833"/>
                <a:gd name="adj2" fmla="val 70181"/>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custDataLst>
                <p:tags r:id="rId14"/>
              </p:custDataLst>
            </p:nvPr>
          </p:nvSpPr>
          <p:spPr>
            <a:xfrm rot="18900000">
              <a:off x="1757" y="2421"/>
              <a:ext cx="539" cy="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2" name="组合 21"/>
          <p:cNvGrpSpPr/>
          <p:nvPr>
            <p:custDataLst>
              <p:tags r:id="rId15"/>
            </p:custDataLst>
          </p:nvPr>
        </p:nvGrpSpPr>
        <p:grpSpPr>
          <a:xfrm>
            <a:off x="4058920" y="4403725"/>
            <a:ext cx="2346960" cy="1410970"/>
            <a:chOff x="1096" y="2421"/>
            <a:chExt cx="3264" cy="1962"/>
          </a:xfrm>
        </p:grpSpPr>
        <p:sp>
          <p:nvSpPr>
            <p:cNvPr id="23" name="矩形标注 22"/>
            <p:cNvSpPr/>
            <p:nvPr>
              <p:custDataLst>
                <p:tags r:id="rId16"/>
              </p:custDataLst>
            </p:nvPr>
          </p:nvSpPr>
          <p:spPr>
            <a:xfrm flipV="1">
              <a:off x="1096" y="2511"/>
              <a:ext cx="3264" cy="1873"/>
            </a:xfrm>
            <a:prstGeom prst="wedgeRectCallout">
              <a:avLst>
                <a:gd name="adj1" fmla="val -20833"/>
                <a:gd name="adj2" fmla="val 701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17"/>
              </p:custDataLst>
            </p:nvPr>
          </p:nvSpPr>
          <p:spPr>
            <a:xfrm rot="18900000">
              <a:off x="1757" y="2421"/>
              <a:ext cx="539" cy="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 name="组合 24"/>
          <p:cNvGrpSpPr/>
          <p:nvPr>
            <p:custDataLst>
              <p:tags r:id="rId18"/>
            </p:custDataLst>
          </p:nvPr>
        </p:nvGrpSpPr>
        <p:grpSpPr>
          <a:xfrm>
            <a:off x="1186180" y="1605915"/>
            <a:ext cx="2346960" cy="1477010"/>
            <a:chOff x="1096" y="2421"/>
            <a:chExt cx="3264" cy="1962"/>
          </a:xfrm>
        </p:grpSpPr>
        <p:sp>
          <p:nvSpPr>
            <p:cNvPr id="26" name="矩形标注 25"/>
            <p:cNvSpPr/>
            <p:nvPr>
              <p:custDataLst>
                <p:tags r:id="rId19"/>
              </p:custDataLst>
            </p:nvPr>
          </p:nvSpPr>
          <p:spPr>
            <a:xfrm flipV="1">
              <a:off x="1096" y="2511"/>
              <a:ext cx="3264" cy="1873"/>
            </a:xfrm>
            <a:prstGeom prst="wedgeRectCallout">
              <a:avLst>
                <a:gd name="adj1" fmla="val -20833"/>
                <a:gd name="adj2" fmla="val 7018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20"/>
              </p:custDataLst>
            </p:nvPr>
          </p:nvSpPr>
          <p:spPr>
            <a:xfrm rot="18900000">
              <a:off x="1757" y="2421"/>
              <a:ext cx="539" cy="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8" name="组合 27"/>
          <p:cNvGrpSpPr/>
          <p:nvPr>
            <p:custDataLst>
              <p:tags r:id="rId21"/>
            </p:custDataLst>
          </p:nvPr>
        </p:nvGrpSpPr>
        <p:grpSpPr>
          <a:xfrm>
            <a:off x="4069715" y="4403725"/>
            <a:ext cx="2346960" cy="1542415"/>
            <a:chOff x="1096" y="2421"/>
            <a:chExt cx="3264" cy="1962"/>
          </a:xfrm>
        </p:grpSpPr>
        <p:sp>
          <p:nvSpPr>
            <p:cNvPr id="29" name="矩形标注 28"/>
            <p:cNvSpPr/>
            <p:nvPr>
              <p:custDataLst>
                <p:tags r:id="rId22"/>
              </p:custDataLst>
            </p:nvPr>
          </p:nvSpPr>
          <p:spPr>
            <a:xfrm flipV="1">
              <a:off x="1096" y="2511"/>
              <a:ext cx="3264" cy="1873"/>
            </a:xfrm>
            <a:prstGeom prst="wedgeRectCallout">
              <a:avLst>
                <a:gd name="adj1" fmla="val -20833"/>
                <a:gd name="adj2" fmla="val 7018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23"/>
              </p:custDataLst>
            </p:nvPr>
          </p:nvSpPr>
          <p:spPr>
            <a:xfrm rot="18900000">
              <a:off x="1757" y="2421"/>
              <a:ext cx="539" cy="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1" name="图片 30" descr="靶心"/>
          <p:cNvPicPr>
            <a:picLocks noChangeAspect="1"/>
          </p:cNvPicPr>
          <p:nvPr>
            <p:custDataLst>
              <p:tags r:id="rId24"/>
            </p:custDataLst>
          </p:nvPr>
        </p:nvPicPr>
        <p:blipFill>
          <a:blip r:embed="rId25" cstate="print"/>
          <a:stretch>
            <a:fillRect/>
          </a:stretch>
        </p:blipFill>
        <p:spPr>
          <a:xfrm>
            <a:off x="1656715" y="1621155"/>
            <a:ext cx="381000" cy="381000"/>
          </a:xfrm>
          <a:prstGeom prst="rect">
            <a:avLst/>
          </a:prstGeom>
        </p:spPr>
      </p:pic>
      <p:pic>
        <p:nvPicPr>
          <p:cNvPr id="32" name="图片 31" descr="头脑运转"/>
          <p:cNvPicPr>
            <a:picLocks noChangeAspect="1"/>
          </p:cNvPicPr>
          <p:nvPr>
            <p:custDataLst>
              <p:tags r:id="rId26"/>
            </p:custDataLst>
          </p:nvPr>
        </p:nvPicPr>
        <p:blipFill>
          <a:blip r:embed="rId27" cstate="print"/>
          <a:stretch>
            <a:fillRect/>
          </a:stretch>
        </p:blipFill>
        <p:spPr>
          <a:xfrm>
            <a:off x="1586230" y="3312795"/>
            <a:ext cx="450215" cy="450215"/>
          </a:xfrm>
          <a:prstGeom prst="rect">
            <a:avLst/>
          </a:prstGeom>
        </p:spPr>
      </p:pic>
      <p:pic>
        <p:nvPicPr>
          <p:cNvPr id="33" name="图片 32" descr="刷新用户"/>
          <p:cNvPicPr>
            <a:picLocks noChangeAspect="1"/>
          </p:cNvPicPr>
          <p:nvPr>
            <p:custDataLst>
              <p:tags r:id="rId28"/>
            </p:custDataLst>
          </p:nvPr>
        </p:nvPicPr>
        <p:blipFill>
          <a:blip r:embed="rId29" cstate="print"/>
          <a:stretch>
            <a:fillRect/>
          </a:stretch>
        </p:blipFill>
        <p:spPr>
          <a:xfrm>
            <a:off x="1633220" y="5090160"/>
            <a:ext cx="440055" cy="440055"/>
          </a:xfrm>
          <a:prstGeom prst="rect">
            <a:avLst/>
          </a:prstGeom>
        </p:spPr>
      </p:pic>
      <p:pic>
        <p:nvPicPr>
          <p:cNvPr id="34" name="图片 33" descr="瞄准"/>
          <p:cNvPicPr>
            <a:picLocks noChangeAspect="1"/>
          </p:cNvPicPr>
          <p:nvPr>
            <p:custDataLst>
              <p:tags r:id="rId30"/>
            </p:custDataLst>
          </p:nvPr>
        </p:nvPicPr>
        <p:blipFill>
          <a:blip r:embed="rId31" cstate="print"/>
          <a:stretch>
            <a:fillRect/>
          </a:stretch>
        </p:blipFill>
        <p:spPr>
          <a:xfrm>
            <a:off x="4485005" y="2327275"/>
            <a:ext cx="501650" cy="501650"/>
          </a:xfrm>
          <a:prstGeom prst="rect">
            <a:avLst/>
          </a:prstGeom>
        </p:spPr>
      </p:pic>
      <p:pic>
        <p:nvPicPr>
          <p:cNvPr id="35" name="图片 34" descr="保障"/>
          <p:cNvPicPr>
            <a:picLocks noChangeAspect="1"/>
          </p:cNvPicPr>
          <p:nvPr>
            <p:custDataLst>
              <p:tags r:id="rId32"/>
            </p:custDataLst>
          </p:nvPr>
        </p:nvPicPr>
        <p:blipFill>
          <a:blip r:embed="rId33" cstate="print"/>
          <a:stretch>
            <a:fillRect/>
          </a:stretch>
        </p:blipFill>
        <p:spPr>
          <a:xfrm>
            <a:off x="4513580" y="4403090"/>
            <a:ext cx="448310" cy="448310"/>
          </a:xfrm>
          <a:prstGeom prst="rect">
            <a:avLst/>
          </a:prstGeom>
        </p:spPr>
      </p:pic>
      <p:sp>
        <p:nvSpPr>
          <p:cNvPr id="43" name="文本框 42"/>
          <p:cNvSpPr txBox="1"/>
          <p:nvPr>
            <p:custDataLst>
              <p:tags r:id="rId34"/>
            </p:custDataLst>
          </p:nvPr>
        </p:nvSpPr>
        <p:spPr>
          <a:xfrm>
            <a:off x="1186180" y="2449195"/>
            <a:ext cx="2336165" cy="645160"/>
          </a:xfrm>
          <a:prstGeom prst="rect">
            <a:avLst/>
          </a:prstGeom>
          <a:noFill/>
        </p:spPr>
        <p:txBody>
          <a:bodyPr wrap="square" rtlCol="0" anchor="t">
            <a:spAutoFit/>
          </a:bodyPr>
          <a:p>
            <a:pPr algn="l"/>
            <a:r>
              <a:rPr lang="en-US" altLang="zh-CN" sz="1200">
                <a:solidFill>
                  <a:schemeClr val="bg1"/>
                </a:solidFill>
                <a:latin typeface="微软雅黑" panose="020B0503020204020204" charset="-122"/>
                <a:ea typeface="微软雅黑" panose="020B0503020204020204" charset="-122"/>
                <a:sym typeface="+mn-ea"/>
              </a:rPr>
              <a:t>6</a:t>
            </a:r>
            <a:r>
              <a:rPr lang="zh-CN" altLang="en-US" sz="1200">
                <a:solidFill>
                  <a:schemeClr val="bg1"/>
                </a:solidFill>
                <a:latin typeface="微软雅黑" panose="020B0503020204020204" charset="-122"/>
                <a:ea typeface="微软雅黑" panose="020B0503020204020204" charset="-122"/>
                <a:sym typeface="+mn-ea"/>
              </a:rPr>
              <a:t>个</a:t>
            </a:r>
            <a:r>
              <a:rPr lang="zh-CN" altLang="en-US" sz="1200">
                <a:solidFill>
                  <a:schemeClr val="bg1"/>
                </a:solidFill>
                <a:latin typeface="微软雅黑" panose="020B0503020204020204" charset="-122"/>
                <a:ea typeface="微软雅黑" panose="020B0503020204020204" charset="-122"/>
                <a:sym typeface="+mn-ea"/>
              </a:rPr>
              <a:t>自然村。加快基础设施互联互通，推进产业互融互补，促进公共服务共建共享。</a:t>
            </a:r>
            <a:endParaRPr lang="zh-CN" altLang="en-US" sz="1200">
              <a:solidFill>
                <a:schemeClr val="bg1"/>
              </a:solidFill>
              <a:latin typeface="微软雅黑" panose="020B0503020204020204" charset="-122"/>
              <a:ea typeface="微软雅黑" panose="020B0503020204020204" charset="-122"/>
              <a:sym typeface="+mn-ea"/>
            </a:endParaRPr>
          </a:p>
        </p:txBody>
      </p:sp>
      <p:sp>
        <p:nvSpPr>
          <p:cNvPr id="44" name="矩形 43"/>
          <p:cNvSpPr/>
          <p:nvPr>
            <p:custDataLst>
              <p:tags r:id="rId35"/>
            </p:custDataLst>
          </p:nvPr>
        </p:nvSpPr>
        <p:spPr>
          <a:xfrm>
            <a:off x="1186180" y="2118360"/>
            <a:ext cx="2336800" cy="337185"/>
          </a:xfrm>
          <a:prstGeom prst="rect">
            <a:avLst/>
          </a:prstGeom>
        </p:spPr>
        <p:txBody>
          <a:bodyPr wrap="square">
            <a:spAutoFit/>
          </a:bodyPr>
          <a:p>
            <a:pPr algn="l">
              <a:defRPr/>
            </a:pPr>
            <a:r>
              <a:rPr lang="zh-CN" altLang="en-US" sz="1600" b="1" dirty="0">
                <a:solidFill>
                  <a:schemeClr val="bg1"/>
                </a:solidFill>
                <a:latin typeface="微软雅黑" panose="020B0503020204020204" charset="-122"/>
                <a:ea typeface="微软雅黑" panose="020B0503020204020204" charset="-122"/>
              </a:rPr>
              <a:t>城郊融合类</a:t>
            </a:r>
            <a:endParaRPr lang="zh-CN" altLang="en-US" sz="1600" b="1" dirty="0">
              <a:solidFill>
                <a:schemeClr val="bg1"/>
              </a:solidFill>
              <a:latin typeface="微软雅黑" panose="020B0503020204020204" charset="-122"/>
              <a:ea typeface="微软雅黑" panose="020B0503020204020204" charset="-122"/>
            </a:endParaRPr>
          </a:p>
        </p:txBody>
      </p:sp>
      <p:sp>
        <p:nvSpPr>
          <p:cNvPr id="36" name="文本框 35"/>
          <p:cNvSpPr txBox="1"/>
          <p:nvPr>
            <p:custDataLst>
              <p:tags r:id="rId36"/>
            </p:custDataLst>
          </p:nvPr>
        </p:nvSpPr>
        <p:spPr>
          <a:xfrm>
            <a:off x="1202055" y="5976620"/>
            <a:ext cx="2336165" cy="829945"/>
          </a:xfrm>
          <a:prstGeom prst="rect">
            <a:avLst/>
          </a:prstGeom>
          <a:noFill/>
        </p:spPr>
        <p:txBody>
          <a:bodyPr wrap="square" rtlCol="0" anchor="t">
            <a:spAutoFit/>
          </a:bodyPr>
          <a:p>
            <a:pPr algn="l"/>
            <a:r>
              <a:rPr lang="en-US" altLang="zh-CN" sz="1200">
                <a:solidFill>
                  <a:schemeClr val="bg1"/>
                </a:solidFill>
                <a:latin typeface="微软雅黑" panose="020B0503020204020204" charset="-122"/>
                <a:ea typeface="微软雅黑" panose="020B0503020204020204" charset="-122"/>
                <a:sym typeface="+mn-ea"/>
              </a:rPr>
              <a:t>6</a:t>
            </a:r>
            <a:r>
              <a:rPr lang="zh-CN" altLang="en-US" sz="1200">
                <a:solidFill>
                  <a:schemeClr val="bg1"/>
                </a:solidFill>
                <a:latin typeface="微软雅黑" panose="020B0503020204020204" charset="-122"/>
                <a:ea typeface="微软雅黑" panose="020B0503020204020204" charset="-122"/>
                <a:sym typeface="+mn-ea"/>
              </a:rPr>
              <a:t>个</a:t>
            </a:r>
            <a:r>
              <a:rPr lang="zh-CN" altLang="en-US" sz="1200">
                <a:solidFill>
                  <a:schemeClr val="bg1"/>
                </a:solidFill>
                <a:latin typeface="微软雅黑" panose="020B0503020204020204" charset="-122"/>
                <a:ea typeface="微软雅黑" panose="020B0503020204020204" charset="-122"/>
                <a:sym typeface="+mn-ea"/>
              </a:rPr>
              <a:t>自然村。保持村庄的完整性、真实性和延续性，发展壮大特色产业，保护历史文化遗存和传统风貌。</a:t>
            </a:r>
            <a:endParaRPr lang="zh-CN" altLang="en-US" sz="1200">
              <a:solidFill>
                <a:schemeClr val="bg1"/>
              </a:solidFill>
              <a:latin typeface="微软雅黑" panose="020B0503020204020204" charset="-122"/>
              <a:ea typeface="微软雅黑" panose="020B0503020204020204" charset="-122"/>
              <a:sym typeface="+mn-ea"/>
            </a:endParaRPr>
          </a:p>
        </p:txBody>
      </p:sp>
      <p:sp>
        <p:nvSpPr>
          <p:cNvPr id="37" name="矩形 36"/>
          <p:cNvSpPr/>
          <p:nvPr>
            <p:custDataLst>
              <p:tags r:id="rId37"/>
            </p:custDataLst>
          </p:nvPr>
        </p:nvSpPr>
        <p:spPr>
          <a:xfrm>
            <a:off x="1202055" y="5645785"/>
            <a:ext cx="2336800" cy="337185"/>
          </a:xfrm>
          <a:prstGeom prst="rect">
            <a:avLst/>
          </a:prstGeom>
        </p:spPr>
        <p:txBody>
          <a:bodyPr wrap="square">
            <a:spAutoFit/>
          </a:bodyPr>
          <a:p>
            <a:pPr algn="l">
              <a:defRPr/>
            </a:pPr>
            <a:r>
              <a:rPr lang="zh-CN" altLang="en-US" sz="1600" b="1" dirty="0">
                <a:solidFill>
                  <a:schemeClr val="bg1"/>
                </a:solidFill>
                <a:latin typeface="微软雅黑" panose="020B0503020204020204" charset="-122"/>
                <a:ea typeface="微软雅黑" panose="020B0503020204020204" charset="-122"/>
                <a:sym typeface="+mn-ea"/>
              </a:rPr>
              <a:t>特色保护类</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50" name="文本框 49"/>
          <p:cNvSpPr txBox="1"/>
          <p:nvPr>
            <p:custDataLst>
              <p:tags r:id="rId38"/>
            </p:custDataLst>
          </p:nvPr>
        </p:nvSpPr>
        <p:spPr>
          <a:xfrm>
            <a:off x="4058920" y="3243580"/>
            <a:ext cx="2336165" cy="829945"/>
          </a:xfrm>
          <a:prstGeom prst="rect">
            <a:avLst/>
          </a:prstGeom>
          <a:noFill/>
        </p:spPr>
        <p:txBody>
          <a:bodyPr wrap="square" rtlCol="0" anchor="t">
            <a:spAutoFit/>
          </a:bodyPr>
          <a:p>
            <a:pPr algn="l"/>
            <a:r>
              <a:rPr lang="en-US" altLang="zh-CN" sz="1200">
                <a:solidFill>
                  <a:schemeClr val="bg1"/>
                </a:solidFill>
                <a:latin typeface="微软雅黑" panose="020B0503020204020204" charset="-122"/>
                <a:ea typeface="微软雅黑" panose="020B0503020204020204" charset="-122"/>
                <a:sym typeface="+mn-ea"/>
              </a:rPr>
              <a:t>45</a:t>
            </a:r>
            <a:r>
              <a:rPr lang="zh-CN" altLang="en-US" sz="1200">
                <a:solidFill>
                  <a:schemeClr val="bg1"/>
                </a:solidFill>
                <a:latin typeface="微软雅黑" panose="020B0503020204020204" charset="-122"/>
                <a:ea typeface="微软雅黑" panose="020B0503020204020204" charset="-122"/>
                <a:sym typeface="+mn-ea"/>
              </a:rPr>
              <a:t>个</a:t>
            </a:r>
            <a:r>
              <a:rPr lang="zh-CN" altLang="en-US" sz="1200">
                <a:solidFill>
                  <a:schemeClr val="bg1"/>
                </a:solidFill>
                <a:latin typeface="微软雅黑" panose="020B0503020204020204" charset="-122"/>
                <a:ea typeface="微软雅黑" panose="020B0503020204020204" charset="-122"/>
                <a:sym typeface="+mn-ea"/>
              </a:rPr>
              <a:t>自然村。注重全村域土地综合整治和生态修复项目安排，重点统筹协调村民建房需求和人居环境整治。</a:t>
            </a:r>
            <a:endParaRPr lang="zh-CN" altLang="en-US" sz="1200">
              <a:solidFill>
                <a:schemeClr val="bg1"/>
              </a:solidFill>
              <a:latin typeface="微软雅黑" panose="020B0503020204020204" charset="-122"/>
              <a:ea typeface="微软雅黑" panose="020B0503020204020204" charset="-122"/>
              <a:sym typeface="+mn-ea"/>
            </a:endParaRPr>
          </a:p>
        </p:txBody>
      </p:sp>
      <p:sp>
        <p:nvSpPr>
          <p:cNvPr id="51" name="矩形 50"/>
          <p:cNvSpPr/>
          <p:nvPr>
            <p:custDataLst>
              <p:tags r:id="rId39"/>
            </p:custDataLst>
          </p:nvPr>
        </p:nvSpPr>
        <p:spPr>
          <a:xfrm>
            <a:off x="4058920" y="2912745"/>
            <a:ext cx="2336800" cy="337185"/>
          </a:xfrm>
          <a:prstGeom prst="rect">
            <a:avLst/>
          </a:prstGeom>
        </p:spPr>
        <p:txBody>
          <a:bodyPr wrap="square">
            <a:spAutoFit/>
          </a:bodyPr>
          <a:p>
            <a:pPr algn="l">
              <a:defRPr/>
            </a:pPr>
            <a:r>
              <a:rPr lang="zh-CN" altLang="en-US" sz="1600" b="1" dirty="0">
                <a:solidFill>
                  <a:schemeClr val="bg1"/>
                </a:solidFill>
                <a:latin typeface="微软雅黑" panose="020B0503020204020204" charset="-122"/>
                <a:ea typeface="微软雅黑" panose="020B0503020204020204" charset="-122"/>
                <a:sym typeface="+mn-ea"/>
              </a:rPr>
              <a:t>整治提升类</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52" name="文本框 51"/>
          <p:cNvSpPr txBox="1"/>
          <p:nvPr>
            <p:custDataLst>
              <p:tags r:id="rId40"/>
            </p:custDataLst>
          </p:nvPr>
        </p:nvSpPr>
        <p:spPr>
          <a:xfrm>
            <a:off x="4076700" y="5254625"/>
            <a:ext cx="2336165" cy="645160"/>
          </a:xfrm>
          <a:prstGeom prst="rect">
            <a:avLst/>
          </a:prstGeom>
          <a:noFill/>
        </p:spPr>
        <p:txBody>
          <a:bodyPr wrap="square" rtlCol="0" anchor="t">
            <a:spAutoFit/>
          </a:bodyPr>
          <a:p>
            <a:pPr algn="l"/>
            <a:r>
              <a:rPr lang="en-US" altLang="zh-CN" sz="1200">
                <a:solidFill>
                  <a:schemeClr val="bg1"/>
                </a:solidFill>
                <a:latin typeface="微软雅黑" panose="020B0503020204020204" charset="-122"/>
                <a:ea typeface="微软雅黑" panose="020B0503020204020204" charset="-122"/>
                <a:sym typeface="+mn-ea"/>
              </a:rPr>
              <a:t>4</a:t>
            </a:r>
            <a:r>
              <a:rPr lang="zh-CN" altLang="en-US" sz="1200">
                <a:solidFill>
                  <a:schemeClr val="bg1"/>
                </a:solidFill>
                <a:latin typeface="微软雅黑" panose="020B0503020204020204" charset="-122"/>
                <a:ea typeface="微软雅黑" panose="020B0503020204020204" charset="-122"/>
                <a:sym typeface="+mn-ea"/>
              </a:rPr>
              <a:t>个</a:t>
            </a:r>
            <a:r>
              <a:rPr lang="zh-CN" altLang="en-US" sz="1200">
                <a:solidFill>
                  <a:schemeClr val="bg1"/>
                </a:solidFill>
                <a:latin typeface="微软雅黑" panose="020B0503020204020204" charset="-122"/>
                <a:ea typeface="微软雅黑" panose="020B0503020204020204" charset="-122"/>
                <a:sym typeface="+mn-ea"/>
              </a:rPr>
              <a:t>自然村。开展搬迁撤并前必须尊重农民意愿，严禁违背农民意愿强行撤并村庄。</a:t>
            </a:r>
            <a:endParaRPr lang="zh-CN" altLang="en-US" sz="1200">
              <a:solidFill>
                <a:schemeClr val="bg1"/>
              </a:solidFill>
              <a:latin typeface="微软雅黑" panose="020B0503020204020204" charset="-122"/>
              <a:ea typeface="微软雅黑" panose="020B0503020204020204" charset="-122"/>
              <a:sym typeface="+mn-ea"/>
            </a:endParaRPr>
          </a:p>
        </p:txBody>
      </p:sp>
      <p:sp>
        <p:nvSpPr>
          <p:cNvPr id="53" name="矩形 52"/>
          <p:cNvSpPr/>
          <p:nvPr>
            <p:custDataLst>
              <p:tags r:id="rId41"/>
            </p:custDataLst>
          </p:nvPr>
        </p:nvSpPr>
        <p:spPr>
          <a:xfrm>
            <a:off x="4076700" y="4923790"/>
            <a:ext cx="2336800" cy="337185"/>
          </a:xfrm>
          <a:prstGeom prst="rect">
            <a:avLst/>
          </a:prstGeom>
        </p:spPr>
        <p:txBody>
          <a:bodyPr wrap="square">
            <a:spAutoFit/>
          </a:bodyPr>
          <a:p>
            <a:pPr algn="l">
              <a:defRPr/>
            </a:pPr>
            <a:r>
              <a:rPr lang="zh-CN" altLang="en-US" sz="1600" b="1" dirty="0">
                <a:solidFill>
                  <a:schemeClr val="bg1"/>
                </a:solidFill>
                <a:latin typeface="微软雅黑" panose="020B0503020204020204" charset="-122"/>
                <a:ea typeface="微软雅黑" panose="020B0503020204020204" charset="-122"/>
                <a:sym typeface="+mn-ea"/>
              </a:rPr>
              <a:t>搬迁撤并类</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54" name="文本框 53"/>
          <p:cNvSpPr txBox="1"/>
          <p:nvPr>
            <p:custDataLst>
              <p:tags r:id="rId42"/>
            </p:custDataLst>
          </p:nvPr>
        </p:nvSpPr>
        <p:spPr>
          <a:xfrm>
            <a:off x="1181100" y="4203700"/>
            <a:ext cx="2336165" cy="645160"/>
          </a:xfrm>
          <a:prstGeom prst="rect">
            <a:avLst/>
          </a:prstGeom>
          <a:noFill/>
        </p:spPr>
        <p:txBody>
          <a:bodyPr wrap="square" rtlCol="0" anchor="t">
            <a:spAutoFit/>
          </a:bodyPr>
          <a:p>
            <a:pPr algn="l"/>
            <a:r>
              <a:rPr lang="en-US" altLang="zh-CN" sz="1200">
                <a:solidFill>
                  <a:schemeClr val="bg1"/>
                </a:solidFill>
                <a:latin typeface="微软雅黑" panose="020B0503020204020204" charset="-122"/>
                <a:ea typeface="微软雅黑" panose="020B0503020204020204" charset="-122"/>
                <a:sym typeface="+mn-ea"/>
              </a:rPr>
              <a:t>26</a:t>
            </a:r>
            <a:r>
              <a:rPr lang="zh-CN" altLang="en-US" sz="1200">
                <a:solidFill>
                  <a:schemeClr val="bg1"/>
                </a:solidFill>
                <a:latin typeface="微软雅黑" panose="020B0503020204020204" charset="-122"/>
                <a:ea typeface="微软雅黑" panose="020B0503020204020204" charset="-122"/>
                <a:sym typeface="+mn-ea"/>
              </a:rPr>
              <a:t>个</a:t>
            </a:r>
            <a:r>
              <a:rPr lang="zh-CN" altLang="en-US" sz="1200">
                <a:solidFill>
                  <a:schemeClr val="bg1"/>
                </a:solidFill>
                <a:latin typeface="微软雅黑" panose="020B0503020204020204" charset="-122"/>
                <a:ea typeface="微软雅黑" panose="020B0503020204020204" charset="-122"/>
                <a:sym typeface="+mn-ea"/>
              </a:rPr>
              <a:t>自然村。完善公共服务设施和市政基础设施配套，优化村容村貌，引导村庄特色产业发展。</a:t>
            </a:r>
            <a:endParaRPr lang="zh-CN" altLang="en-US" sz="1200">
              <a:solidFill>
                <a:schemeClr val="bg1"/>
              </a:solidFill>
              <a:latin typeface="微软雅黑" panose="020B0503020204020204" charset="-122"/>
              <a:ea typeface="微软雅黑" panose="020B0503020204020204" charset="-122"/>
              <a:sym typeface="+mn-ea"/>
            </a:endParaRPr>
          </a:p>
        </p:txBody>
      </p:sp>
      <p:sp>
        <p:nvSpPr>
          <p:cNvPr id="55" name="矩形 54"/>
          <p:cNvSpPr/>
          <p:nvPr>
            <p:custDataLst>
              <p:tags r:id="rId43"/>
            </p:custDataLst>
          </p:nvPr>
        </p:nvSpPr>
        <p:spPr>
          <a:xfrm>
            <a:off x="1181100" y="3872865"/>
            <a:ext cx="2336800" cy="337185"/>
          </a:xfrm>
          <a:prstGeom prst="rect">
            <a:avLst/>
          </a:prstGeom>
        </p:spPr>
        <p:txBody>
          <a:bodyPr wrap="square">
            <a:spAutoFit/>
          </a:bodyPr>
          <a:p>
            <a:pPr algn="l">
              <a:defRPr/>
            </a:pPr>
            <a:r>
              <a:rPr lang="zh-CN" altLang="en-US" sz="1600" b="1" dirty="0">
                <a:solidFill>
                  <a:schemeClr val="bg1"/>
                </a:solidFill>
                <a:latin typeface="微软雅黑" panose="020B0503020204020204" charset="-122"/>
                <a:ea typeface="微软雅黑" panose="020B0503020204020204" charset="-122"/>
                <a:sym typeface="+mn-ea"/>
              </a:rPr>
              <a:t>集聚发展类</a:t>
            </a:r>
            <a:endParaRPr lang="zh-CN" altLang="en-US" sz="1600" b="1" dirty="0">
              <a:solidFill>
                <a:schemeClr val="bg1"/>
              </a:solidFill>
              <a:latin typeface="微软雅黑" panose="020B0503020204020204" charset="-122"/>
              <a:ea typeface="微软雅黑" panose="020B0503020204020204" charset="-122"/>
              <a:sym typeface="+mn-ea"/>
            </a:endParaRPr>
          </a:p>
        </p:txBody>
      </p:sp>
      <p:pic>
        <p:nvPicPr>
          <p:cNvPr id="704" name="picture 704"/>
          <p:cNvPicPr>
            <a:picLocks noChangeAspect="1"/>
          </p:cNvPicPr>
          <p:nvPr>
            <p:custDataLst>
              <p:tags r:id="rId44"/>
            </p:custDataLst>
          </p:nvPr>
        </p:nvPicPr>
        <p:blipFill>
          <a:blip r:embed="rId45"/>
          <a:stretch>
            <a:fillRect/>
          </a:stretch>
        </p:blipFill>
        <p:spPr>
          <a:xfrm rot="21600000">
            <a:off x="530474" y="879916"/>
            <a:ext cx="656023" cy="554821"/>
          </a:xfrm>
          <a:prstGeom prst="rect">
            <a:avLst/>
          </a:prstGeom>
        </p:spPr>
      </p:pic>
      <p:sp>
        <p:nvSpPr>
          <p:cNvPr id="38" name="文本框 37"/>
          <p:cNvSpPr txBox="1"/>
          <p:nvPr>
            <p:custDataLst>
              <p:tags r:id="rId46"/>
            </p:custDataLst>
          </p:nvPr>
        </p:nvSpPr>
        <p:spPr>
          <a:xfrm>
            <a:off x="1302385" y="964565"/>
            <a:ext cx="153225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村庄</a:t>
            </a:r>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布局</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pic>
        <p:nvPicPr>
          <p:cNvPr id="3" name="图片 2" descr="前场镇自然村类型"/>
          <p:cNvPicPr>
            <a:picLocks noChangeAspect="1"/>
          </p:cNvPicPr>
          <p:nvPr/>
        </p:nvPicPr>
        <p:blipFill>
          <a:blip r:embed="rId47"/>
          <a:srcRect t="7657" b="15176"/>
          <a:stretch>
            <a:fillRect/>
          </a:stretch>
        </p:blipFill>
        <p:spPr>
          <a:xfrm>
            <a:off x="6576695" y="837565"/>
            <a:ext cx="5417820" cy="591121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稻壳儿榴莲果果" descr="E:/姚安县/姚安县乡镇/前场镇乡镇规划/文本表格/公示稿/图片/国土空间规划照片(1)/截图/石河宣传片 - frame at 0m30s.jpg石河宣传片 - frame at 0m30s"/>
          <p:cNvPicPr>
            <a:picLocks noChangeAspect="1"/>
          </p:cNvPicPr>
          <p:nvPr>
            <p:custDataLst>
              <p:tags r:id="rId1"/>
            </p:custDataLst>
          </p:nvPr>
        </p:nvPicPr>
        <p:blipFill rotWithShape="1">
          <a:blip r:embed="rId2"/>
          <a:srcRect t="33492" b="33492"/>
          <a:stretch>
            <a:fillRect/>
          </a:stretch>
        </p:blipFill>
        <p:spPr>
          <a:xfrm>
            <a:off x="0" y="1600379"/>
            <a:ext cx="12192000" cy="2264230"/>
          </a:xfrm>
          <a:prstGeom prst="rect">
            <a:avLst/>
          </a:prstGeom>
        </p:spPr>
      </p:pic>
      <p:sp>
        <p:nvSpPr>
          <p:cNvPr id="5" name="稻壳儿榴莲果果"/>
          <p:cNvSpPr/>
          <p:nvPr>
            <p:custDataLst>
              <p:tags r:id="rId3"/>
            </p:custDataLst>
          </p:nvPr>
        </p:nvSpPr>
        <p:spPr>
          <a:xfrm>
            <a:off x="0" y="1600380"/>
            <a:ext cx="12192000" cy="2264230"/>
          </a:xfrm>
          <a:prstGeom prst="rect">
            <a:avLst/>
          </a:prstGeom>
          <a:solidFill>
            <a:srgbClr val="003E2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汉仪君黑-45简" panose="020B0604020202020204" charset="-122"/>
            </a:endParaRPr>
          </a:p>
        </p:txBody>
      </p:sp>
      <p:pic>
        <p:nvPicPr>
          <p:cNvPr id="158" name="picture 158"/>
          <p:cNvPicPr>
            <a:picLocks noChangeAspect="1"/>
          </p:cNvPicPr>
          <p:nvPr/>
        </p:nvPicPr>
        <p:blipFill>
          <a:blip r:embed="rId4"/>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5"/>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镇村体系与村庄布局</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6"/>
            </p:custDataLst>
          </p:nvPr>
        </p:nvPicPr>
        <p:blipFill>
          <a:blip r:embed="rId7"/>
          <a:stretch>
            <a:fillRect/>
          </a:stretch>
        </p:blipFill>
        <p:spPr>
          <a:xfrm rot="21600000">
            <a:off x="555239" y="902141"/>
            <a:ext cx="656023" cy="554821"/>
          </a:xfrm>
          <a:prstGeom prst="rect">
            <a:avLst/>
          </a:prstGeom>
        </p:spPr>
      </p:pic>
      <p:sp>
        <p:nvSpPr>
          <p:cNvPr id="38" name="文本框 37"/>
          <p:cNvSpPr txBox="1"/>
          <p:nvPr>
            <p:custDataLst>
              <p:tags r:id="rId8"/>
            </p:custDataLst>
          </p:nvPr>
        </p:nvSpPr>
        <p:spPr>
          <a:xfrm>
            <a:off x="1302385" y="964565"/>
            <a:ext cx="153225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产业布局</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6" name="稻壳儿榴莲果果"/>
          <p:cNvSpPr txBox="1"/>
          <p:nvPr>
            <p:custDataLst>
              <p:tags r:id="rId9"/>
            </p:custDataLst>
          </p:nvPr>
        </p:nvSpPr>
        <p:spPr>
          <a:xfrm>
            <a:off x="1644919" y="1675517"/>
            <a:ext cx="8902162" cy="1137285"/>
          </a:xfrm>
          <a:prstGeom prst="rect">
            <a:avLst/>
          </a:prstGeom>
          <a:noFill/>
        </p:spPr>
        <p:txBody>
          <a:bodyPr wrap="square">
            <a:spAutoFit/>
          </a:bodyPr>
          <a:p>
            <a:pPr algn="ctr">
              <a:lnSpc>
                <a:spcPct val="150000"/>
              </a:lnSpc>
            </a:pPr>
            <a:r>
              <a:rPr lang="zh-CN" altLang="en-US" sz="3600" b="1" dirty="0">
                <a:solidFill>
                  <a:schemeClr val="bg1"/>
                </a:solidFill>
                <a:latin typeface="汉仪君黑-45简" panose="020B0604020202020204" charset="-122"/>
                <a:cs typeface="汉仪君黑-45简" panose="020B0604020202020204" charset="-122"/>
              </a:rPr>
              <a:t>产业发展</a:t>
            </a:r>
            <a:r>
              <a:rPr lang="zh-CN" altLang="en-US" sz="3600" b="1" dirty="0">
                <a:solidFill>
                  <a:schemeClr val="bg1"/>
                </a:solidFill>
                <a:latin typeface="汉仪君黑-45简" panose="020B0604020202020204" charset="-122"/>
                <a:cs typeface="汉仪君黑-45简" panose="020B0604020202020204" charset="-122"/>
              </a:rPr>
              <a:t>思路</a:t>
            </a:r>
            <a:endParaRPr lang="zh-CN" altLang="en-US" sz="3600" b="1" dirty="0">
              <a:solidFill>
                <a:schemeClr val="bg1"/>
              </a:solidFill>
              <a:latin typeface="汉仪君黑-45简" panose="020B0604020202020204" charset="-122"/>
              <a:cs typeface="汉仪君黑-45简" panose="020B0604020202020204" charset="-122"/>
            </a:endParaRPr>
          </a:p>
          <a:p>
            <a:pPr algn="ctr"/>
            <a:endParaRPr lang="zh-CN" altLang="en-US" sz="1400" dirty="0">
              <a:solidFill>
                <a:schemeClr val="bg1"/>
              </a:solidFill>
              <a:latin typeface="汉仪君黑-45简" panose="020B0604020202020204" charset="-122"/>
              <a:ea typeface="汉仪君黑-45简" panose="020B0604020202020204" charset="-122"/>
              <a:cs typeface="汉仪君黑-45简" panose="020B0604020202020204" charset="-122"/>
            </a:endParaRPr>
          </a:p>
        </p:txBody>
      </p:sp>
      <p:sp>
        <p:nvSpPr>
          <p:cNvPr id="7" name="稻壳儿榴莲果果"/>
          <p:cNvSpPr/>
          <p:nvPr>
            <p:custDataLst>
              <p:tags r:id="rId10"/>
            </p:custDataLst>
          </p:nvPr>
        </p:nvSpPr>
        <p:spPr>
          <a:xfrm>
            <a:off x="1219200" y="3015626"/>
            <a:ext cx="2837376" cy="3617584"/>
          </a:xfrm>
          <a:prstGeom prst="roundRect">
            <a:avLst>
              <a:gd name="adj" fmla="val 5019"/>
            </a:avLst>
          </a:prstGeom>
          <a:solidFill>
            <a:schemeClr val="bg1"/>
          </a:solidFill>
          <a:ln w="19050">
            <a:solidFill>
              <a:srgbClr val="0A9A87"/>
            </a:solidFill>
          </a:ln>
          <a:effectLst>
            <a:outerShdw blurRad="127000" dist="63500" dir="5400000" algn="t" rotWithShape="0">
              <a:srgbClr val="003E2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tx1">
                    <a:lumMod val="75000"/>
                    <a:lumOff val="25000"/>
                  </a:schemeClr>
                </a:solidFill>
                <a:cs typeface="汉仪君黑-45简" panose="020B0604020202020204" charset="-122"/>
              </a:rPr>
              <a:t> </a:t>
            </a:r>
            <a:endParaRPr lang="zh-CN" altLang="en-US" dirty="0">
              <a:solidFill>
                <a:schemeClr val="tx1">
                  <a:lumMod val="75000"/>
                  <a:lumOff val="25000"/>
                </a:schemeClr>
              </a:solidFill>
              <a:cs typeface="汉仪君黑-45简" panose="020B0604020202020204" charset="-122"/>
            </a:endParaRPr>
          </a:p>
        </p:txBody>
      </p:sp>
      <p:sp>
        <p:nvSpPr>
          <p:cNvPr id="9" name="稻壳儿榴莲果果"/>
          <p:cNvSpPr/>
          <p:nvPr>
            <p:custDataLst>
              <p:tags r:id="rId11"/>
            </p:custDataLst>
          </p:nvPr>
        </p:nvSpPr>
        <p:spPr>
          <a:xfrm>
            <a:off x="4613812" y="3015626"/>
            <a:ext cx="2837376" cy="3617584"/>
          </a:xfrm>
          <a:prstGeom prst="roundRect">
            <a:avLst>
              <a:gd name="adj" fmla="val 5019"/>
            </a:avLst>
          </a:prstGeom>
          <a:solidFill>
            <a:schemeClr val="bg1"/>
          </a:solidFill>
          <a:ln w="19050">
            <a:solidFill>
              <a:srgbClr val="0A9A87"/>
            </a:solidFill>
          </a:ln>
          <a:effectLst>
            <a:outerShdw blurRad="127000" dist="63500" dir="5400000" algn="t" rotWithShape="0">
              <a:srgbClr val="003E2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tx1">
                    <a:lumMod val="75000"/>
                    <a:lumOff val="25000"/>
                  </a:schemeClr>
                </a:solidFill>
                <a:cs typeface="汉仪君黑-45简" panose="020B0604020202020204" charset="-122"/>
              </a:rPr>
              <a:t> </a:t>
            </a:r>
            <a:endParaRPr lang="zh-CN" altLang="en-US" dirty="0">
              <a:solidFill>
                <a:schemeClr val="tx1">
                  <a:lumMod val="75000"/>
                  <a:lumOff val="25000"/>
                </a:schemeClr>
              </a:solidFill>
              <a:cs typeface="汉仪君黑-45简" panose="020B0604020202020204" charset="-122"/>
            </a:endParaRPr>
          </a:p>
        </p:txBody>
      </p:sp>
      <p:sp>
        <p:nvSpPr>
          <p:cNvPr id="10" name="稻壳儿榴莲果果"/>
          <p:cNvSpPr/>
          <p:nvPr>
            <p:custDataLst>
              <p:tags r:id="rId12"/>
            </p:custDataLst>
          </p:nvPr>
        </p:nvSpPr>
        <p:spPr>
          <a:xfrm>
            <a:off x="8008424" y="3015626"/>
            <a:ext cx="2837376" cy="3617584"/>
          </a:xfrm>
          <a:prstGeom prst="roundRect">
            <a:avLst>
              <a:gd name="adj" fmla="val 5019"/>
            </a:avLst>
          </a:prstGeom>
          <a:solidFill>
            <a:schemeClr val="bg1"/>
          </a:solidFill>
          <a:ln w="19050">
            <a:solidFill>
              <a:srgbClr val="0A9A87"/>
            </a:solidFill>
          </a:ln>
          <a:effectLst>
            <a:outerShdw blurRad="127000" dist="63500" dir="5400000" algn="t" rotWithShape="0">
              <a:srgbClr val="003E2F">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solidFill>
                  <a:schemeClr val="tx1">
                    <a:lumMod val="75000"/>
                    <a:lumOff val="25000"/>
                  </a:schemeClr>
                </a:solidFill>
                <a:cs typeface="汉仪君黑-45简" panose="020B0604020202020204" charset="-122"/>
              </a:rPr>
              <a:t> </a:t>
            </a:r>
            <a:endParaRPr lang="zh-CN" altLang="en-US" dirty="0">
              <a:solidFill>
                <a:schemeClr val="tx1">
                  <a:lumMod val="75000"/>
                  <a:lumOff val="25000"/>
                </a:schemeClr>
              </a:solidFill>
              <a:cs typeface="汉仪君黑-45简" panose="020B0604020202020204" charset="-122"/>
            </a:endParaRPr>
          </a:p>
        </p:txBody>
      </p:sp>
      <p:sp>
        <p:nvSpPr>
          <p:cNvPr id="15" name="稻壳儿榴莲果果"/>
          <p:cNvSpPr txBox="1"/>
          <p:nvPr>
            <p:custDataLst>
              <p:tags r:id="rId13"/>
            </p:custDataLst>
          </p:nvPr>
        </p:nvSpPr>
        <p:spPr>
          <a:xfrm>
            <a:off x="1464860" y="4107501"/>
            <a:ext cx="2346056" cy="368300"/>
          </a:xfrm>
          <a:prstGeom prst="rect">
            <a:avLst/>
          </a:prstGeom>
          <a:noFill/>
        </p:spPr>
        <p:txBody>
          <a:bodyPr wrap="square">
            <a:spAutoFit/>
          </a:bodyPr>
          <a:p>
            <a:pPr algn="ctr"/>
            <a:r>
              <a:rPr lang="zh-CN" altLang="en-US" b="1" dirty="0">
                <a:solidFill>
                  <a:srgbClr val="0A9A87"/>
                </a:solidFill>
                <a:effectLst/>
                <a:latin typeface="汉仪君黑-45简" panose="020B0604020202020204" charset="-122"/>
                <a:ea typeface="汉仪君黑-45简" panose="020B0604020202020204" charset="-122"/>
                <a:cs typeface="汉仪君黑-45简" panose="020B0604020202020204" charset="-122"/>
              </a:rPr>
              <a:t>农业为核心</a:t>
            </a:r>
            <a:endParaRPr lang="zh-CN" altLang="en-US" b="1" dirty="0">
              <a:solidFill>
                <a:srgbClr val="0A9A87"/>
              </a:solidFill>
              <a:effectLst/>
              <a:latin typeface="汉仪君黑-45简" panose="020B0604020202020204" charset="-122"/>
              <a:ea typeface="汉仪君黑-45简" panose="020B0604020202020204" charset="-122"/>
              <a:cs typeface="汉仪君黑-45简" panose="020B0604020202020204" charset="-122"/>
            </a:endParaRPr>
          </a:p>
        </p:txBody>
      </p:sp>
      <p:sp>
        <p:nvSpPr>
          <p:cNvPr id="41" name="稻壳儿榴莲果果"/>
          <p:cNvSpPr txBox="1"/>
          <p:nvPr>
            <p:custDataLst>
              <p:tags r:id="rId14"/>
            </p:custDataLst>
          </p:nvPr>
        </p:nvSpPr>
        <p:spPr>
          <a:xfrm>
            <a:off x="1534160" y="4574540"/>
            <a:ext cx="2277745" cy="2030095"/>
          </a:xfrm>
          <a:prstGeom prst="rect">
            <a:avLst/>
          </a:prstGeom>
          <a:noFill/>
        </p:spPr>
        <p:txBody>
          <a:bodyPr wrap="square">
            <a:spAutoFit/>
          </a:bodyPr>
          <a:p>
            <a:pPr>
              <a:lnSpc>
                <a:spcPct val="150000"/>
              </a:lnSpc>
            </a:pPr>
            <a:r>
              <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rPr>
              <a:t>“稳粮烟、强果蔬、壮肉牛、优林药”。坚持烤烟主导产业，培育经济林果产业，巩固特色种植业，拓展中药材种植面积，大力发展肉牛产业。</a:t>
            </a:r>
            <a:endPar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endParaRPr>
          </a:p>
        </p:txBody>
      </p:sp>
      <p:sp>
        <p:nvSpPr>
          <p:cNvPr id="42" name="稻壳儿榴莲果果"/>
          <p:cNvSpPr txBox="1"/>
          <p:nvPr>
            <p:custDataLst>
              <p:tags r:id="rId15"/>
            </p:custDataLst>
          </p:nvPr>
        </p:nvSpPr>
        <p:spPr>
          <a:xfrm>
            <a:off x="5018359" y="4574635"/>
            <a:ext cx="2049872" cy="1706880"/>
          </a:xfrm>
          <a:prstGeom prst="rect">
            <a:avLst/>
          </a:prstGeom>
          <a:noFill/>
        </p:spPr>
        <p:txBody>
          <a:bodyPr wrap="square">
            <a:spAutoFit/>
          </a:bodyPr>
          <a:p>
            <a:pPr>
              <a:lnSpc>
                <a:spcPct val="150000"/>
              </a:lnSpc>
            </a:pPr>
            <a:r>
              <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rPr>
              <a:t>以前场集镇区为主体，推进农副产品初加工和精深加工，配套农贸市场、仓储物流等，提升核心农业附加价值。</a:t>
            </a:r>
            <a:endPar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endParaRPr>
          </a:p>
        </p:txBody>
      </p:sp>
      <p:sp>
        <p:nvSpPr>
          <p:cNvPr id="39" name="稻壳儿榴莲果果"/>
          <p:cNvSpPr txBox="1"/>
          <p:nvPr>
            <p:custDataLst>
              <p:tags r:id="rId16"/>
            </p:custDataLst>
          </p:nvPr>
        </p:nvSpPr>
        <p:spPr>
          <a:xfrm>
            <a:off x="8441689" y="4532312"/>
            <a:ext cx="1970672" cy="2030095"/>
          </a:xfrm>
          <a:prstGeom prst="rect">
            <a:avLst/>
          </a:prstGeom>
          <a:noFill/>
        </p:spPr>
        <p:txBody>
          <a:bodyPr wrap="square">
            <a:spAutoFit/>
          </a:bodyPr>
          <a:p>
            <a:pPr>
              <a:lnSpc>
                <a:spcPct val="150000"/>
              </a:lnSpc>
            </a:pPr>
            <a:r>
              <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rPr>
              <a:t>结合前场镇环高峰寺旅游景区等建设，依托丰富的农特产品，大力发展乡村休闲、观光农旅、民俗体验等农旅休闲项目，打造</a:t>
            </a:r>
            <a:r>
              <a:rPr lang="en-US" altLang="zh-CN"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rPr>
              <a:t>“</a:t>
            </a:r>
            <a:r>
              <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rPr>
              <a:t>美食小镇</a:t>
            </a:r>
            <a:r>
              <a:rPr lang="en-US" altLang="zh-CN"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rPr>
              <a:t>”</a:t>
            </a:r>
            <a:r>
              <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rPr>
              <a:t>。</a:t>
            </a:r>
            <a:endParaRPr lang="zh-CN" altLang="en-US" sz="1400" dirty="0">
              <a:solidFill>
                <a:schemeClr val="tx1">
                  <a:lumMod val="50000"/>
                  <a:lumOff val="50000"/>
                </a:schemeClr>
              </a:solidFill>
              <a:effectLst/>
              <a:latin typeface="汉仪君黑-45简" panose="020B0604020202020204" charset="-122"/>
              <a:ea typeface="汉仪君黑-45简" panose="020B0604020202020204" charset="-122"/>
              <a:cs typeface="汉仪君黑-45简" panose="020B0604020202020204" charset="-122"/>
            </a:endParaRPr>
          </a:p>
        </p:txBody>
      </p:sp>
      <p:sp>
        <p:nvSpPr>
          <p:cNvPr id="40" name="稻壳儿榴莲果果"/>
          <p:cNvSpPr/>
          <p:nvPr>
            <p:custDataLst>
              <p:tags r:id="rId17"/>
            </p:custDataLst>
          </p:nvPr>
        </p:nvSpPr>
        <p:spPr>
          <a:xfrm>
            <a:off x="2267953" y="3335384"/>
            <a:ext cx="673819" cy="673819"/>
          </a:xfrm>
          <a:prstGeom prst="ellipse">
            <a:avLst/>
          </a:prstGeom>
          <a:solidFill>
            <a:srgbClr val="0A9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cs typeface="汉仪君黑-45简" panose="020B0604020202020204" charset="-122"/>
              </a:rPr>
              <a:t>01</a:t>
            </a:r>
            <a:endParaRPr lang="zh-CN" altLang="en-US" dirty="0">
              <a:cs typeface="汉仪君黑-45简" panose="020B0604020202020204" charset="-122"/>
            </a:endParaRPr>
          </a:p>
        </p:txBody>
      </p:sp>
      <p:sp>
        <p:nvSpPr>
          <p:cNvPr id="45" name="稻壳儿榴莲果果"/>
          <p:cNvSpPr/>
          <p:nvPr>
            <p:custDataLst>
              <p:tags r:id="rId18"/>
            </p:custDataLst>
          </p:nvPr>
        </p:nvSpPr>
        <p:spPr>
          <a:xfrm>
            <a:off x="5651140" y="3335384"/>
            <a:ext cx="673819" cy="673819"/>
          </a:xfrm>
          <a:prstGeom prst="ellipse">
            <a:avLst/>
          </a:prstGeom>
          <a:solidFill>
            <a:srgbClr val="0A9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cs typeface="汉仪君黑-45简" panose="020B0604020202020204" charset="-122"/>
              </a:rPr>
              <a:t>02</a:t>
            </a:r>
            <a:endParaRPr lang="zh-CN" altLang="en-US" dirty="0">
              <a:cs typeface="汉仪君黑-45简" panose="020B0604020202020204" charset="-122"/>
            </a:endParaRPr>
          </a:p>
        </p:txBody>
      </p:sp>
      <p:sp>
        <p:nvSpPr>
          <p:cNvPr id="46" name="稻壳儿榴莲果果"/>
          <p:cNvSpPr/>
          <p:nvPr>
            <p:custDataLst>
              <p:tags r:id="rId19"/>
            </p:custDataLst>
          </p:nvPr>
        </p:nvSpPr>
        <p:spPr>
          <a:xfrm>
            <a:off x="9089481" y="3335384"/>
            <a:ext cx="673819" cy="673819"/>
          </a:xfrm>
          <a:prstGeom prst="ellipse">
            <a:avLst/>
          </a:prstGeom>
          <a:solidFill>
            <a:srgbClr val="0A9A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dirty="0">
                <a:cs typeface="汉仪君黑-45简" panose="020B0604020202020204" charset="-122"/>
              </a:rPr>
              <a:t>03</a:t>
            </a:r>
            <a:endParaRPr lang="zh-CN" altLang="en-US" dirty="0">
              <a:cs typeface="汉仪君黑-45简" panose="020B0604020202020204" charset="-122"/>
            </a:endParaRPr>
          </a:p>
        </p:txBody>
      </p:sp>
      <p:sp>
        <p:nvSpPr>
          <p:cNvPr id="47" name="稻壳儿榴莲果果"/>
          <p:cNvSpPr txBox="1"/>
          <p:nvPr>
            <p:custDataLst>
              <p:tags r:id="rId20"/>
            </p:custDataLst>
          </p:nvPr>
        </p:nvSpPr>
        <p:spPr>
          <a:xfrm>
            <a:off x="4859472" y="4107501"/>
            <a:ext cx="2346056" cy="368300"/>
          </a:xfrm>
          <a:prstGeom prst="rect">
            <a:avLst/>
          </a:prstGeom>
          <a:noFill/>
        </p:spPr>
        <p:txBody>
          <a:bodyPr wrap="square">
            <a:spAutoFit/>
          </a:bodyPr>
          <a:p>
            <a:pPr algn="ctr"/>
            <a:r>
              <a:rPr lang="zh-CN" altLang="en-US" b="1" dirty="0">
                <a:solidFill>
                  <a:srgbClr val="0A9A87"/>
                </a:solidFill>
                <a:effectLst/>
                <a:latin typeface="汉仪君黑-45简" panose="020B0604020202020204" charset="-122"/>
                <a:ea typeface="汉仪君黑-45简" panose="020B0604020202020204" charset="-122"/>
                <a:cs typeface="汉仪君黑-45简" panose="020B0604020202020204" charset="-122"/>
              </a:rPr>
              <a:t>工业为支撑</a:t>
            </a:r>
            <a:endParaRPr lang="zh-CN" altLang="en-US" b="1" dirty="0">
              <a:solidFill>
                <a:srgbClr val="0A9A87"/>
              </a:solidFill>
              <a:effectLst/>
              <a:latin typeface="汉仪君黑-45简" panose="020B0604020202020204" charset="-122"/>
              <a:ea typeface="汉仪君黑-45简" panose="020B0604020202020204" charset="-122"/>
              <a:cs typeface="汉仪君黑-45简" panose="020B0604020202020204" charset="-122"/>
            </a:endParaRPr>
          </a:p>
        </p:txBody>
      </p:sp>
      <p:sp>
        <p:nvSpPr>
          <p:cNvPr id="49" name="稻壳儿榴莲果果"/>
          <p:cNvSpPr txBox="1"/>
          <p:nvPr>
            <p:custDataLst>
              <p:tags r:id="rId21"/>
            </p:custDataLst>
          </p:nvPr>
        </p:nvSpPr>
        <p:spPr>
          <a:xfrm>
            <a:off x="8253362" y="4107501"/>
            <a:ext cx="2346056" cy="368300"/>
          </a:xfrm>
          <a:prstGeom prst="rect">
            <a:avLst/>
          </a:prstGeom>
          <a:noFill/>
        </p:spPr>
        <p:txBody>
          <a:bodyPr wrap="square">
            <a:spAutoFit/>
          </a:bodyPr>
          <a:p>
            <a:pPr algn="ctr"/>
            <a:r>
              <a:rPr lang="zh-CN" altLang="en-US" b="1" dirty="0">
                <a:solidFill>
                  <a:srgbClr val="0A9A87"/>
                </a:solidFill>
                <a:effectLst/>
                <a:latin typeface="汉仪君黑-45简" panose="020B0604020202020204" charset="-122"/>
                <a:ea typeface="汉仪君黑-45简" panose="020B0604020202020204" charset="-122"/>
                <a:cs typeface="汉仪君黑-45简" panose="020B0604020202020204" charset="-122"/>
              </a:rPr>
              <a:t>旅游为特色</a:t>
            </a:r>
            <a:endParaRPr lang="zh-CN" altLang="en-US" b="1" dirty="0">
              <a:solidFill>
                <a:srgbClr val="0A9A87"/>
              </a:solidFill>
              <a:effectLst/>
              <a:latin typeface="汉仪君黑-45简" panose="020B0604020202020204" charset="-122"/>
              <a:ea typeface="汉仪君黑-45简" panose="020B0604020202020204" charset="-122"/>
              <a:cs typeface="汉仪君黑-45简" panose="020B0604020202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镇村体系与村庄布局</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38" name="文本框 37"/>
          <p:cNvSpPr txBox="1"/>
          <p:nvPr>
            <p:custDataLst>
              <p:tags r:id="rId5"/>
            </p:custDataLst>
          </p:nvPr>
        </p:nvSpPr>
        <p:spPr>
          <a:xfrm>
            <a:off x="1302385" y="964565"/>
            <a:ext cx="153225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产业布局</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2" name="textbox 40"/>
          <p:cNvSpPr/>
          <p:nvPr>
            <p:custDataLst>
              <p:tags r:id="rId6"/>
            </p:custDataLst>
          </p:nvPr>
        </p:nvSpPr>
        <p:spPr>
          <a:xfrm>
            <a:off x="1031240" y="1673860"/>
            <a:ext cx="4236085" cy="300355"/>
          </a:xfrm>
          <a:prstGeom prst="rect">
            <a:avLst/>
          </a:prstGeom>
        </p:spPr>
        <p:txBody>
          <a:bodyPr vert="horz" wrap="square" lIns="0" tIns="0" rIns="0" bIns="0"/>
          <a:p>
            <a:pPr algn="l" rtl="0" eaLnBrk="0">
              <a:lnSpc>
                <a:spcPct val="86000"/>
              </a:lnSpc>
            </a:pPr>
            <a:endParaRPr lang="en-US" altLang="en-US" sz="100" dirty="0"/>
          </a:p>
          <a:p>
            <a:pPr algn="l" rtl="0">
              <a:lnSpc>
                <a:spcPct val="100000"/>
              </a:lnSpc>
              <a:buClrTx/>
              <a:buSzTx/>
              <a:buFontTx/>
            </a:pPr>
            <a:r>
              <a:rPr lang="zh-CN" sz="20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产业空间结构：</a:t>
            </a:r>
            <a:r>
              <a:rPr lang="zh-CN" altLang="en-US" sz="2000" b="1">
                <a:solidFill>
                  <a:srgbClr val="01878C"/>
                </a:solidFill>
                <a:latin typeface="微软雅黑" panose="020B0503020204020204" charset="-122"/>
                <a:ea typeface="微软雅黑" panose="020B0503020204020204" charset="-122"/>
                <a:cs typeface="微软雅黑" panose="020B0503020204020204" charset="-122"/>
              </a:rPr>
              <a:t>“一心、三带、三区”</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4" name="textbox 40"/>
          <p:cNvSpPr/>
          <p:nvPr>
            <p:custDataLst>
              <p:tags r:id="rId7"/>
            </p:custDataLst>
          </p:nvPr>
        </p:nvSpPr>
        <p:spPr>
          <a:xfrm>
            <a:off x="1031240" y="2445385"/>
            <a:ext cx="4236085" cy="300355"/>
          </a:xfrm>
          <a:prstGeom prst="rect">
            <a:avLst/>
          </a:prstGeom>
        </p:spPr>
        <p:txBody>
          <a:bodyPr vert="horz" wrap="square" lIns="0" tIns="0" rIns="0" bIns="0"/>
          <a:p>
            <a:pPr algn="l" rtl="0" eaLnBrk="0">
              <a:lnSpc>
                <a:spcPct val="86000"/>
              </a:lnSpc>
            </a:pPr>
            <a:endParaRPr lang="en-US" altLang="en-US" sz="100" dirty="0"/>
          </a:p>
          <a:p>
            <a:pPr algn="l" rtl="0">
              <a:lnSpc>
                <a:spcPct val="100000"/>
              </a:lnSpc>
              <a:buClrTx/>
              <a:buSzTx/>
              <a:buFontTx/>
            </a:pPr>
            <a:r>
              <a:rPr sz="20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sz="2000" kern="0" spc="-460" dirty="0">
                <a:solidFill>
                  <a:srgbClr val="5E4725">
                    <a:alpha val="100000"/>
                  </a:srgbClr>
                </a:solidFill>
                <a:latin typeface="Wingdings" panose="05000000000000000000"/>
                <a:ea typeface="Wingdings" panose="05000000000000000000"/>
                <a:cs typeface="Wingdings" panose="05000000000000000000"/>
                <a:sym typeface="+mn-ea"/>
              </a:rPr>
              <a:t> </a:t>
            </a:r>
            <a:r>
              <a:rPr lang="zh-CN" sz="20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一心：</a:t>
            </a:r>
            <a:r>
              <a:rPr lang="zh-CN" altLang="en-US" sz="2000" b="1">
                <a:solidFill>
                  <a:srgbClr val="01878C"/>
                </a:solidFill>
                <a:latin typeface="微软雅黑" panose="020B0503020204020204" charset="-122"/>
                <a:ea typeface="微软雅黑" panose="020B0503020204020204" charset="-122"/>
                <a:cs typeface="微软雅黑" panose="020B0503020204020204" charset="-122"/>
              </a:rPr>
              <a:t>产业综合服务中心</a:t>
            </a:r>
            <a:endParaRPr lang="zh-CN" altLang="en-US" sz="2000" b="1">
              <a:solidFill>
                <a:srgbClr val="01878C"/>
              </a:solidFill>
              <a:latin typeface="微软雅黑" panose="020B0503020204020204" charset="-122"/>
              <a:ea typeface="微软雅黑" panose="020B0503020204020204" charset="-122"/>
              <a:cs typeface="微软雅黑" panose="020B0503020204020204" charset="-122"/>
            </a:endParaRPr>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8" name="textbox 40"/>
          <p:cNvSpPr/>
          <p:nvPr>
            <p:custDataLst>
              <p:tags r:id="rId8"/>
            </p:custDataLst>
          </p:nvPr>
        </p:nvSpPr>
        <p:spPr>
          <a:xfrm>
            <a:off x="1031240" y="3020060"/>
            <a:ext cx="4236085" cy="1503045"/>
          </a:xfrm>
          <a:prstGeom prst="rect">
            <a:avLst/>
          </a:prstGeom>
        </p:spPr>
        <p:txBody>
          <a:bodyPr vert="horz" wrap="square" lIns="0" tIns="0" rIns="0" bIns="0"/>
          <a:p>
            <a:pPr algn="l" rtl="0" eaLnBrk="0">
              <a:lnSpc>
                <a:spcPct val="86000"/>
              </a:lnSpc>
            </a:pPr>
            <a:endParaRPr lang="en-US" altLang="en-US" sz="100" dirty="0"/>
          </a:p>
          <a:p>
            <a:pPr indent="0" algn="l" rtl="0" fontAlgn="auto">
              <a:lnSpc>
                <a:spcPct val="150000"/>
              </a:lnSpc>
              <a:buClrTx/>
              <a:buSzTx/>
              <a:buFontTx/>
            </a:pPr>
            <a:r>
              <a:rPr sz="20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sz="2000" kern="0" spc="-460" dirty="0">
                <a:solidFill>
                  <a:srgbClr val="5E4725">
                    <a:alpha val="100000"/>
                  </a:srgbClr>
                </a:solidFill>
                <a:latin typeface="Wingdings" panose="05000000000000000000"/>
                <a:ea typeface="Wingdings" panose="05000000000000000000"/>
                <a:cs typeface="Wingdings" panose="05000000000000000000"/>
                <a:sym typeface="+mn-ea"/>
              </a:rPr>
              <a:t> </a:t>
            </a:r>
            <a:r>
              <a:rPr lang="zh-CN" sz="20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三带：</a:t>
            </a:r>
            <a:r>
              <a:rPr lang="zh-CN" altLang="en-US" sz="2000" b="1">
                <a:solidFill>
                  <a:srgbClr val="01878C"/>
                </a:solidFill>
                <a:latin typeface="微软雅黑" panose="020B0503020204020204" charset="-122"/>
                <a:ea typeface="微软雅黑" panose="020B0503020204020204" charset="-122"/>
                <a:cs typeface="微软雅黑" panose="020B0503020204020204" charset="-122"/>
              </a:rPr>
              <a:t>依托昆楚大、楚姚高速以及前适线形成的2条高速经济发展带、新民-木</a:t>
            </a:r>
            <a:r>
              <a:rPr lang="zh-CN" altLang="en-US" sz="2000" b="1">
                <a:solidFill>
                  <a:srgbClr val="01878C"/>
                </a:solidFill>
                <a:latin typeface="微软雅黑" panose="020B0503020204020204" charset="-122"/>
                <a:ea typeface="微软雅黑" panose="020B0503020204020204" charset="-122"/>
                <a:cs typeface="微软雅黑" panose="020B0503020204020204" charset="-122"/>
              </a:rPr>
              <a:t>署农旅发展带</a:t>
            </a:r>
            <a:endParaRPr lang="zh-CN" altLang="en-US" sz="2000" b="1">
              <a:solidFill>
                <a:srgbClr val="01878C"/>
              </a:solidFill>
              <a:latin typeface="微软雅黑" panose="020B0503020204020204" charset="-122"/>
              <a:ea typeface="微软雅黑" panose="020B0503020204020204" charset="-122"/>
              <a:cs typeface="微软雅黑" panose="020B0503020204020204" charset="-122"/>
            </a:endParaRPr>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sp>
        <p:nvSpPr>
          <p:cNvPr id="11" name="textbox 40"/>
          <p:cNvSpPr/>
          <p:nvPr>
            <p:custDataLst>
              <p:tags r:id="rId9"/>
            </p:custDataLst>
          </p:nvPr>
        </p:nvSpPr>
        <p:spPr>
          <a:xfrm>
            <a:off x="1031240" y="4563110"/>
            <a:ext cx="4236085" cy="1503045"/>
          </a:xfrm>
          <a:prstGeom prst="rect">
            <a:avLst/>
          </a:prstGeom>
        </p:spPr>
        <p:txBody>
          <a:bodyPr vert="horz" wrap="square" lIns="0" tIns="0" rIns="0" bIns="0"/>
          <a:p>
            <a:pPr algn="l" rtl="0" eaLnBrk="0">
              <a:lnSpc>
                <a:spcPct val="86000"/>
              </a:lnSpc>
            </a:pPr>
            <a:endParaRPr lang="en-US" altLang="en-US" sz="100" dirty="0"/>
          </a:p>
          <a:p>
            <a:pPr indent="0" algn="l" rtl="0" fontAlgn="auto">
              <a:lnSpc>
                <a:spcPct val="150000"/>
              </a:lnSpc>
              <a:buClrTx/>
              <a:buSzTx/>
              <a:buFontTx/>
            </a:pPr>
            <a:r>
              <a:rPr sz="20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sz="2000" kern="0" spc="-460" dirty="0">
                <a:solidFill>
                  <a:srgbClr val="5E4725">
                    <a:alpha val="100000"/>
                  </a:srgbClr>
                </a:solidFill>
                <a:latin typeface="Wingdings" panose="05000000000000000000"/>
                <a:ea typeface="Wingdings" panose="05000000000000000000"/>
                <a:cs typeface="Wingdings" panose="05000000000000000000"/>
                <a:sym typeface="+mn-ea"/>
              </a:rPr>
              <a:t> </a:t>
            </a:r>
            <a:r>
              <a:rPr lang="zh-CN" sz="20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三区：</a:t>
            </a:r>
            <a:r>
              <a:rPr lang="zh-CN" altLang="en-US" sz="2000" b="1">
                <a:solidFill>
                  <a:srgbClr val="01878C"/>
                </a:solidFill>
                <a:latin typeface="微软雅黑" panose="020B0503020204020204" charset="-122"/>
                <a:ea typeface="微软雅黑" panose="020B0503020204020204" charset="-122"/>
                <a:cs typeface="微软雅黑" panose="020B0503020204020204" charset="-122"/>
              </a:rPr>
              <a:t>特色农业发展示范片区、生态休闲观光农业片区、特色农业发展片区</a:t>
            </a:r>
            <a:endParaRPr lang="zh-CN" altLang="en-US" sz="2000" b="1">
              <a:solidFill>
                <a:srgbClr val="01878C"/>
              </a:solidFill>
              <a:latin typeface="微软雅黑" panose="020B0503020204020204" charset="-122"/>
              <a:ea typeface="微软雅黑" panose="020B0503020204020204" charset="-122"/>
              <a:cs typeface="微软雅黑" panose="020B0503020204020204" charset="-122"/>
            </a:endParaRPr>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endParaRPr lang="en-US" altLang="en-US" sz="1700" dirty="0"/>
          </a:p>
        </p:txBody>
      </p:sp>
      <p:pic>
        <p:nvPicPr>
          <p:cNvPr id="9" name="图片 8" descr="前场镇产业1"/>
          <p:cNvPicPr>
            <a:picLocks noChangeAspect="1"/>
          </p:cNvPicPr>
          <p:nvPr/>
        </p:nvPicPr>
        <p:blipFill>
          <a:blip r:embed="rId10"/>
          <a:srcRect l="2828" t="4843" r="1846" b="15028"/>
          <a:stretch>
            <a:fillRect/>
          </a:stretch>
        </p:blipFill>
        <p:spPr>
          <a:xfrm>
            <a:off x="6696710" y="837565"/>
            <a:ext cx="5029200" cy="59785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镇村体系与村庄布局</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38" name="文本框 37"/>
          <p:cNvSpPr txBox="1"/>
          <p:nvPr>
            <p:custDataLst>
              <p:tags r:id="rId5"/>
            </p:custDataLst>
          </p:nvPr>
        </p:nvSpPr>
        <p:spPr>
          <a:xfrm>
            <a:off x="1302385" y="964565"/>
            <a:ext cx="425259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 城乡生活圈和公共服务设施配置</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1476" name="textbox 1476"/>
          <p:cNvSpPr/>
          <p:nvPr>
            <p:custDataLst>
              <p:tags r:id="rId6"/>
            </p:custDataLst>
          </p:nvPr>
        </p:nvSpPr>
        <p:spPr>
          <a:xfrm>
            <a:off x="1047750" y="1985645"/>
            <a:ext cx="4366895" cy="902335"/>
          </a:xfrm>
          <a:prstGeom prst="rect">
            <a:avLst/>
          </a:prstGeom>
        </p:spPr>
        <p:txBody>
          <a:bodyPr vert="horz" wrap="square" lIns="0" tIns="0" rIns="0" bIns="0"/>
          <a:p>
            <a:pPr algn="l" rtl="0" eaLnBrk="0">
              <a:lnSpc>
                <a:spcPct val="77000"/>
              </a:lnSpc>
            </a:pPr>
            <a:endParaRPr lang="en-US" altLang="en-US" sz="100" dirty="0"/>
          </a:p>
          <a:p>
            <a:pPr marL="12700" indent="0" algn="l" rtl="0" eaLnBrk="0" fontAlgn="auto">
              <a:lnSpc>
                <a:spcPct val="150000"/>
              </a:lnSpc>
            </a:pPr>
            <a:r>
              <a:rPr sz="17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sym typeface="+mn-ea"/>
              </a:rPr>
              <a:t>▶ </a:t>
            </a:r>
            <a:r>
              <a:rPr sz="1700" b="1" kern="0" spc="100" dirty="0">
                <a:solidFill>
                  <a:srgbClr val="7F7F7F">
                    <a:alpha val="100000"/>
                  </a:srgbClr>
                </a:solidFill>
                <a:latin typeface="微软雅黑" panose="020B0503020204020204" charset="-122"/>
                <a:ea typeface="微软雅黑" panose="020B0503020204020204" charset="-122"/>
                <a:cs typeface="微软雅黑" panose="020B0503020204020204" charset="-122"/>
              </a:rPr>
              <a:t>按</a:t>
            </a:r>
            <a:r>
              <a:rPr lang="zh-CN" altLang="en-US" sz="2000" b="1">
                <a:solidFill>
                  <a:srgbClr val="01878C"/>
                </a:solidFill>
                <a:latin typeface="微软雅黑" panose="020B0503020204020204" charset="-122"/>
                <a:ea typeface="微软雅黑" panose="020B0503020204020204" charset="-122"/>
                <a:cs typeface="微软雅黑" panose="020B0503020204020204" charset="-122"/>
              </a:rPr>
              <a:t>“镇级－村级”的两级</a:t>
            </a:r>
            <a:r>
              <a:rPr lang="zh-CN" altLang="en-US" sz="2000" b="1">
                <a:solidFill>
                  <a:srgbClr val="01878C"/>
                </a:solidFill>
                <a:latin typeface="微软雅黑" panose="020B0503020204020204" charset="-122"/>
                <a:ea typeface="微软雅黑" panose="020B0503020204020204" charset="-122"/>
                <a:cs typeface="微软雅黑" panose="020B0503020204020204" charset="-122"/>
                <a:sym typeface="+mn-ea"/>
              </a:rPr>
              <a:t>服务节点</a:t>
            </a:r>
            <a:r>
              <a:rPr sz="1700" b="1" kern="0" spc="100" dirty="0">
                <a:solidFill>
                  <a:srgbClr val="7F7F7F">
                    <a:alpha val="100000"/>
                  </a:srgbClr>
                </a:solidFill>
                <a:latin typeface="微软雅黑" panose="020B0503020204020204" charset="-122"/>
                <a:ea typeface="微软雅黑" panose="020B0503020204020204" charset="-122"/>
                <a:cs typeface="微软雅黑" panose="020B0503020204020204" charset="-122"/>
              </a:rPr>
              <a:t>配置公共服务设施</a:t>
            </a:r>
            <a:r>
              <a:rPr sz="1700" b="1"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rPr>
              <a:t>体系</a:t>
            </a:r>
            <a:endParaRPr lang="en-US" altLang="en-US" sz="1700" dirty="0"/>
          </a:p>
        </p:txBody>
      </p:sp>
      <p:sp>
        <p:nvSpPr>
          <p:cNvPr id="1482" name="textbox 1482"/>
          <p:cNvSpPr/>
          <p:nvPr>
            <p:custDataLst>
              <p:tags r:id="rId7"/>
            </p:custDataLst>
          </p:nvPr>
        </p:nvSpPr>
        <p:spPr>
          <a:xfrm>
            <a:off x="1056640" y="3429000"/>
            <a:ext cx="4959985" cy="720725"/>
          </a:xfrm>
          <a:prstGeom prst="rect">
            <a:avLst/>
          </a:prstGeom>
        </p:spPr>
        <p:txBody>
          <a:bodyPr vert="horz" wrap="square" lIns="0" tIns="0" rIns="0" bIns="0"/>
          <a:p>
            <a:pPr indent="0" algn="l" rtl="0" eaLnBrk="0" fontAlgn="auto">
              <a:lnSpc>
                <a:spcPct val="150000"/>
              </a:lnSpc>
            </a:pPr>
            <a:endParaRPr lang="en-US" altLang="en-US" sz="200" dirty="0"/>
          </a:p>
          <a:p>
            <a:pPr marL="12700" indent="0" algn="l" rtl="0" eaLnBrk="0" fontAlgn="auto">
              <a:lnSpc>
                <a:spcPct val="150000"/>
              </a:lnSpc>
              <a:spcBef>
                <a:spcPts val="0"/>
              </a:spcBef>
            </a:pPr>
            <a:r>
              <a:rPr sz="15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rPr>
              <a:t>▶  镇级服务</a:t>
            </a:r>
            <a:r>
              <a:rPr lang="zh-CN" sz="15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rPr>
              <a:t>中心：建立以</a:t>
            </a:r>
            <a:r>
              <a:rPr sz="15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前场镇人民政府及周边行政设施、体育设施、商业设施、娱乐设施为核心</a:t>
            </a:r>
            <a:r>
              <a:rPr lang="zh-CN" sz="15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rPr>
              <a:t>的镇域公共服务中心</a:t>
            </a:r>
            <a:r>
              <a:rPr lang="zh-CN" altLang="en-US" sz="1500" kern="0" spc="180" dirty="0">
                <a:solidFill>
                  <a:srgbClr val="7F7F7F">
                    <a:alpha val="100000"/>
                  </a:srgbClr>
                </a:solidFill>
                <a:latin typeface="Malgun Gothic" panose="020B0503020000020004" charset="-127"/>
                <a:ea typeface="宋体" panose="02010600030101010101" pitchFamily="2" charset="-122"/>
                <a:cs typeface="Malgun Gothic" panose="020B0503020000020004" charset="-127"/>
              </a:rPr>
              <a:t>。</a:t>
            </a:r>
            <a:r>
              <a:rPr lang="en-US" sz="1200" kern="0" spc="180" dirty="0">
                <a:solidFill>
                  <a:srgbClr val="7F7F7F">
                    <a:alpha val="100000"/>
                  </a:srgbClr>
                </a:solidFill>
                <a:latin typeface="Malgun Gothic" panose="020B0503020000020004" charset="-127"/>
                <a:ea typeface="Malgun Gothic" panose="020B0503020000020004" charset="-127"/>
                <a:cs typeface="Malgun Gothic" panose="020B0503020000020004" charset="-127"/>
              </a:rPr>
              <a:t>         </a:t>
            </a:r>
            <a:endParaRPr lang="en-US" altLang="en-US" sz="1200" dirty="0"/>
          </a:p>
        </p:txBody>
      </p:sp>
      <p:sp>
        <p:nvSpPr>
          <p:cNvPr id="3" name="textbox 1482"/>
          <p:cNvSpPr/>
          <p:nvPr>
            <p:custDataLst>
              <p:tags r:id="rId8"/>
            </p:custDataLst>
          </p:nvPr>
        </p:nvSpPr>
        <p:spPr>
          <a:xfrm>
            <a:off x="1076325" y="4765040"/>
            <a:ext cx="4862830" cy="913130"/>
          </a:xfrm>
          <a:prstGeom prst="rect">
            <a:avLst/>
          </a:prstGeom>
        </p:spPr>
        <p:txBody>
          <a:bodyPr vert="horz" wrap="square" lIns="0" tIns="0" rIns="0" bIns="0"/>
          <a:p>
            <a:pPr indent="0" algn="l" rtl="0" eaLnBrk="0" fontAlgn="auto">
              <a:lnSpc>
                <a:spcPct val="150000"/>
              </a:lnSpc>
            </a:pPr>
            <a:endParaRPr lang="en-US" altLang="en-US" sz="200" dirty="0"/>
          </a:p>
          <a:p>
            <a:pPr marL="12700" indent="0" algn="l" rtl="0" eaLnBrk="0" fontAlgn="auto">
              <a:lnSpc>
                <a:spcPct val="150000"/>
              </a:lnSpc>
              <a:spcBef>
                <a:spcPts val="0"/>
              </a:spcBef>
            </a:pPr>
            <a:r>
              <a:rPr sz="15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rPr>
              <a:t>▶  </a:t>
            </a:r>
            <a:r>
              <a:rPr lang="zh-CN" sz="15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rPr>
              <a:t>村级服务节点：在</a:t>
            </a:r>
            <a:r>
              <a:rPr sz="15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石河村、新村、木署村</a:t>
            </a:r>
            <a:r>
              <a:rPr lang="zh-CN" sz="15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r>
              <a:rPr lang="zh-CN" sz="1500" b="1" kern="0" spc="-30" dirty="0">
                <a:solidFill>
                  <a:srgbClr val="C00000">
                    <a:alpha val="100000"/>
                  </a:srgbClr>
                </a:solidFill>
                <a:latin typeface="微软雅黑" panose="020B0503020204020204" charset="-122"/>
                <a:ea typeface="微软雅黑" panose="020B0503020204020204" charset="-122"/>
                <a:cs typeface="微软雅黑" panose="020B0503020204020204" charset="-122"/>
              </a:rPr>
              <a:t>新民村</a:t>
            </a:r>
            <a:r>
              <a:rPr lang="zh-CN" sz="15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rPr>
              <a:t>分别建设1处村级服务中心 。 </a:t>
            </a:r>
            <a:r>
              <a:rPr lang="zh-CN" sz="12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rPr>
              <a:t> </a:t>
            </a:r>
            <a:r>
              <a:rPr lang="en-US" sz="1200" kern="0" spc="180" dirty="0">
                <a:solidFill>
                  <a:srgbClr val="7F7F7F">
                    <a:alpha val="100000"/>
                  </a:srgbClr>
                </a:solidFill>
                <a:latin typeface="Malgun Gothic" panose="020B0503020000020004" charset="-127"/>
                <a:ea typeface="Malgun Gothic" panose="020B0503020000020004" charset="-127"/>
                <a:cs typeface="Malgun Gothic" panose="020B0503020000020004" charset="-127"/>
              </a:rPr>
              <a:t>   </a:t>
            </a:r>
            <a:endParaRPr lang="en-US" altLang="en-US" sz="1200" dirty="0"/>
          </a:p>
        </p:txBody>
      </p:sp>
      <p:grpSp>
        <p:nvGrpSpPr>
          <p:cNvPr id="13" name="组合 12"/>
          <p:cNvGrpSpPr/>
          <p:nvPr/>
        </p:nvGrpSpPr>
        <p:grpSpPr>
          <a:xfrm>
            <a:off x="7561629" y="2123213"/>
            <a:ext cx="3471509" cy="3471509"/>
            <a:chOff x="3543378" y="1144777"/>
            <a:chExt cx="5105244" cy="5105244"/>
          </a:xfrm>
        </p:grpSpPr>
        <p:sp>
          <p:nvSpPr>
            <p:cNvPr id="15" name="稻壳儿榴莲果果"/>
            <p:cNvSpPr/>
            <p:nvPr>
              <p:custDataLst>
                <p:tags r:id="rId9"/>
              </p:custDataLst>
            </p:nvPr>
          </p:nvSpPr>
          <p:spPr>
            <a:xfrm>
              <a:off x="3543378" y="1144777"/>
              <a:ext cx="5105244" cy="5105244"/>
            </a:xfrm>
            <a:prstGeom prst="ellipse">
              <a:avLst/>
            </a:prstGeom>
            <a:solidFill>
              <a:srgbClr val="00CD78">
                <a:alpha val="0"/>
              </a:srgbClr>
            </a:solidFill>
            <a:ln>
              <a:solidFill>
                <a:srgbClr val="00E271">
                  <a:alpha val="2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sp>
          <p:nvSpPr>
            <p:cNvPr id="16" name="稻壳儿榴莲果果"/>
            <p:cNvSpPr/>
            <p:nvPr>
              <p:custDataLst>
                <p:tags r:id="rId10"/>
              </p:custDataLst>
            </p:nvPr>
          </p:nvSpPr>
          <p:spPr>
            <a:xfrm>
              <a:off x="4160021" y="1761420"/>
              <a:ext cx="3871959" cy="3871959"/>
            </a:xfrm>
            <a:prstGeom prst="ellipse">
              <a:avLst/>
            </a:prstGeom>
            <a:solidFill>
              <a:srgbClr val="00CD78">
                <a:alpha val="11000"/>
              </a:srgbClr>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汉仪君黑-45简" panose="020B0604020202020204" charset="-122"/>
              </a:endParaRPr>
            </a:p>
          </p:txBody>
        </p:sp>
      </p:grpSp>
      <p:sp>
        <p:nvSpPr>
          <p:cNvPr id="19" name="稻壳儿榴莲果果"/>
          <p:cNvSpPr/>
          <p:nvPr>
            <p:custDataLst>
              <p:tags r:id="rId11"/>
            </p:custDataLst>
          </p:nvPr>
        </p:nvSpPr>
        <p:spPr>
          <a:xfrm>
            <a:off x="7494905" y="449453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en-US" dirty="0">
                <a:solidFill>
                  <a:srgbClr val="098573"/>
                </a:solidFill>
                <a:cs typeface="汉仪君黑-45简" panose="020B0604020202020204" charset="-122"/>
              </a:rPr>
              <a:t>卫生院</a:t>
            </a:r>
            <a:endParaRPr lang="zh-CN" altLang="en-US" dirty="0">
              <a:solidFill>
                <a:srgbClr val="098573"/>
              </a:solidFill>
              <a:cs typeface="汉仪君黑-45简" panose="020B0604020202020204" charset="-122"/>
            </a:endParaRPr>
          </a:p>
        </p:txBody>
      </p:sp>
      <p:sp>
        <p:nvSpPr>
          <p:cNvPr id="33" name="稻壳儿榴莲果果"/>
          <p:cNvSpPr/>
          <p:nvPr>
            <p:custDataLst>
              <p:tags r:id="rId12"/>
            </p:custDataLst>
          </p:nvPr>
        </p:nvSpPr>
        <p:spPr>
          <a:xfrm>
            <a:off x="7915200" y="3513043"/>
            <a:ext cx="2811930" cy="553085"/>
          </a:xfrm>
          <a:prstGeom prst="rect">
            <a:avLst/>
          </a:prstGeom>
          <a:noFill/>
          <a:ln w="9525">
            <a:noFill/>
          </a:ln>
        </p:spPr>
        <p:txBody>
          <a:bodyPr wrap="square" anchor="t">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ctr" eaLnBrk="0" hangingPunct="0"/>
            <a:r>
              <a:rPr lang="en-US" altLang="zh-CN" sz="3000" b="1" dirty="0">
                <a:solidFill>
                  <a:srgbClr val="92D050"/>
                </a:solidFill>
                <a:latin typeface="汉仪君黑-45简" panose="020B0604020202020204" charset="-122"/>
                <a:ea typeface="汉仪君黑-45简" panose="020B0604020202020204" charset="-122"/>
                <a:cs typeface="汉仪君黑-45简" panose="020B0604020202020204" charset="-122"/>
                <a:sym typeface="+mn-ea"/>
              </a:rPr>
              <a:t>30</a:t>
            </a:r>
            <a:r>
              <a:rPr lang="zh-CN" altLang="en-US" sz="3000" b="1" dirty="0">
                <a:solidFill>
                  <a:srgbClr val="92D050"/>
                </a:solidFill>
                <a:latin typeface="汉仪君黑-45简" panose="020B0604020202020204" charset="-122"/>
                <a:ea typeface="汉仪君黑-45简" panose="020B0604020202020204" charset="-122"/>
                <a:cs typeface="汉仪君黑-45简" panose="020B0604020202020204" charset="-122"/>
                <a:sym typeface="+mn-ea"/>
              </a:rPr>
              <a:t>分钟生活圈</a:t>
            </a:r>
            <a:endParaRPr lang="zh-CN" altLang="en-US" sz="3000" b="1" dirty="0">
              <a:solidFill>
                <a:srgbClr val="92D050"/>
              </a:solidFill>
              <a:latin typeface="汉仪君黑-45简" panose="020B0604020202020204" charset="-122"/>
              <a:ea typeface="汉仪君黑-45简" panose="020B0604020202020204" charset="-122"/>
              <a:cs typeface="汉仪君黑-45简" panose="020B0604020202020204" charset="-122"/>
              <a:sym typeface="+mn-ea"/>
            </a:endParaRPr>
          </a:p>
        </p:txBody>
      </p:sp>
      <p:sp>
        <p:nvSpPr>
          <p:cNvPr id="34" name="稻壳儿榴莲果果"/>
          <p:cNvSpPr/>
          <p:nvPr>
            <p:custDataLst>
              <p:tags r:id="rId13"/>
            </p:custDataLst>
          </p:nvPr>
        </p:nvSpPr>
        <p:spPr>
          <a:xfrm>
            <a:off x="7647940" y="2383155"/>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中学</a:t>
            </a:r>
            <a:endParaRPr lang="zh-CN" altLang="en-US" dirty="0">
              <a:solidFill>
                <a:srgbClr val="098573"/>
              </a:solidFill>
              <a:cs typeface="汉仪君黑-45简" panose="020B0604020202020204" charset="-122"/>
            </a:endParaRPr>
          </a:p>
        </p:txBody>
      </p:sp>
      <p:sp>
        <p:nvSpPr>
          <p:cNvPr id="35" name="稻壳儿榴莲果果"/>
          <p:cNvSpPr/>
          <p:nvPr>
            <p:custDataLst>
              <p:tags r:id="rId14"/>
            </p:custDataLst>
          </p:nvPr>
        </p:nvSpPr>
        <p:spPr>
          <a:xfrm>
            <a:off x="10555605" y="254254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行政</a:t>
            </a:r>
            <a:endParaRPr lang="zh-CN" altLang="en-US" dirty="0">
              <a:solidFill>
                <a:srgbClr val="098573"/>
              </a:solidFill>
              <a:cs typeface="汉仪君黑-45简" panose="020B0604020202020204" charset="-122"/>
            </a:endParaRPr>
          </a:p>
        </p:txBody>
      </p:sp>
      <p:sp>
        <p:nvSpPr>
          <p:cNvPr id="36" name="稻壳儿榴莲果果"/>
          <p:cNvSpPr/>
          <p:nvPr>
            <p:custDataLst>
              <p:tags r:id="rId15"/>
            </p:custDataLst>
          </p:nvPr>
        </p:nvSpPr>
        <p:spPr>
          <a:xfrm>
            <a:off x="10774680" y="3674745"/>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银行</a:t>
            </a:r>
            <a:endParaRPr lang="zh-CN" altLang="en-US" dirty="0">
              <a:solidFill>
                <a:srgbClr val="098573"/>
              </a:solidFill>
              <a:cs typeface="汉仪君黑-45简" panose="020B0604020202020204" charset="-122"/>
            </a:endParaRPr>
          </a:p>
        </p:txBody>
      </p:sp>
      <p:sp>
        <p:nvSpPr>
          <p:cNvPr id="37" name="稻壳儿榴莲果果"/>
          <p:cNvSpPr/>
          <p:nvPr>
            <p:custDataLst>
              <p:tags r:id="rId16"/>
            </p:custDataLst>
          </p:nvPr>
        </p:nvSpPr>
        <p:spPr>
          <a:xfrm>
            <a:off x="8322310" y="524002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养老</a:t>
            </a:r>
            <a:r>
              <a:rPr lang="zh-CN" altLang="en-US" dirty="0">
                <a:solidFill>
                  <a:srgbClr val="098573"/>
                </a:solidFill>
                <a:cs typeface="汉仪君黑-45简" panose="020B0604020202020204" charset="-122"/>
              </a:rPr>
              <a:t>院</a:t>
            </a:r>
            <a:endParaRPr lang="zh-CN" altLang="en-US" dirty="0">
              <a:solidFill>
                <a:srgbClr val="098573"/>
              </a:solidFill>
              <a:cs typeface="汉仪君黑-45简" panose="020B0604020202020204" charset="-122"/>
            </a:endParaRPr>
          </a:p>
        </p:txBody>
      </p:sp>
      <p:sp>
        <p:nvSpPr>
          <p:cNvPr id="39" name="稻壳儿榴莲果果"/>
          <p:cNvSpPr/>
          <p:nvPr>
            <p:custDataLst>
              <p:tags r:id="rId17"/>
            </p:custDataLst>
          </p:nvPr>
        </p:nvSpPr>
        <p:spPr>
          <a:xfrm>
            <a:off x="8584565" y="180340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小学</a:t>
            </a:r>
            <a:endParaRPr lang="zh-CN" altLang="en-US" dirty="0">
              <a:solidFill>
                <a:srgbClr val="098573"/>
              </a:solidFill>
              <a:cs typeface="汉仪君黑-45简" panose="020B0604020202020204" charset="-122"/>
            </a:endParaRPr>
          </a:p>
        </p:txBody>
      </p:sp>
      <p:sp>
        <p:nvSpPr>
          <p:cNvPr id="40" name="稻壳儿榴莲果果"/>
          <p:cNvSpPr/>
          <p:nvPr>
            <p:custDataLst>
              <p:tags r:id="rId18"/>
            </p:custDataLst>
          </p:nvPr>
        </p:nvSpPr>
        <p:spPr>
          <a:xfrm>
            <a:off x="9711690" y="186817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幼儿园</a:t>
            </a:r>
            <a:endParaRPr lang="zh-CN" altLang="en-US" dirty="0">
              <a:solidFill>
                <a:srgbClr val="098573"/>
              </a:solidFill>
              <a:cs typeface="汉仪君黑-45简" panose="020B0604020202020204" charset="-122"/>
            </a:endParaRPr>
          </a:p>
        </p:txBody>
      </p:sp>
      <p:sp>
        <p:nvSpPr>
          <p:cNvPr id="41" name="稻壳儿榴莲果果"/>
          <p:cNvSpPr/>
          <p:nvPr>
            <p:custDataLst>
              <p:tags r:id="rId19"/>
            </p:custDataLst>
          </p:nvPr>
        </p:nvSpPr>
        <p:spPr>
          <a:xfrm>
            <a:off x="9462135" y="524002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农贸市场</a:t>
            </a:r>
            <a:endParaRPr lang="zh-CN" altLang="en-US" dirty="0">
              <a:solidFill>
                <a:srgbClr val="098573"/>
              </a:solidFill>
              <a:cs typeface="汉仪君黑-45简" panose="020B0604020202020204" charset="-122"/>
            </a:endParaRPr>
          </a:p>
        </p:txBody>
      </p:sp>
      <p:sp>
        <p:nvSpPr>
          <p:cNvPr id="42" name="稻壳儿榴莲果果"/>
          <p:cNvSpPr/>
          <p:nvPr>
            <p:custDataLst>
              <p:tags r:id="rId20"/>
            </p:custDataLst>
          </p:nvPr>
        </p:nvSpPr>
        <p:spPr>
          <a:xfrm>
            <a:off x="7193280" y="343916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超市</a:t>
            </a:r>
            <a:endParaRPr lang="zh-CN" altLang="en-US" dirty="0">
              <a:solidFill>
                <a:srgbClr val="098573"/>
              </a:solidFill>
              <a:cs typeface="汉仪君黑-45简" panose="020B0604020202020204" charset="-122"/>
            </a:endParaRPr>
          </a:p>
        </p:txBody>
      </p:sp>
      <p:sp>
        <p:nvSpPr>
          <p:cNvPr id="43" name="稻壳儿榴莲果果"/>
          <p:cNvSpPr/>
          <p:nvPr>
            <p:custDataLst>
              <p:tags r:id="rId21"/>
            </p:custDataLst>
          </p:nvPr>
        </p:nvSpPr>
        <p:spPr>
          <a:xfrm>
            <a:off x="10358755" y="4673600"/>
            <a:ext cx="674370" cy="674370"/>
          </a:xfrm>
          <a:prstGeom prst="ellipse">
            <a:avLst/>
          </a:prstGeom>
          <a:solidFill>
            <a:schemeClr val="bg1"/>
          </a:solidFill>
          <a:ln>
            <a:solidFill>
              <a:srgbClr val="00E271">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r>
              <a:rPr lang="zh-CN" altLang="en-US" dirty="0">
                <a:solidFill>
                  <a:srgbClr val="098573"/>
                </a:solidFill>
                <a:cs typeface="汉仪君黑-45简" panose="020B0604020202020204" charset="-122"/>
              </a:rPr>
              <a:t>电商</a:t>
            </a:r>
            <a:r>
              <a:rPr lang="zh-CN" altLang="en-US" dirty="0">
                <a:solidFill>
                  <a:srgbClr val="098573"/>
                </a:solidFill>
                <a:cs typeface="汉仪君黑-45简" panose="020B0604020202020204" charset="-122"/>
              </a:rPr>
              <a:t>网点</a:t>
            </a:r>
            <a:endParaRPr lang="zh-CN" altLang="en-US" dirty="0">
              <a:solidFill>
                <a:srgbClr val="098573"/>
              </a:solidFill>
              <a:cs typeface="汉仪君黑-45简" panose="020B0604020202020204"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重大要素支撑</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38" name="文本框 37"/>
          <p:cNvSpPr txBox="1"/>
          <p:nvPr>
            <p:custDataLst>
              <p:tags r:id="rId5"/>
            </p:custDataLst>
          </p:nvPr>
        </p:nvSpPr>
        <p:spPr>
          <a:xfrm>
            <a:off x="1302385" y="964565"/>
            <a:ext cx="425259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  综合交通体系</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pic>
        <p:nvPicPr>
          <p:cNvPr id="4" name="图片 3" descr="前场镇交通1"/>
          <p:cNvPicPr>
            <a:picLocks noChangeAspect="1"/>
          </p:cNvPicPr>
          <p:nvPr/>
        </p:nvPicPr>
        <p:blipFill>
          <a:blip r:embed="rId6"/>
          <a:srcRect t="3426" b="14889"/>
          <a:stretch>
            <a:fillRect/>
          </a:stretch>
        </p:blipFill>
        <p:spPr>
          <a:xfrm>
            <a:off x="6785610" y="770255"/>
            <a:ext cx="5059680" cy="5843905"/>
          </a:xfrm>
          <a:prstGeom prst="rect">
            <a:avLst/>
          </a:prstGeom>
        </p:spPr>
      </p:pic>
      <p:sp>
        <p:nvSpPr>
          <p:cNvPr id="1810" name="textbox 1810"/>
          <p:cNvSpPr/>
          <p:nvPr>
            <p:custDataLst>
              <p:tags r:id="rId7"/>
            </p:custDataLst>
          </p:nvPr>
        </p:nvSpPr>
        <p:spPr>
          <a:xfrm>
            <a:off x="1031240" y="2811145"/>
            <a:ext cx="5592445" cy="421640"/>
          </a:xfrm>
          <a:prstGeom prst="rect">
            <a:avLst/>
          </a:prstGeom>
        </p:spPr>
        <p:txBody>
          <a:bodyPr vert="horz" wrap="square" lIns="0" tIns="0" rIns="0" bIns="0"/>
          <a:p>
            <a:pPr algn="l" rtl="0" eaLnBrk="0">
              <a:lnSpc>
                <a:spcPct val="79000"/>
              </a:lnSpc>
            </a:pPr>
            <a:endParaRPr lang="en-US" altLang="en-US" sz="1500" dirty="0"/>
          </a:p>
          <a:p>
            <a:pPr marL="12700" algn="l" rtl="0" eaLnBrk="0">
              <a:lnSpc>
                <a:spcPct val="93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lang="zh-CN" sz="1500"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一个枢纽</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 ：</a:t>
            </a:r>
            <a:r>
              <a:rPr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规划</a:t>
            </a:r>
            <a:r>
              <a:rPr lang="zh-CN"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在集镇新建</a:t>
            </a:r>
            <a:r>
              <a:rPr lang="en-US" altLang="zh-CN"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1</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个</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客货运站。</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
        <p:nvSpPr>
          <p:cNvPr id="1476" name="textbox 1476"/>
          <p:cNvSpPr/>
          <p:nvPr>
            <p:custDataLst>
              <p:tags r:id="rId8"/>
            </p:custDataLst>
          </p:nvPr>
        </p:nvSpPr>
        <p:spPr>
          <a:xfrm>
            <a:off x="1031240" y="1588770"/>
            <a:ext cx="4448175" cy="574675"/>
          </a:xfrm>
          <a:prstGeom prst="rect">
            <a:avLst/>
          </a:prstGeom>
        </p:spPr>
        <p:txBody>
          <a:bodyPr vert="horz" wrap="square" lIns="0" tIns="0" rIns="0" bIns="0"/>
          <a:p>
            <a:pPr algn="l" rtl="0" eaLnBrk="0">
              <a:lnSpc>
                <a:spcPct val="77000"/>
              </a:lnSpc>
            </a:pPr>
            <a:endParaRPr lang="en-US" altLang="en-US" sz="100" dirty="0"/>
          </a:p>
          <a:p>
            <a:pPr marL="12700" indent="0" algn="l" rtl="0" eaLnBrk="0" fontAlgn="auto">
              <a:lnSpc>
                <a:spcPct val="150000"/>
              </a:lnSpc>
            </a:pPr>
            <a:r>
              <a:rPr sz="1700" kern="0" spc="-20" dirty="0">
                <a:solidFill>
                  <a:srgbClr val="7F7F7F">
                    <a:alpha val="100000"/>
                  </a:srgbClr>
                </a:solidFill>
                <a:latin typeface="微软雅黑" panose="020B0503020204020204" charset="-122"/>
                <a:ea typeface="微软雅黑" panose="020B0503020204020204" charset="-122"/>
                <a:cs typeface="微软雅黑" panose="020B0503020204020204" charset="-122"/>
                <a:sym typeface="+mn-ea"/>
              </a:rPr>
              <a:t>▶ </a:t>
            </a:r>
            <a:r>
              <a:rPr lang="zh-CN" sz="1700" b="1"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rPr>
              <a:t>规划形成</a:t>
            </a:r>
            <a:r>
              <a:rPr lang="zh-CN" altLang="en-US" sz="1700" b="1">
                <a:solidFill>
                  <a:srgbClr val="01878C"/>
                </a:solidFill>
                <a:latin typeface="微软雅黑" panose="020B0503020204020204" charset="-122"/>
                <a:ea typeface="微软雅黑" panose="020B0503020204020204" charset="-122"/>
                <a:cs typeface="微软雅黑" panose="020B0503020204020204" charset="-122"/>
              </a:rPr>
              <a:t>“一个枢纽，四大通道，支网结合”</a:t>
            </a:r>
            <a:r>
              <a:rPr lang="zh-CN" sz="1700" b="1"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rPr>
              <a:t>的综合交通</a:t>
            </a:r>
            <a:r>
              <a:rPr lang="zh-CN" sz="1700" b="1"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rPr>
              <a:t>体系</a:t>
            </a:r>
            <a:endParaRPr lang="zh-CN" sz="1700" b="1" kern="0" spc="90" dirty="0">
              <a:solidFill>
                <a:srgbClr val="7F7F7F">
                  <a:alpha val="100000"/>
                </a:srgbClr>
              </a:solidFill>
              <a:latin typeface="微软雅黑" panose="020B0503020204020204" charset="-122"/>
              <a:ea typeface="微软雅黑" panose="020B0503020204020204" charset="-122"/>
              <a:cs typeface="微软雅黑" panose="020B0503020204020204" charset="-122"/>
            </a:endParaRPr>
          </a:p>
        </p:txBody>
      </p:sp>
      <p:sp>
        <p:nvSpPr>
          <p:cNvPr id="2" name="textbox 1810"/>
          <p:cNvSpPr/>
          <p:nvPr>
            <p:custDataLst>
              <p:tags r:id="rId9"/>
            </p:custDataLst>
          </p:nvPr>
        </p:nvSpPr>
        <p:spPr>
          <a:xfrm>
            <a:off x="1031240" y="3700145"/>
            <a:ext cx="4604385" cy="731520"/>
          </a:xfrm>
          <a:prstGeom prst="rect">
            <a:avLst/>
          </a:prstGeom>
        </p:spPr>
        <p:txBody>
          <a:bodyPr vert="horz" wrap="square" lIns="0" tIns="0" rIns="0" bIns="0"/>
          <a:p>
            <a:pPr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lang="zh-CN" sz="1500"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四大通道</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 ：</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依托昆楚大高速、楚姚高速、国道</a:t>
            </a:r>
            <a:r>
              <a:rPr lang="en-US" altLang="zh-CN"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G227</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前适线形成对外</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交通四大</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通道。</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
        <p:nvSpPr>
          <p:cNvPr id="3" name="textbox 1810"/>
          <p:cNvSpPr/>
          <p:nvPr>
            <p:custDataLst>
              <p:tags r:id="rId10"/>
            </p:custDataLst>
          </p:nvPr>
        </p:nvSpPr>
        <p:spPr>
          <a:xfrm>
            <a:off x="1031240" y="4612640"/>
            <a:ext cx="4740275" cy="1002665"/>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lang="zh-CN" sz="1500"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支网结合</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 ：</a:t>
            </a:r>
            <a:r>
              <a:rPr lang="zh-CN"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镇域</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内部连接各村级片区及中心村基层村的其他县乡道。</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重大要素支撑</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38" name="文本框 37"/>
          <p:cNvSpPr txBox="1"/>
          <p:nvPr>
            <p:custDataLst>
              <p:tags r:id="rId5"/>
            </p:custDataLst>
          </p:nvPr>
        </p:nvSpPr>
        <p:spPr>
          <a:xfrm>
            <a:off x="1302385" y="964565"/>
            <a:ext cx="425259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  市政</a:t>
            </a:r>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基础设施</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1810" name="textbox 1810"/>
          <p:cNvSpPr/>
          <p:nvPr>
            <p:custDataLst>
              <p:tags r:id="rId6"/>
            </p:custDataLst>
          </p:nvPr>
        </p:nvSpPr>
        <p:spPr>
          <a:xfrm>
            <a:off x="1031240" y="1327150"/>
            <a:ext cx="4685665" cy="1971040"/>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700" kern="0" spc="0" dirty="0">
                <a:solidFill>
                  <a:srgbClr val="5E4725">
                    <a:alpha val="100000"/>
                  </a:srgbClr>
                </a:solidFill>
                <a:latin typeface="Wingdings" panose="05000000000000000000"/>
                <a:ea typeface="Wingdings" panose="05000000000000000000"/>
                <a:cs typeface="Wingdings" panose="05000000000000000000"/>
              </a:rPr>
              <a:t>&gt;</a:t>
            </a:r>
            <a:r>
              <a:rPr sz="17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供水 </a:t>
            </a:r>
            <a:r>
              <a:rPr sz="17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规划至2035年，前场镇总用水量为</a:t>
            </a:r>
            <a:r>
              <a:rPr lang="zh-CN" altLang="en-US" sz="1700" b="1" spc="0">
                <a:solidFill>
                  <a:srgbClr val="01878C"/>
                </a:solidFill>
                <a:latin typeface="微软雅黑" panose="020B0503020204020204" charset="-122"/>
                <a:ea typeface="微软雅黑" panose="020B0503020204020204" charset="-122"/>
                <a:cs typeface="微软雅黑" panose="020B0503020204020204" charset="-122"/>
              </a:rPr>
              <a:t>59.71万m³</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。保留</a:t>
            </a:r>
            <a:r>
              <a:rPr lang="zh-CN" altLang="en-US" sz="1700" b="1" spc="0">
                <a:solidFill>
                  <a:srgbClr val="01878C"/>
                </a:solidFill>
                <a:latin typeface="微软雅黑" panose="020B0503020204020204" charset="-122"/>
                <a:ea typeface="微软雅黑" panose="020B0503020204020204" charset="-122"/>
                <a:cs typeface="微软雅黑" panose="020B0503020204020204" charset="-122"/>
              </a:rPr>
              <a:t>新街自来水厂</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新建唐白山水厂、木署村水厂、新民村水厂等</a:t>
            </a:r>
            <a:r>
              <a:rPr lang="en-US" altLang="zh-CN"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3</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个一体化净水厂。在各村新建或改扩建蓄水池，并配套自来水净化设施，完善村组供水管网。</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
        <p:nvSpPr>
          <p:cNvPr id="3" name="textbox 1810"/>
          <p:cNvSpPr/>
          <p:nvPr>
            <p:custDataLst>
              <p:tags r:id="rId7"/>
            </p:custDataLst>
          </p:nvPr>
        </p:nvSpPr>
        <p:spPr>
          <a:xfrm>
            <a:off x="976630" y="4904105"/>
            <a:ext cx="4740275" cy="1341755"/>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sz="17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环卫</a:t>
            </a:r>
            <a:r>
              <a:rPr sz="14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 </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规划至</a:t>
            </a:r>
            <a:r>
              <a:rPr lang="en-US" altLang="zh-CN"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2035</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年，前场镇生活垃圾为11.77吨/日。生活垃圾分类收集覆盖率达85%以上，资源化利用率达40%以上，生活垃圾无害化处理率达到100%。</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1810"/>
          <p:cNvSpPr/>
          <p:nvPr>
            <p:custDataLst>
              <p:tags r:id="rId8"/>
            </p:custDataLst>
          </p:nvPr>
        </p:nvSpPr>
        <p:spPr>
          <a:xfrm>
            <a:off x="976630" y="3259455"/>
            <a:ext cx="4589145" cy="959485"/>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sz="17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排水 </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规划</a:t>
            </a:r>
            <a:r>
              <a:rPr lang="zh-CN" altLang="en-US" sz="1700" b="1" spc="0">
                <a:solidFill>
                  <a:srgbClr val="01878C"/>
                </a:solidFill>
                <a:latin typeface="微软雅黑" panose="020B0503020204020204" charset="-122"/>
                <a:ea typeface="微软雅黑" panose="020B0503020204020204" charset="-122"/>
                <a:cs typeface="微软雅黑" panose="020B0503020204020204" charset="-122"/>
              </a:rPr>
              <a:t>扩建污水处理厂</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其他村根据实际</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需求配备污水处理设施。</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
        <p:nvSpPr>
          <p:cNvPr id="5" name="textbox 1810"/>
          <p:cNvSpPr/>
          <p:nvPr>
            <p:custDataLst>
              <p:tags r:id="rId9"/>
            </p:custDataLst>
          </p:nvPr>
        </p:nvSpPr>
        <p:spPr>
          <a:xfrm>
            <a:off x="976630" y="4100195"/>
            <a:ext cx="4740275" cy="1002665"/>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sz="17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电力 </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缩短10kV线路供电半径，推进公变低压线路安全隐患改造工程。</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6" name="图片 5" descr="前场镇底图"/>
          <p:cNvPicPr>
            <a:picLocks noChangeAspect="1"/>
          </p:cNvPicPr>
          <p:nvPr/>
        </p:nvPicPr>
        <p:blipFill>
          <a:blip r:embed="rId10"/>
          <a:srcRect l="2684" t="3102" r="2278" b="15370"/>
          <a:stretch>
            <a:fillRect/>
          </a:stretch>
        </p:blipFill>
        <p:spPr>
          <a:xfrm>
            <a:off x="7423785" y="2081530"/>
            <a:ext cx="3640455" cy="4417060"/>
          </a:xfrm>
          <a:prstGeom prst="rect">
            <a:avLst/>
          </a:prstGeom>
        </p:spPr>
      </p:pic>
      <p:pic>
        <p:nvPicPr>
          <p:cNvPr id="1818" name="picture 1818" descr="7b0a20202020227069636672616d65646573223a20222670666d38303230373535303437262673707432312d312626626474303026267764743235353026266f726773697a653030262670667431363626220a7d0a"/>
          <p:cNvPicPr>
            <a:picLocks noChangeAspect="1"/>
          </p:cNvPicPr>
          <p:nvPr>
            <p:custDataLst>
              <p:tags r:id="rId11"/>
            </p:custDataLst>
          </p:nvPr>
        </p:nvPicPr>
        <p:blipFill>
          <a:blip r:embed="rId12">
            <a:extLst>
              <a:ext uri="{BEBA8EAE-BF5A-486C-A8C5-ECC9F3942E4B}">
                <a14:imgProps xmlns:a14="http://schemas.microsoft.com/office/drawing/2010/main">
                  <a14:imgLayer r:embed="rId13"/>
                </a14:imgProps>
              </a:ext>
            </a:extLst>
          </a:blip>
          <a:srcRect/>
          <a:stretch>
            <a:fillRect/>
          </a:stretch>
        </p:blipFill>
        <p:spPr>
          <a:xfrm rot="21600000">
            <a:off x="6278245" y="4731385"/>
            <a:ext cx="921385" cy="975995"/>
          </a:xfrm>
          <a:prstGeom prst="rect">
            <a:avLst/>
          </a:prstGeom>
          <a:ln>
            <a:noFill/>
          </a:ln>
        </p:spPr>
      </p:pic>
      <p:sp>
        <p:nvSpPr>
          <p:cNvPr id="7" name="文本框 6"/>
          <p:cNvSpPr txBox="1"/>
          <p:nvPr/>
        </p:nvSpPr>
        <p:spPr>
          <a:xfrm>
            <a:off x="6054725" y="5725160"/>
            <a:ext cx="1369060" cy="352425"/>
          </a:xfrm>
          <a:prstGeom prst="rect">
            <a:avLst/>
          </a:prstGeom>
          <a:noFill/>
        </p:spPr>
        <p:txBody>
          <a:bodyPr wrap="square" rtlCol="0" anchor="t">
            <a:spAutoFit/>
          </a:bodyPr>
          <a:p>
            <a:r>
              <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rPr>
              <a:t>空心树</a:t>
            </a:r>
            <a:r>
              <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rPr>
              <a:t>水库</a:t>
            </a:r>
            <a:endPar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endParaRPr>
          </a:p>
        </p:txBody>
      </p:sp>
      <p:cxnSp>
        <p:nvCxnSpPr>
          <p:cNvPr id="9" name="直接箭头连接符 8"/>
          <p:cNvCxnSpPr/>
          <p:nvPr/>
        </p:nvCxnSpPr>
        <p:spPr>
          <a:xfrm flipH="1">
            <a:off x="7199630" y="4662170"/>
            <a:ext cx="1439545" cy="557530"/>
          </a:xfrm>
          <a:prstGeom prst="straightConnector1">
            <a:avLst/>
          </a:prstGeom>
          <a:ln>
            <a:solidFill>
              <a:srgbClr val="3B8E88"/>
            </a:solidFill>
            <a:headEnd type="oval"/>
            <a:tailEnd type="arrow"/>
          </a:ln>
        </p:spPr>
        <p:style>
          <a:lnRef idx="2">
            <a:schemeClr val="accent1"/>
          </a:lnRef>
          <a:fillRef idx="0">
            <a:srgbClr val="FFFFFF"/>
          </a:fillRef>
          <a:effectRef idx="0">
            <a:srgbClr val="FFFFFF"/>
          </a:effectRef>
          <a:fontRef idx="minor">
            <a:schemeClr val="tx1"/>
          </a:fontRef>
        </p:style>
      </p:cxnSp>
      <p:pic>
        <p:nvPicPr>
          <p:cNvPr id="10" name="picture 1818" descr="7b0a20202020227069636672616d65646573223a20222670666d38303230373535303437262673707432312d312626626474303026267764743235353026266f726773697a653030262670667431363626220a7d0a"/>
          <p:cNvPicPr>
            <a:picLocks noChangeAspect="1"/>
          </p:cNvPicPr>
          <p:nvPr>
            <p:custDataLst>
              <p:tags r:id="rId14"/>
            </p:custDataLst>
          </p:nvPr>
        </p:nvPicPr>
        <p:blipFill>
          <a:blip r:embed="rId15">
            <a:extLst>
              <a:ext uri="{BEBA8EAE-BF5A-486C-A8C5-ECC9F3942E4B}">
                <a14:imgProps xmlns:a14="http://schemas.microsoft.com/office/drawing/2010/main">
                  <a14:imgLayer r:embed="rId16"/>
                </a14:imgProps>
              </a:ext>
            </a:extLst>
          </a:blip>
          <a:srcRect/>
          <a:stretch>
            <a:fillRect/>
          </a:stretch>
        </p:blipFill>
        <p:spPr>
          <a:xfrm rot="21600000">
            <a:off x="8275955" y="1056640"/>
            <a:ext cx="921385" cy="975995"/>
          </a:xfrm>
          <a:prstGeom prst="rect">
            <a:avLst/>
          </a:prstGeom>
        </p:spPr>
      </p:pic>
      <p:sp>
        <p:nvSpPr>
          <p:cNvPr id="11" name="文本框 10"/>
          <p:cNvSpPr txBox="1"/>
          <p:nvPr>
            <p:custDataLst>
              <p:tags r:id="rId17"/>
            </p:custDataLst>
          </p:nvPr>
        </p:nvSpPr>
        <p:spPr>
          <a:xfrm>
            <a:off x="8070850" y="753110"/>
            <a:ext cx="1369060" cy="352425"/>
          </a:xfrm>
          <a:prstGeom prst="rect">
            <a:avLst/>
          </a:prstGeom>
          <a:noFill/>
        </p:spPr>
        <p:txBody>
          <a:bodyPr wrap="square" rtlCol="0" anchor="t">
            <a:spAutoFit/>
          </a:bodyPr>
          <a:p>
            <a:pPr algn="ctr"/>
            <a:r>
              <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rPr>
              <a:t>供电所</a:t>
            </a:r>
            <a:endPar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endParaRPr>
          </a:p>
        </p:txBody>
      </p:sp>
      <p:cxnSp>
        <p:nvCxnSpPr>
          <p:cNvPr id="12" name="直接箭头连接符 11"/>
          <p:cNvCxnSpPr/>
          <p:nvPr>
            <p:custDataLst>
              <p:tags r:id="rId18"/>
            </p:custDataLst>
          </p:nvPr>
        </p:nvCxnSpPr>
        <p:spPr>
          <a:xfrm flipH="1" flipV="1">
            <a:off x="8721090" y="2026920"/>
            <a:ext cx="69215" cy="2192020"/>
          </a:xfrm>
          <a:prstGeom prst="straightConnector1">
            <a:avLst/>
          </a:prstGeom>
          <a:ln>
            <a:solidFill>
              <a:srgbClr val="3B8E88"/>
            </a:solidFill>
            <a:headEnd type="oval"/>
            <a:tailEnd type="arrow"/>
          </a:ln>
        </p:spPr>
        <p:style>
          <a:lnRef idx="2">
            <a:schemeClr val="accent1"/>
          </a:lnRef>
          <a:fillRef idx="0">
            <a:srgbClr val="FFFFFF"/>
          </a:fillRef>
          <a:effectRef idx="0">
            <a:srgbClr val="FFFFFF"/>
          </a:effectRef>
          <a:fontRef idx="minor">
            <a:schemeClr val="tx1"/>
          </a:fontRef>
        </p:style>
      </p:cxnSp>
      <p:pic>
        <p:nvPicPr>
          <p:cNvPr id="13" name="picture 1818" descr="7b0a20202020227069636672616d65646573223a20222670666d38303230373535303437262673707432312d312626626474303026267764743235353026266f726773697a653030262670667431363626220a7d0a"/>
          <p:cNvPicPr>
            <a:picLocks noChangeAspect="1"/>
          </p:cNvPicPr>
          <p:nvPr>
            <p:custDataLst>
              <p:tags r:id="rId19"/>
            </p:custDataLst>
          </p:nvPr>
        </p:nvPicPr>
        <p:blipFill>
          <a:blip r:embed="rId20">
            <a:extLst>
              <a:ext uri="{BEBA8EAE-BF5A-486C-A8C5-ECC9F3942E4B}">
                <a14:imgProps xmlns:a14="http://schemas.microsoft.com/office/drawing/2010/main">
                  <a14:imgLayer r:embed="rId21"/>
                </a14:imgProps>
              </a:ext>
            </a:extLst>
          </a:blip>
          <a:srcRect/>
          <a:stretch>
            <a:fillRect/>
          </a:stretch>
        </p:blipFill>
        <p:spPr>
          <a:xfrm rot="21600000">
            <a:off x="11064240" y="1360170"/>
            <a:ext cx="921385" cy="975995"/>
          </a:xfrm>
          <a:prstGeom prst="rect">
            <a:avLst/>
          </a:prstGeom>
        </p:spPr>
      </p:pic>
      <p:sp>
        <p:nvSpPr>
          <p:cNvPr id="15" name="文本框 14"/>
          <p:cNvSpPr txBox="1"/>
          <p:nvPr>
            <p:custDataLst>
              <p:tags r:id="rId22"/>
            </p:custDataLst>
          </p:nvPr>
        </p:nvSpPr>
        <p:spPr>
          <a:xfrm>
            <a:off x="10616565" y="964565"/>
            <a:ext cx="1369060" cy="352425"/>
          </a:xfrm>
          <a:prstGeom prst="rect">
            <a:avLst/>
          </a:prstGeom>
          <a:noFill/>
        </p:spPr>
        <p:txBody>
          <a:bodyPr wrap="square" rtlCol="0" anchor="t">
            <a:spAutoFit/>
          </a:bodyPr>
          <a:p>
            <a:pPr algn="ctr"/>
            <a:r>
              <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rPr>
              <a:t>污水</a:t>
            </a:r>
            <a:r>
              <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rPr>
              <a:t>处理厂</a:t>
            </a:r>
            <a:endParaRPr lang="zh-CN" altLang="en-US" sz="1700" b="1">
              <a:solidFill>
                <a:srgbClr val="01878C"/>
              </a:solidFill>
              <a:latin typeface="微软雅黑" panose="020B0503020204020204" charset="-122"/>
              <a:ea typeface="微软雅黑" panose="020B0503020204020204" charset="-122"/>
              <a:cs typeface="微软雅黑" panose="020B0503020204020204" charset="-122"/>
              <a:sym typeface="+mn-ea"/>
            </a:endParaRPr>
          </a:p>
        </p:txBody>
      </p:sp>
      <p:cxnSp>
        <p:nvCxnSpPr>
          <p:cNvPr id="16" name="直接箭头连接符 15"/>
          <p:cNvCxnSpPr>
            <a:endCxn id="13" idx="2"/>
          </p:cNvCxnSpPr>
          <p:nvPr>
            <p:custDataLst>
              <p:tags r:id="rId23"/>
            </p:custDataLst>
          </p:nvPr>
        </p:nvCxnSpPr>
        <p:spPr>
          <a:xfrm flipV="1">
            <a:off x="8896350" y="2336165"/>
            <a:ext cx="2628900" cy="1764030"/>
          </a:xfrm>
          <a:prstGeom prst="straightConnector1">
            <a:avLst/>
          </a:prstGeom>
          <a:ln>
            <a:solidFill>
              <a:srgbClr val="3B8E88"/>
            </a:solidFill>
            <a:headEnd type="oval"/>
            <a:tailEnd type="arrow"/>
          </a:ln>
        </p:spPr>
        <p:style>
          <a:lnRef idx="2">
            <a:schemeClr val="accent1"/>
          </a:lnRef>
          <a:fillRef idx="0">
            <a:srgbClr val="FFFFFF"/>
          </a:fillRef>
          <a:effectRef idx="0">
            <a:srgbClr val="FFFFFF"/>
          </a:effectRef>
          <a:fontRef idx="minor">
            <a:schemeClr val="tx1"/>
          </a:fontRef>
        </p:style>
      </p:cxnSp>
      <p:pic>
        <p:nvPicPr>
          <p:cNvPr id="17" name="picture 1818" descr="7b0a20202020227069636672616d65646573223a20222670666d38303230373535303437262673707432312d312626626474303026267764743235353026266f726773697a653030262670667431363626220a7d0a"/>
          <p:cNvPicPr>
            <a:picLocks noChangeAspect="1"/>
          </p:cNvPicPr>
          <p:nvPr>
            <p:custDataLst>
              <p:tags r:id="rId24"/>
            </p:custDataLst>
          </p:nvPr>
        </p:nvPicPr>
        <p:blipFill>
          <a:blip r:embed="rId25">
            <a:extLst>
              <a:ext uri="{BEBA8EAE-BF5A-486C-A8C5-ECC9F3942E4B}">
                <a14:imgProps xmlns:a14="http://schemas.microsoft.com/office/drawing/2010/main">
                  <a14:imgLayer r:embed="rId26"/>
                </a14:imgProps>
              </a:ext>
            </a:extLst>
          </a:blip>
          <a:srcRect/>
          <a:stretch>
            <a:fillRect/>
          </a:stretch>
        </p:blipFill>
        <p:spPr>
          <a:xfrm rot="21600000">
            <a:off x="6109970" y="2322195"/>
            <a:ext cx="921385" cy="975995"/>
          </a:xfrm>
          <a:prstGeom prst="rect">
            <a:avLst/>
          </a:prstGeom>
          <a:ln>
            <a:noFill/>
          </a:ln>
        </p:spPr>
      </p:pic>
      <p:cxnSp>
        <p:nvCxnSpPr>
          <p:cNvPr id="18" name="直接箭头连接符 17"/>
          <p:cNvCxnSpPr>
            <a:endCxn id="17" idx="3"/>
          </p:cNvCxnSpPr>
          <p:nvPr>
            <p:custDataLst>
              <p:tags r:id="rId27"/>
            </p:custDataLst>
          </p:nvPr>
        </p:nvCxnSpPr>
        <p:spPr>
          <a:xfrm flipH="1" flipV="1">
            <a:off x="7031355" y="2810510"/>
            <a:ext cx="1457325" cy="1530350"/>
          </a:xfrm>
          <a:prstGeom prst="straightConnector1">
            <a:avLst/>
          </a:prstGeom>
          <a:ln>
            <a:solidFill>
              <a:srgbClr val="3B8E88"/>
            </a:solidFill>
            <a:headEnd type="oval"/>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28"/>
            </p:custDataLst>
          </p:nvPr>
        </p:nvSpPr>
        <p:spPr>
          <a:xfrm>
            <a:off x="5894705" y="1708150"/>
            <a:ext cx="1350645" cy="614045"/>
          </a:xfrm>
          <a:prstGeom prst="rect">
            <a:avLst/>
          </a:prstGeom>
          <a:noFill/>
        </p:spPr>
        <p:txBody>
          <a:bodyPr wrap="square" rtlCol="0" anchor="t">
            <a:spAutoFit/>
          </a:bodyPr>
          <a:p>
            <a:pPr algn="ctr"/>
            <a:r>
              <a:rPr lang="zh-CN" altLang="en-US" sz="1700" b="1">
                <a:solidFill>
                  <a:srgbClr val="C00000"/>
                </a:solidFill>
                <a:latin typeface="微软雅黑" panose="020B0503020204020204" charset="-122"/>
                <a:ea typeface="微软雅黑" panose="020B0503020204020204" charset="-122"/>
                <a:cs typeface="微软雅黑" panose="020B0503020204020204" charset="-122"/>
                <a:sym typeface="+mn-ea"/>
              </a:rPr>
              <a:t>规划垃圾</a:t>
            </a:r>
            <a:endParaRPr lang="zh-CN" altLang="en-US" sz="1700" b="1">
              <a:solidFill>
                <a:srgbClr val="C00000"/>
              </a:solidFill>
              <a:latin typeface="微软雅黑" panose="020B0503020204020204" charset="-122"/>
              <a:ea typeface="微软雅黑" panose="020B0503020204020204" charset="-122"/>
              <a:cs typeface="微软雅黑" panose="020B0503020204020204" charset="-122"/>
              <a:sym typeface="+mn-ea"/>
            </a:endParaRPr>
          </a:p>
          <a:p>
            <a:pPr algn="ctr"/>
            <a:r>
              <a:rPr lang="zh-CN" altLang="en-US" sz="1700" b="1">
                <a:solidFill>
                  <a:srgbClr val="C00000"/>
                </a:solidFill>
                <a:latin typeface="微软雅黑" panose="020B0503020204020204" charset="-122"/>
                <a:ea typeface="微软雅黑" panose="020B0503020204020204" charset="-122"/>
                <a:cs typeface="微软雅黑" panose="020B0503020204020204" charset="-122"/>
                <a:sym typeface="+mn-ea"/>
              </a:rPr>
              <a:t>中转站</a:t>
            </a:r>
            <a:endParaRPr lang="zh-CN" altLang="en-US" sz="17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11150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重大要素支撑</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38" name="文本框 37"/>
          <p:cNvSpPr txBox="1"/>
          <p:nvPr>
            <p:custDataLst>
              <p:tags r:id="rId5"/>
            </p:custDataLst>
          </p:nvPr>
        </p:nvSpPr>
        <p:spPr>
          <a:xfrm>
            <a:off x="1302385" y="964565"/>
            <a:ext cx="425259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  综合防灾减灾体系</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1810" name="textbox 1810"/>
          <p:cNvSpPr/>
          <p:nvPr>
            <p:custDataLst>
              <p:tags r:id="rId6"/>
            </p:custDataLst>
          </p:nvPr>
        </p:nvSpPr>
        <p:spPr>
          <a:xfrm>
            <a:off x="1031240" y="1510665"/>
            <a:ext cx="4980940" cy="1801495"/>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sz="17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抗震减灾规划</a:t>
            </a:r>
            <a:r>
              <a:rPr sz="17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前场镇抗震设防烈度为</a:t>
            </a:r>
            <a:r>
              <a:rPr sz="1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7度</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设计基本地震加速度值为0.15g，城市生命线系统和重要基础设施</a:t>
            </a:r>
            <a:r>
              <a:rPr sz="1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提高一个设防等级</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。新建建设工程或项目严格按照国家和省相应规范标准避让活动断裂带。</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
        <p:nvSpPr>
          <p:cNvPr id="3" name="textbox 1810"/>
          <p:cNvSpPr/>
          <p:nvPr>
            <p:custDataLst>
              <p:tags r:id="rId7"/>
            </p:custDataLst>
          </p:nvPr>
        </p:nvSpPr>
        <p:spPr>
          <a:xfrm>
            <a:off x="1040765" y="4431665"/>
            <a:ext cx="4740275" cy="1341755"/>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sz="17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消防安全规划</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规划至</a:t>
            </a:r>
            <a:r>
              <a:rPr lang="en-US" altLang="zh-CN"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2035</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年，规划新建</a:t>
            </a:r>
            <a:r>
              <a:rPr sz="1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1处一级乡镇专职消防队</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sp>
        <p:nvSpPr>
          <p:cNvPr id="4" name="textbox 1810"/>
          <p:cNvSpPr/>
          <p:nvPr>
            <p:custDataLst>
              <p:tags r:id="rId8"/>
            </p:custDataLst>
          </p:nvPr>
        </p:nvSpPr>
        <p:spPr>
          <a:xfrm>
            <a:off x="1031240" y="3110230"/>
            <a:ext cx="5064760" cy="1239520"/>
          </a:xfrm>
          <a:prstGeom prst="rect">
            <a:avLst/>
          </a:prstGeom>
        </p:spPr>
        <p:txBody>
          <a:bodyPr vert="horz" wrap="square" lIns="0" tIns="0" rIns="0" bIns="0"/>
          <a:p>
            <a:pPr algn="l" rtl="0" eaLnBrk="0">
              <a:lnSpc>
                <a:spcPct val="79000"/>
              </a:lnSpc>
            </a:pPr>
            <a:endParaRPr lang="en-US" altLang="en-US" sz="1500" dirty="0"/>
          </a:p>
          <a:p>
            <a:pPr marL="12700" indent="0" algn="l" rtl="0" eaLnBrk="0" fontAlgn="auto">
              <a:lnSpc>
                <a:spcPct val="150000"/>
              </a:lnSpc>
            </a:pPr>
            <a:r>
              <a:rPr sz="1500" kern="0" spc="0" dirty="0">
                <a:solidFill>
                  <a:srgbClr val="5E4725">
                    <a:alpha val="100000"/>
                  </a:srgbClr>
                </a:solidFill>
                <a:latin typeface="Wingdings" panose="05000000000000000000"/>
                <a:ea typeface="Wingdings" panose="05000000000000000000"/>
                <a:cs typeface="Wingdings" panose="05000000000000000000"/>
              </a:rPr>
              <a:t>&gt;</a:t>
            </a:r>
            <a:r>
              <a:rPr sz="1700" b="1" kern="0" spc="-10" dirty="0">
                <a:solidFill>
                  <a:srgbClr val="5E4725">
                    <a:alpha val="100000"/>
                  </a:srgbClr>
                </a:solidFill>
                <a:latin typeface="微软雅黑" panose="020B0503020204020204" charset="-122"/>
                <a:ea typeface="微软雅黑" panose="020B0503020204020204" charset="-122"/>
                <a:cs typeface="微软雅黑" panose="020B0503020204020204" charset="-122"/>
              </a:rPr>
              <a:t>防洪排涝规划</a:t>
            </a:r>
            <a:r>
              <a:rPr sz="1500" b="1" kern="0" spc="0" dirty="0">
                <a:solidFill>
                  <a:srgbClr val="5E4725">
                    <a:alpha val="100000"/>
                  </a:srgbClr>
                </a:solidFill>
                <a:latin typeface="微软雅黑" panose="020B0503020204020204" charset="-122"/>
                <a:ea typeface="微软雅黑" panose="020B0503020204020204" charset="-122"/>
                <a:cs typeface="微软雅黑" panose="020B0503020204020204" charset="-122"/>
              </a:rPr>
              <a:t>：</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前场集镇防洪等级按</a:t>
            </a:r>
            <a:r>
              <a:rPr sz="1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小城市</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防洪标准，</a:t>
            </a:r>
            <a:r>
              <a:rPr sz="1400" b="1" kern="0" spc="-10" dirty="0">
                <a:solidFill>
                  <a:srgbClr val="C00000">
                    <a:alpha val="100000"/>
                  </a:srgbClr>
                </a:solidFill>
                <a:latin typeface="微软雅黑" panose="020B0503020204020204" charset="-122"/>
                <a:ea typeface="微软雅黑" panose="020B0503020204020204" charset="-122"/>
                <a:cs typeface="微软雅黑" panose="020B0503020204020204" charset="-122"/>
              </a:rPr>
              <a:t>河洪采用20年一遇防洪标准，山洪采用10年一遇的防洪标准，内涝防治标准采用10年一遇</a:t>
            </a:r>
            <a:r>
              <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rPr>
              <a:t>。</a:t>
            </a:r>
            <a:endParaRPr lang="zh-CN" altLang="en-US" sz="1500" kern="0" spc="0" dirty="0">
              <a:solidFill>
                <a:srgbClr val="818181">
                  <a:alpha val="100000"/>
                </a:srgbClr>
              </a:solidFill>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6762750" y="837565"/>
            <a:ext cx="5105400" cy="5990590"/>
            <a:chOff x="10650" y="1319"/>
            <a:chExt cx="8040" cy="9434"/>
          </a:xfrm>
        </p:grpSpPr>
        <p:pic>
          <p:nvPicPr>
            <p:cNvPr id="2" name="图片 1" descr="前场镇救援"/>
            <p:cNvPicPr>
              <a:picLocks noChangeAspect="1"/>
            </p:cNvPicPr>
            <p:nvPr/>
          </p:nvPicPr>
          <p:blipFill>
            <a:blip r:embed="rId9"/>
            <a:srcRect l="3103" t="3611" r="4019" b="15213"/>
            <a:stretch>
              <a:fillRect/>
            </a:stretch>
          </p:blipFill>
          <p:spPr>
            <a:xfrm>
              <a:off x="10650" y="1319"/>
              <a:ext cx="7635" cy="9434"/>
            </a:xfrm>
            <a:prstGeom prst="rect">
              <a:avLst/>
            </a:prstGeom>
          </p:spPr>
        </p:pic>
        <p:sp>
          <p:nvSpPr>
            <p:cNvPr id="5" name="矩形 4"/>
            <p:cNvSpPr/>
            <p:nvPr/>
          </p:nvSpPr>
          <p:spPr>
            <a:xfrm>
              <a:off x="17640" y="8887"/>
              <a:ext cx="1050" cy="186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1914" name="picture 1914"/>
          <p:cNvPicPr>
            <a:picLocks noChangeAspect="1"/>
          </p:cNvPicPr>
          <p:nvPr>
            <p:custDataLst>
              <p:tags r:id="rId10"/>
            </p:custDataLst>
          </p:nvPr>
        </p:nvPicPr>
        <p:blipFill>
          <a:blip r:embed="rId11"/>
          <a:stretch>
            <a:fillRect/>
          </a:stretch>
        </p:blipFill>
        <p:spPr>
          <a:xfrm rot="21600000">
            <a:off x="8181874" y="3428885"/>
            <a:ext cx="847979" cy="301155"/>
          </a:xfrm>
          <a:prstGeom prst="rect">
            <a:avLst/>
          </a:prstGeom>
        </p:spPr>
      </p:pic>
      <p:sp>
        <p:nvSpPr>
          <p:cNvPr id="1902" name="textbox 1902"/>
          <p:cNvSpPr/>
          <p:nvPr>
            <p:custDataLst>
              <p:tags r:id="rId12"/>
            </p:custDataLst>
          </p:nvPr>
        </p:nvSpPr>
        <p:spPr>
          <a:xfrm>
            <a:off x="7894955" y="3729990"/>
            <a:ext cx="1421765" cy="355600"/>
          </a:xfrm>
          <a:prstGeom prst="rect">
            <a:avLst/>
          </a:prstGeom>
        </p:spPr>
        <p:txBody>
          <a:bodyPr vert="horz" wrap="square" lIns="0" tIns="0" rIns="0" bIns="0"/>
          <a:p>
            <a:pPr algn="l" rtl="0" eaLnBrk="0">
              <a:lnSpc>
                <a:spcPct val="80000"/>
              </a:lnSpc>
            </a:pPr>
            <a:endParaRPr lang="en-US" altLang="en-US" sz="100" dirty="0"/>
          </a:p>
          <a:p>
            <a:pPr algn="r" rtl="0" eaLnBrk="0">
              <a:lnSpc>
                <a:spcPct val="100000"/>
              </a:lnSpc>
            </a:pPr>
            <a:r>
              <a:rPr sz="2000" kern="0" spc="20" dirty="0">
                <a:solidFill>
                  <a:srgbClr val="020200">
                    <a:alpha val="100000"/>
                  </a:srgbClr>
                </a:solidFill>
                <a:latin typeface="微软雅黑" panose="020B0503020204020204" charset="-122"/>
                <a:ea typeface="微软雅黑" panose="020B0503020204020204" charset="-122"/>
                <a:cs typeface="微软雅黑" panose="020B0503020204020204" charset="-122"/>
              </a:rPr>
              <a:t>应急救援圈</a:t>
            </a:r>
            <a:endParaRPr lang="en-US" altLang="en-US" sz="2000" dirty="0"/>
          </a:p>
          <a:p>
            <a:pPr algn="l" rtl="0" eaLnBrk="0">
              <a:lnSpc>
                <a:spcPct val="119000"/>
              </a:lnSpc>
            </a:pPr>
            <a:endParaRPr lang="en-US" altLang="en-US" sz="1000" dirty="0"/>
          </a:p>
          <a:p>
            <a:pPr algn="l" rtl="0" eaLnBrk="0">
              <a:lnSpc>
                <a:spcPct val="119000"/>
              </a:lnSpc>
            </a:pPr>
            <a:endParaRPr lang="en-US" altLang="en-US" sz="1000" dirty="0"/>
          </a:p>
          <a:p>
            <a:pPr algn="l" rtl="0" eaLnBrk="0">
              <a:lnSpc>
                <a:spcPct val="119000"/>
              </a:lnSpc>
            </a:pPr>
            <a:endParaRPr lang="en-US" altLang="en-US" sz="1000" dirty="0"/>
          </a:p>
          <a:p>
            <a:pPr algn="l" rtl="0" eaLnBrk="0">
              <a:lnSpc>
                <a:spcPct val="120000"/>
              </a:lnSpc>
            </a:pPr>
            <a:endParaRPr lang="en-US" altLang="en-US" sz="1000" dirty="0"/>
          </a:p>
          <a:p>
            <a:pPr algn="l" rtl="0" eaLnBrk="0">
              <a:lnSpc>
                <a:spcPct val="115000"/>
              </a:lnSpc>
            </a:pPr>
            <a:endParaRPr lang="en-US" altLang="en-US" sz="500" dirty="0"/>
          </a:p>
          <a:p>
            <a:pPr marL="12700" algn="l" rtl="0" eaLnBrk="0">
              <a:lnSpc>
                <a:spcPct val="87000"/>
              </a:lnSpc>
              <a:spcBef>
                <a:spcPts val="5"/>
              </a:spcBef>
            </a:pPr>
            <a:endParaRPr lang="en-US" altLang="en-US" sz="23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821690" y="169545"/>
            <a:ext cx="377571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生态修复与国土综合整治</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38" name="文本框 37"/>
          <p:cNvSpPr txBox="1"/>
          <p:nvPr>
            <p:custDataLst>
              <p:tags r:id="rId5"/>
            </p:custDataLst>
          </p:nvPr>
        </p:nvSpPr>
        <p:spPr>
          <a:xfrm>
            <a:off x="1302385" y="964565"/>
            <a:ext cx="425259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  “山水林田湖草”系统修复</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pic>
        <p:nvPicPr>
          <p:cNvPr id="2" name="图片 1" descr="E:/姚安县/姚安县乡镇/前场镇乡镇规划/文本表格/公示稿/图片/国土空间规划照片(1)/国土空间规划照片/eab467b6eac01ce6f72c61524e7847e.jpgeab467b6eac01ce6f72c61524e7847e"/>
          <p:cNvPicPr>
            <a:picLocks noChangeAspect="1"/>
          </p:cNvPicPr>
          <p:nvPr>
            <p:custDataLst>
              <p:tags r:id="rId6"/>
            </p:custDataLst>
          </p:nvPr>
        </p:nvPicPr>
        <p:blipFill rotWithShape="1">
          <a:blip r:embed="rId7"/>
          <a:srcRect l="2925" r="2925"/>
          <a:stretch>
            <a:fillRect/>
          </a:stretch>
        </p:blipFill>
        <p:spPr>
          <a:xfrm>
            <a:off x="546920" y="1657984"/>
            <a:ext cx="3205297" cy="4537075"/>
          </a:xfrm>
          <a:prstGeom prst="rect">
            <a:avLst/>
          </a:prstGeom>
        </p:spPr>
      </p:pic>
      <p:sp>
        <p:nvSpPr>
          <p:cNvPr id="5" name="矩形 4"/>
          <p:cNvSpPr/>
          <p:nvPr>
            <p:custDataLst>
              <p:tags r:id="rId8"/>
            </p:custDataLst>
          </p:nvPr>
        </p:nvSpPr>
        <p:spPr>
          <a:xfrm>
            <a:off x="3510280" y="1873885"/>
            <a:ext cx="8141970" cy="1584325"/>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6" name="矩形 5"/>
          <p:cNvSpPr/>
          <p:nvPr>
            <p:custDataLst>
              <p:tags r:id="rId9"/>
            </p:custDataLst>
          </p:nvPr>
        </p:nvSpPr>
        <p:spPr>
          <a:xfrm>
            <a:off x="3769995" y="2586355"/>
            <a:ext cx="7607300" cy="929640"/>
          </a:xfrm>
          <a:prstGeom prst="rect">
            <a:avLst/>
          </a:prstGeom>
        </p:spPr>
        <p:txBody>
          <a:bodyPr wrap="square">
            <a:spAutoFit/>
          </a:bodyPr>
          <a:p>
            <a:pPr>
              <a:lnSpc>
                <a:spcPct val="130000"/>
              </a:lnSpc>
            </a:pPr>
            <a:r>
              <a:rPr lang="zh-CN" altLang="en-US" sz="1400" dirty="0">
                <a:solidFill>
                  <a:schemeClr val="bg1"/>
                </a:solidFill>
                <a:ea typeface="思源黑体 CN Light" panose="020B0300000000000000" pitchFamily="34" charset="-122"/>
              </a:rPr>
              <a:t>按照自然修复为主，人工修复为辅，统筹山水林田湖草各生态要素、自然资源保护与利用，划分生态修复重点区域，布局生态修复重点工程，优化生态、生活、生产空间格局，改善城乡人居环境，助推乡村振兴，建设山清水秀、林茂田肥、美丽宜居、人与自然和谐相处的生态环境</a:t>
            </a:r>
            <a:r>
              <a:rPr lang="zh-CN" altLang="en-US" sz="1200" dirty="0">
                <a:solidFill>
                  <a:schemeClr val="bg1"/>
                </a:solidFill>
                <a:ea typeface="思源黑体 CN Light" panose="020B0300000000000000" pitchFamily="34" charset="-122"/>
              </a:rPr>
              <a:t>。</a:t>
            </a:r>
            <a:endParaRPr lang="en-US" altLang="zh-CN" sz="1200" dirty="0">
              <a:solidFill>
                <a:schemeClr val="bg1"/>
              </a:solidFill>
              <a:ea typeface="思源黑体 CN Light" panose="020B0300000000000000" pitchFamily="34" charset="-122"/>
            </a:endParaRPr>
          </a:p>
        </p:txBody>
      </p:sp>
      <p:sp>
        <p:nvSpPr>
          <p:cNvPr id="7" name="矩形 6"/>
          <p:cNvSpPr/>
          <p:nvPr>
            <p:custDataLst>
              <p:tags r:id="rId10"/>
            </p:custDataLst>
          </p:nvPr>
        </p:nvSpPr>
        <p:spPr>
          <a:xfrm>
            <a:off x="3769819" y="2188812"/>
            <a:ext cx="6719614" cy="398780"/>
          </a:xfrm>
          <a:prstGeom prst="rect">
            <a:avLst/>
          </a:prstGeom>
        </p:spPr>
        <p:txBody>
          <a:bodyPr wrap="square">
            <a:spAutoFit/>
          </a:bodyPr>
          <a:p>
            <a:r>
              <a:rPr lang="zh-CN" altLang="en-US" sz="2000" b="1" dirty="0">
                <a:solidFill>
                  <a:schemeClr val="bg1"/>
                </a:solidFill>
                <a:latin typeface="+mj-ea"/>
                <a:ea typeface="+mj-ea"/>
              </a:rPr>
              <a:t>全</a:t>
            </a:r>
            <a:r>
              <a:rPr lang="zh-CN" altLang="en-US" sz="2000" b="1" dirty="0">
                <a:solidFill>
                  <a:schemeClr val="bg1"/>
                </a:solidFill>
                <a:latin typeface="+mj-ea"/>
                <a:ea typeface="+mj-ea"/>
              </a:rPr>
              <a:t>面开展山水林田湖草系统修复</a:t>
            </a:r>
            <a:endParaRPr lang="zh-CN" altLang="en-US" sz="2000" b="1" dirty="0">
              <a:solidFill>
                <a:schemeClr val="bg1"/>
              </a:solidFill>
              <a:latin typeface="+mj-ea"/>
              <a:ea typeface="+mj-ea"/>
            </a:endParaRPr>
          </a:p>
        </p:txBody>
      </p:sp>
      <p:sp>
        <p:nvSpPr>
          <p:cNvPr id="8" name="矩形: 圆角 7"/>
          <p:cNvSpPr/>
          <p:nvPr>
            <p:custDataLst>
              <p:tags r:id="rId11"/>
            </p:custDataLst>
          </p:nvPr>
        </p:nvSpPr>
        <p:spPr>
          <a:xfrm>
            <a:off x="6302609" y="3809112"/>
            <a:ext cx="1368152" cy="432074"/>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水源地</a:t>
            </a:r>
            <a:endParaRPr lang="zh-CN" altLang="en-US" sz="2000" dirty="0">
              <a:latin typeface="+mj-ea"/>
              <a:ea typeface="+mj-ea"/>
            </a:endParaRPr>
          </a:p>
        </p:txBody>
      </p:sp>
      <p:sp>
        <p:nvSpPr>
          <p:cNvPr id="9" name="矩形 8"/>
          <p:cNvSpPr/>
          <p:nvPr>
            <p:custDataLst>
              <p:tags r:id="rId12"/>
            </p:custDataLst>
          </p:nvPr>
        </p:nvSpPr>
        <p:spPr>
          <a:xfrm>
            <a:off x="5987415" y="4405630"/>
            <a:ext cx="2035175" cy="1961515"/>
          </a:xfrm>
          <a:prstGeom prst="rect">
            <a:avLst/>
          </a:prstGeom>
          <a:ln>
            <a:solidFill>
              <a:schemeClr val="accent6">
                <a:lumMod val="60000"/>
                <a:lumOff val="40000"/>
              </a:schemeClr>
            </a:solidFill>
          </a:ln>
        </p:spPr>
        <p:txBody>
          <a:bodyPr wrap="square">
            <a:no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规划实施空心树水库、横山水库等2个水源地保护工程。根据水源地周边生态破坏、污染程度，采取在水库周边建立生态屏障，种植适宜的水生植物，绿化造林等措施，减少污染，提升和改善水质。</a:t>
            </a:r>
            <a:endParaRPr lang="zh-CN" altLang="en-US" sz="1200" dirty="0">
              <a:solidFill>
                <a:schemeClr val="tx1">
                  <a:lumMod val="50000"/>
                  <a:lumOff val="50000"/>
                </a:schemeClr>
              </a:solidFill>
              <a:ea typeface="思源黑体 CN Light" panose="020B0300000000000000" pitchFamily="34" charset="-122"/>
            </a:endParaRPr>
          </a:p>
        </p:txBody>
      </p:sp>
      <p:sp>
        <p:nvSpPr>
          <p:cNvPr id="10" name="矩形: 圆角 9"/>
          <p:cNvSpPr/>
          <p:nvPr>
            <p:custDataLst>
              <p:tags r:id="rId13"/>
            </p:custDataLst>
          </p:nvPr>
        </p:nvSpPr>
        <p:spPr>
          <a:xfrm>
            <a:off x="8414923" y="3809112"/>
            <a:ext cx="1368152" cy="432074"/>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河道治理</a:t>
            </a:r>
            <a:endParaRPr lang="zh-CN" altLang="en-US" sz="2000" dirty="0">
              <a:latin typeface="+mj-ea"/>
              <a:ea typeface="+mj-ea"/>
            </a:endParaRPr>
          </a:p>
        </p:txBody>
      </p:sp>
      <p:sp>
        <p:nvSpPr>
          <p:cNvPr id="11" name="矩形 10"/>
          <p:cNvSpPr/>
          <p:nvPr>
            <p:custDataLst>
              <p:tags r:id="rId14"/>
            </p:custDataLst>
          </p:nvPr>
        </p:nvSpPr>
        <p:spPr>
          <a:xfrm>
            <a:off x="8100060" y="4405630"/>
            <a:ext cx="2035175" cy="1961515"/>
          </a:xfrm>
          <a:prstGeom prst="rect">
            <a:avLst/>
          </a:prstGeom>
          <a:ln>
            <a:solidFill>
              <a:schemeClr val="accent6">
                <a:lumMod val="60000"/>
                <a:lumOff val="40000"/>
              </a:schemeClr>
            </a:solidFill>
          </a:ln>
        </p:spPr>
        <p:txBody>
          <a:bodyPr wrap="square">
            <a:no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规划实施石者河、普登河等5个河道治理工程。开展清淤疏浚工程、坡岸整治工程，结合景观绿化工程实施水土流失综合治理，减少泥沙进入河</a:t>
            </a:r>
            <a:r>
              <a:rPr lang="zh-CN" altLang="en-US" sz="1200" dirty="0">
                <a:solidFill>
                  <a:schemeClr val="tx1">
                    <a:lumMod val="50000"/>
                    <a:lumOff val="50000"/>
                  </a:schemeClr>
                </a:solidFill>
                <a:ea typeface="思源黑体 CN Light" panose="020B0300000000000000" pitchFamily="34" charset="-122"/>
              </a:rPr>
              <a:t>库，稳固河岸，防治水土流失，美化河岸景观，改善河流生态环境。</a:t>
            </a:r>
            <a:endParaRPr lang="zh-CN" altLang="en-US" sz="1200" dirty="0">
              <a:solidFill>
                <a:schemeClr val="tx1">
                  <a:lumMod val="50000"/>
                  <a:lumOff val="50000"/>
                </a:schemeClr>
              </a:solidFill>
              <a:ea typeface="思源黑体 CN Light" panose="020B0300000000000000" pitchFamily="34" charset="-122"/>
            </a:endParaRPr>
          </a:p>
        </p:txBody>
      </p:sp>
      <p:sp>
        <p:nvSpPr>
          <p:cNvPr id="12" name="矩形: 圆角 11"/>
          <p:cNvSpPr/>
          <p:nvPr>
            <p:custDataLst>
              <p:tags r:id="rId15"/>
            </p:custDataLst>
          </p:nvPr>
        </p:nvSpPr>
        <p:spPr>
          <a:xfrm>
            <a:off x="4190249" y="3809112"/>
            <a:ext cx="1368152" cy="432074"/>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森林</a:t>
            </a:r>
            <a:r>
              <a:rPr lang="zh-CN" altLang="en-US" sz="2000" dirty="0">
                <a:latin typeface="+mj-ea"/>
                <a:ea typeface="+mj-ea"/>
              </a:rPr>
              <a:t>生态</a:t>
            </a:r>
            <a:endParaRPr lang="zh-CN" altLang="en-US" sz="2000" dirty="0">
              <a:latin typeface="+mj-ea"/>
              <a:ea typeface="+mj-ea"/>
            </a:endParaRPr>
          </a:p>
        </p:txBody>
      </p:sp>
      <p:sp>
        <p:nvSpPr>
          <p:cNvPr id="13" name="矩形 12"/>
          <p:cNvSpPr/>
          <p:nvPr>
            <p:custDataLst>
              <p:tags r:id="rId16"/>
            </p:custDataLst>
          </p:nvPr>
        </p:nvSpPr>
        <p:spPr>
          <a:xfrm>
            <a:off x="3875405" y="4405630"/>
            <a:ext cx="2035175" cy="1961515"/>
          </a:xfrm>
          <a:prstGeom prst="rect">
            <a:avLst/>
          </a:prstGeom>
          <a:ln>
            <a:solidFill>
              <a:schemeClr val="accent6">
                <a:lumMod val="60000"/>
                <a:lumOff val="40000"/>
              </a:schemeClr>
            </a:solidFill>
          </a:ln>
        </p:spPr>
        <p:txBody>
          <a:bodyPr wrap="square">
            <a:no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规划在天然林、自然保护区等林地生态系统类型比较丰富的地区，采取植被恢复、野生动物栖息地恢复等措施，实施防护林、封山育林、退化林地的修复治理工程，提高森林覆盖率，逐步恢复生态系统功能。</a:t>
            </a:r>
            <a:endParaRPr lang="zh-CN" altLang="en-US" sz="1200" dirty="0">
              <a:solidFill>
                <a:schemeClr val="tx1">
                  <a:lumMod val="50000"/>
                  <a:lumOff val="50000"/>
                </a:schemeClr>
              </a:solidFill>
              <a:ea typeface="思源黑体 CN Light" panose="020B0300000000000000" pitchFamily="34" charset="-122"/>
            </a:endParaRPr>
          </a:p>
        </p:txBody>
      </p:sp>
      <p:sp>
        <p:nvSpPr>
          <p:cNvPr id="15" name="矩形: 圆角 9"/>
          <p:cNvSpPr/>
          <p:nvPr>
            <p:custDataLst>
              <p:tags r:id="rId17"/>
            </p:custDataLst>
          </p:nvPr>
        </p:nvSpPr>
        <p:spPr>
          <a:xfrm>
            <a:off x="10488833" y="3771012"/>
            <a:ext cx="1368152" cy="432074"/>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矿山</a:t>
            </a:r>
            <a:r>
              <a:rPr lang="zh-CN" altLang="en-US" sz="2000" dirty="0">
                <a:latin typeface="+mj-ea"/>
                <a:ea typeface="+mj-ea"/>
              </a:rPr>
              <a:t>修复</a:t>
            </a:r>
            <a:endParaRPr lang="zh-CN" altLang="en-US" sz="2000" dirty="0">
              <a:latin typeface="+mj-ea"/>
              <a:ea typeface="+mj-ea"/>
            </a:endParaRPr>
          </a:p>
        </p:txBody>
      </p:sp>
      <p:sp>
        <p:nvSpPr>
          <p:cNvPr id="16" name="矩形 15"/>
          <p:cNvSpPr/>
          <p:nvPr>
            <p:custDataLst>
              <p:tags r:id="rId18"/>
            </p:custDataLst>
          </p:nvPr>
        </p:nvSpPr>
        <p:spPr>
          <a:xfrm>
            <a:off x="10212705" y="4405630"/>
            <a:ext cx="1744345" cy="1961515"/>
          </a:xfrm>
          <a:prstGeom prst="rect">
            <a:avLst/>
          </a:prstGeom>
          <a:ln>
            <a:solidFill>
              <a:schemeClr val="accent6">
                <a:lumMod val="60000"/>
                <a:lumOff val="40000"/>
              </a:schemeClr>
            </a:solidFill>
          </a:ln>
        </p:spPr>
        <p:txBody>
          <a:bodyPr wrap="square">
            <a:no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规划开展历史遗留矿山生态修复，解决历史遗留露天矿山生态保护修复问题，加强矿山开采边坡综合整治，恢复矿区生态环境。</a:t>
            </a:r>
            <a:endParaRPr lang="zh-CN" altLang="en-US" sz="1200" dirty="0">
              <a:solidFill>
                <a:schemeClr val="tx1">
                  <a:lumMod val="50000"/>
                  <a:lumOff val="50000"/>
                </a:schemeClr>
              </a:solidFill>
              <a:ea typeface="思源黑体 CN Light" panose="020B0300000000000000"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30"/>
          <p:cNvSpPr/>
          <p:nvPr/>
        </p:nvSpPr>
        <p:spPr>
          <a:xfrm>
            <a:off x="832578" y="1316417"/>
            <a:ext cx="4195445" cy="1497647"/>
          </a:xfrm>
          <a:prstGeom prst="rect">
            <a:avLst/>
          </a:prstGeom>
        </p:spPr>
        <p:txBody>
          <a:bodyPr vert="horz" wrap="square" lIns="0" tIns="0" rIns="0" bIns="0"/>
          <a:lstStyle/>
          <a:p>
            <a:pPr algn="l" rtl="0" eaLnBrk="0">
              <a:lnSpc>
                <a:spcPct val="83000"/>
              </a:lnSpc>
            </a:pPr>
            <a:endParaRPr lang="en-US" altLang="en-US" sz="100" dirty="0"/>
          </a:p>
          <a:p>
            <a:pPr marL="28575" algn="l" rtl="0" eaLnBrk="0">
              <a:lnSpc>
                <a:spcPts val="2375"/>
              </a:lnSpc>
            </a:pPr>
            <a:r>
              <a:rPr sz="1700" kern="0" spc="70" dirty="0">
                <a:solidFill>
                  <a:srgbClr val="663300">
                    <a:alpha val="100000"/>
                  </a:srgbClr>
                </a:solidFill>
                <a:latin typeface="Wingdings" panose="05000000000000000000"/>
                <a:ea typeface="Wingdings" panose="05000000000000000000"/>
                <a:cs typeface="Wingdings" panose="05000000000000000000"/>
              </a:rPr>
              <a:t>&gt;</a:t>
            </a:r>
            <a:r>
              <a:rPr sz="1700" kern="0" spc="-800" dirty="0">
                <a:solidFill>
                  <a:srgbClr val="663300">
                    <a:alpha val="100000"/>
                  </a:srgbClr>
                </a:solidFill>
                <a:latin typeface="Wingdings" panose="05000000000000000000"/>
                <a:ea typeface="Wingdings" panose="05000000000000000000"/>
                <a:cs typeface="Wingdings" panose="05000000000000000000"/>
              </a:rPr>
              <a:t> </a:t>
            </a:r>
            <a:r>
              <a:rPr lang="zh-CN" altLang="en-US" sz="1700" b="1" kern="0" spc="70" dirty="0" smtClean="0">
                <a:solidFill>
                  <a:srgbClr val="663300">
                    <a:alpha val="100000"/>
                  </a:srgbClr>
                </a:solidFill>
                <a:latin typeface="微软雅黑" panose="020B0503020204020204" charset="-122"/>
                <a:ea typeface="微软雅黑" panose="020B0503020204020204" charset="-122"/>
                <a:cs typeface="微软雅黑" panose="020B0503020204020204" charset="-122"/>
              </a:rPr>
              <a:t>简介</a:t>
            </a:r>
            <a:endParaRPr lang="en-US" altLang="en-US" sz="1700" dirty="0"/>
          </a:p>
          <a:p>
            <a:pPr marL="12700" eaLnBrk="0">
              <a:lnSpc>
                <a:spcPct val="150000"/>
              </a:lnSpc>
              <a:spcBef>
                <a:spcPts val="455"/>
              </a:spcBef>
            </a:pPr>
            <a:r>
              <a:rPr lang="zh-CN" altLang="en-US" sz="1500" kern="0" spc="90" dirty="0" smtClean="0">
                <a:solidFill>
                  <a:srgbClr val="8B8B8B">
                    <a:alpha val="100000"/>
                  </a:srgbClr>
                </a:solidFill>
                <a:latin typeface="微软雅黑" panose="020B0503020204020204" charset="-122"/>
                <a:ea typeface="微软雅黑" panose="020B0503020204020204" charset="-122"/>
                <a:cs typeface="微软雅黑" panose="020B0503020204020204" charset="-122"/>
              </a:rPr>
              <a:t>前场镇位于</a:t>
            </a:r>
            <a:r>
              <a:rPr lang="zh-CN" altLang="en-US" sz="1500" kern="0" spc="90" dirty="0">
                <a:solidFill>
                  <a:srgbClr val="8B8B8B">
                    <a:alpha val="100000"/>
                  </a:srgbClr>
                </a:solidFill>
                <a:latin typeface="微软雅黑" panose="020B0503020204020204" charset="-122"/>
                <a:ea typeface="微软雅黑" panose="020B0503020204020204" charset="-122"/>
                <a:cs typeface="微软雅黑" panose="020B0503020204020204" charset="-122"/>
              </a:rPr>
              <a:t>姚安县东部，镇政府驻地新街距县城</a:t>
            </a:r>
            <a:r>
              <a:rPr lang="en-US" altLang="zh-CN" sz="1500" kern="0" spc="90" dirty="0">
                <a:solidFill>
                  <a:srgbClr val="8B8B8B">
                    <a:alpha val="100000"/>
                  </a:srgbClr>
                </a:solidFill>
                <a:latin typeface="微软雅黑" panose="020B0503020204020204" charset="-122"/>
                <a:ea typeface="微软雅黑" panose="020B0503020204020204" charset="-122"/>
                <a:cs typeface="微软雅黑" panose="020B0503020204020204" charset="-122"/>
              </a:rPr>
              <a:t>23</a:t>
            </a:r>
            <a:r>
              <a:rPr lang="zh-CN" altLang="en-US" sz="1500" kern="0" spc="90" dirty="0">
                <a:solidFill>
                  <a:srgbClr val="8B8B8B">
                    <a:alpha val="100000"/>
                  </a:srgbClr>
                </a:solidFill>
                <a:latin typeface="微软雅黑" panose="020B0503020204020204" charset="-122"/>
                <a:ea typeface="微软雅黑" panose="020B0503020204020204" charset="-122"/>
                <a:cs typeface="微软雅黑" panose="020B0503020204020204" charset="-122"/>
              </a:rPr>
              <a:t>千米。</a:t>
            </a:r>
            <a:r>
              <a:rPr lang="zh-CN" altLang="en-US" sz="1600" b="1" dirty="0">
                <a:solidFill>
                  <a:srgbClr val="3B8E88"/>
                </a:solidFill>
              </a:rPr>
              <a:t>楚姚、昆楚大复线</a:t>
            </a:r>
            <a:r>
              <a:rPr lang="zh-CN" altLang="en-US" sz="1500" kern="0" spc="90" dirty="0">
                <a:solidFill>
                  <a:srgbClr val="8B8B8B">
                    <a:alpha val="100000"/>
                  </a:srgbClr>
                </a:solidFill>
                <a:latin typeface="微软雅黑" panose="020B0503020204020204" charset="-122"/>
                <a:ea typeface="微软雅黑" panose="020B0503020204020204" charset="-122"/>
                <a:cs typeface="微软雅黑" panose="020B0503020204020204" charset="-122"/>
              </a:rPr>
              <a:t>两条高速公路穿境而过，素有</a:t>
            </a:r>
            <a:r>
              <a:rPr lang="zh-CN" altLang="en-US" sz="1600" b="1" dirty="0" smtClean="0">
                <a:solidFill>
                  <a:srgbClr val="3B8E88"/>
                </a:solidFill>
              </a:rPr>
              <a:t>“前场关” “</a:t>
            </a:r>
            <a:r>
              <a:rPr lang="zh-CN" altLang="en-US" sz="1600" b="1" dirty="0">
                <a:solidFill>
                  <a:srgbClr val="3B8E88"/>
                </a:solidFill>
              </a:rPr>
              <a:t>姚安东大门”</a:t>
            </a:r>
            <a:r>
              <a:rPr lang="zh-CN" altLang="en-US" sz="1500" kern="0" spc="90" dirty="0">
                <a:solidFill>
                  <a:srgbClr val="8B8B8B">
                    <a:alpha val="100000"/>
                  </a:srgbClr>
                </a:solidFill>
                <a:latin typeface="微软雅黑" panose="020B0503020204020204" charset="-122"/>
                <a:ea typeface="微软雅黑" panose="020B0503020204020204" charset="-122"/>
                <a:cs typeface="微软雅黑" panose="020B0503020204020204" charset="-122"/>
              </a:rPr>
              <a:t>之称。</a:t>
            </a:r>
            <a:endParaRPr lang="en-US" altLang="en-US" sz="1500" dirty="0"/>
          </a:p>
        </p:txBody>
      </p:sp>
      <p:grpSp>
        <p:nvGrpSpPr>
          <p:cNvPr id="2" name="group 2"/>
          <p:cNvGrpSpPr/>
          <p:nvPr/>
        </p:nvGrpSpPr>
        <p:grpSpPr>
          <a:xfrm rot="21600000">
            <a:off x="4043172" y="106680"/>
            <a:ext cx="8148828" cy="521207"/>
            <a:chOff x="0" y="0"/>
            <a:chExt cx="8148828" cy="521207"/>
          </a:xfrm>
        </p:grpSpPr>
        <p:pic>
          <p:nvPicPr>
            <p:cNvPr id="36" name="picture 36"/>
            <p:cNvPicPr>
              <a:picLocks noChangeAspect="1"/>
            </p:cNvPicPr>
            <p:nvPr/>
          </p:nvPicPr>
          <p:blipFill>
            <a:blip r:embed="rId1"/>
            <a:stretch>
              <a:fillRect/>
            </a:stretch>
          </p:blipFill>
          <p:spPr>
            <a:xfrm rot="21600000">
              <a:off x="0" y="0"/>
              <a:ext cx="8148828" cy="521207"/>
            </a:xfrm>
            <a:prstGeom prst="rect">
              <a:avLst/>
            </a:prstGeom>
          </p:spPr>
        </p:pic>
        <p:sp>
          <p:nvSpPr>
            <p:cNvPr id="38" name="textbox 38"/>
            <p:cNvSpPr/>
            <p:nvPr/>
          </p:nvSpPr>
          <p:spPr>
            <a:xfrm>
              <a:off x="-12700" y="-12700"/>
              <a:ext cx="8174355" cy="546734"/>
            </a:xfrm>
            <a:prstGeom prst="rect">
              <a:avLst/>
            </a:prstGeom>
          </p:spPr>
          <p:txBody>
            <a:bodyPr vert="horz" wrap="square" lIns="0" tIns="0" rIns="0" bIns="0"/>
            <a:lstStyle/>
            <a:p>
              <a:pPr algn="r" rtl="0" eaLnBrk="0">
                <a:lnSpc>
                  <a:spcPct val="148000"/>
                </a:lnSpc>
              </a:pPr>
              <a:endParaRPr lang="en-US" altLang="en-US" sz="1000" dirty="0"/>
            </a:p>
            <a:p>
              <a:pPr algn="r" rtl="0" eaLnBrk="0">
                <a:lnSpc>
                  <a:spcPct val="8000"/>
                </a:lnSpc>
              </a:pPr>
              <a:endParaRPr lang="en-US" altLang="en-US" sz="100" dirty="0"/>
            </a:p>
            <a:p>
              <a:pPr marL="2879090" algn="r" rtl="0" eaLnBrk="0">
                <a:lnSpc>
                  <a:spcPts val="1855"/>
                </a:lnSpc>
              </a:pPr>
              <a:r>
                <a:rPr lang="zh-CN" altLang="en-US" sz="2000" b="1" kern="0" spc="-10" dirty="0">
                  <a:solidFill>
                    <a:srgbClr val="315409">
                      <a:alpha val="100000"/>
                    </a:srgbClr>
                  </a:solidFill>
                  <a:latin typeface="微软雅黑" panose="020B0503020204020204" charset="-122"/>
                  <a:ea typeface="微软雅黑" panose="020B0503020204020204" charset="-122"/>
                  <a:cs typeface="微软雅黑" panose="020B0503020204020204" charset="-122"/>
                </a:rPr>
                <a:t>前场镇</a:t>
              </a:r>
              <a:r>
                <a:rPr sz="2000" b="1" kern="0" spc="-10" dirty="0" err="1" smtClean="0">
                  <a:solidFill>
                    <a:srgbClr val="315409">
                      <a:alpha val="100000"/>
                    </a:srgbClr>
                  </a:solidFill>
                  <a:latin typeface="微软雅黑" panose="020B0503020204020204" charset="-122"/>
                  <a:ea typeface="微软雅黑" panose="020B0503020204020204" charset="-122"/>
                  <a:cs typeface="微软雅黑" panose="020B0503020204020204" charset="-122"/>
                </a:rPr>
                <a:t>国土空间规划</a:t>
              </a:r>
              <a:r>
                <a:rPr sz="2000" b="1" kern="0" spc="-10" dirty="0">
                  <a:solidFill>
                    <a:srgbClr val="315409">
                      <a:alpha val="100000"/>
                    </a:srgbClr>
                  </a:solidFill>
                  <a:latin typeface="微软雅黑" panose="020B0503020204020204" charset="-122"/>
                  <a:ea typeface="微软雅黑" panose="020B0503020204020204" charset="-122"/>
                  <a:cs typeface="微软雅黑" panose="020B0503020204020204" charset="-122"/>
                </a:rPr>
                <a:t>（ </a:t>
              </a:r>
              <a:r>
                <a:rPr sz="2000" b="1" kern="0" spc="-2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a:t>
              </a:r>
              <a:r>
                <a:rPr lang="en-US" altLang="zh-CN" sz="2000" b="1" kern="0" spc="-2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1</a:t>
              </a:r>
              <a:r>
                <a:rPr sz="2000" b="1" kern="0" spc="-2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-2035</a:t>
              </a:r>
              <a:r>
                <a:rPr sz="2000" b="1" kern="0" spc="-20" dirty="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40" name="textbox 40"/>
          <p:cNvSpPr/>
          <p:nvPr/>
        </p:nvSpPr>
        <p:spPr>
          <a:xfrm>
            <a:off x="1263853" y="3646042"/>
            <a:ext cx="949960" cy="2531745"/>
          </a:xfrm>
          <a:prstGeom prst="rect">
            <a:avLst/>
          </a:prstGeom>
        </p:spPr>
        <p:txBody>
          <a:bodyPr vert="horz" wrap="square" lIns="0" tIns="0" rIns="0" bIns="0"/>
          <a:lstStyle/>
          <a:p>
            <a:pPr algn="l" rtl="0" eaLnBrk="0">
              <a:lnSpc>
                <a:spcPct val="86000"/>
              </a:lnSpc>
            </a:pPr>
            <a:endParaRPr lang="en-US" altLang="en-US" sz="100" dirty="0"/>
          </a:p>
          <a:p>
            <a:pPr marL="12700" algn="l" rtl="0" eaLnBrk="0">
              <a:lnSpc>
                <a:spcPct val="95000"/>
              </a:lnSpc>
            </a:pPr>
            <a:r>
              <a:rPr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规划范围</a:t>
            </a:r>
            <a:endParaRPr lang="en-US" altLang="en-US" sz="1700" dirty="0"/>
          </a:p>
          <a:p>
            <a:pPr algn="l" rtl="0" eaLnBrk="0">
              <a:lnSpc>
                <a:spcPct val="121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algn="l" rtl="0" eaLnBrk="0">
              <a:lnSpc>
                <a:spcPct val="122000"/>
              </a:lnSpc>
            </a:pPr>
            <a:endParaRPr lang="en-US" altLang="en-US" sz="1000" dirty="0"/>
          </a:p>
          <a:p>
            <a:pPr marL="12700" algn="l" rtl="0" eaLnBrk="0">
              <a:lnSpc>
                <a:spcPct val="95000"/>
              </a:lnSpc>
              <a:spcBef>
                <a:spcPts val="515"/>
              </a:spcBef>
            </a:pPr>
            <a:r>
              <a:rPr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规划期限</a:t>
            </a:r>
            <a:endParaRPr lang="en-US" altLang="en-US" sz="1700" dirty="0"/>
          </a:p>
          <a:p>
            <a:pPr algn="l" rtl="0" eaLnBrk="0">
              <a:lnSpc>
                <a:spcPct val="117000"/>
              </a:lnSpc>
            </a:pPr>
            <a:endParaRPr lang="en-US" altLang="en-US" sz="1000" dirty="0"/>
          </a:p>
          <a:p>
            <a:pPr algn="l" rtl="0" eaLnBrk="0">
              <a:lnSpc>
                <a:spcPct val="117000"/>
              </a:lnSpc>
            </a:pPr>
            <a:endParaRPr lang="en-US" altLang="en-US" sz="1000" dirty="0"/>
          </a:p>
          <a:p>
            <a:pPr algn="l" rtl="0" eaLnBrk="0">
              <a:lnSpc>
                <a:spcPct val="117000"/>
              </a:lnSpc>
            </a:pPr>
            <a:endParaRPr lang="en-US" altLang="en-US" sz="1000" dirty="0"/>
          </a:p>
          <a:p>
            <a:pPr algn="l" rtl="0" eaLnBrk="0">
              <a:lnSpc>
                <a:spcPct val="118000"/>
              </a:lnSpc>
            </a:pPr>
            <a:endParaRPr lang="en-US" altLang="en-US" sz="1000" dirty="0"/>
          </a:p>
          <a:p>
            <a:pPr algn="l" rtl="0" eaLnBrk="0">
              <a:lnSpc>
                <a:spcPct val="118000"/>
              </a:lnSpc>
            </a:pPr>
            <a:endParaRPr lang="en-US" altLang="en-US" sz="1000" dirty="0"/>
          </a:p>
          <a:p>
            <a:pPr algn="l" rtl="0" eaLnBrk="0">
              <a:lnSpc>
                <a:spcPct val="107000"/>
              </a:lnSpc>
            </a:pPr>
            <a:endParaRPr lang="en-US" altLang="en-US" sz="400" dirty="0"/>
          </a:p>
          <a:p>
            <a:pPr marL="24765" algn="l" rtl="0" eaLnBrk="0">
              <a:lnSpc>
                <a:spcPct val="95000"/>
              </a:lnSpc>
              <a:spcBef>
                <a:spcPts val="5"/>
              </a:spcBef>
            </a:pPr>
            <a:r>
              <a:rPr sz="1700" b="1" kern="0" spc="90" dirty="0">
                <a:solidFill>
                  <a:srgbClr val="663300">
                    <a:alpha val="100000"/>
                  </a:srgbClr>
                </a:solidFill>
                <a:latin typeface="微软雅黑" panose="020B0503020204020204" charset="-122"/>
                <a:ea typeface="微软雅黑" panose="020B0503020204020204" charset="-122"/>
                <a:cs typeface="微软雅黑" panose="020B0503020204020204" charset="-122"/>
              </a:rPr>
              <a:t>规划层级</a:t>
            </a:r>
            <a:endParaRPr lang="en-US" altLang="en-US" sz="1700" dirty="0"/>
          </a:p>
        </p:txBody>
      </p:sp>
      <p:pic>
        <p:nvPicPr>
          <p:cNvPr id="42" name="picture 42"/>
          <p:cNvPicPr>
            <a:picLocks noChangeAspect="1"/>
          </p:cNvPicPr>
          <p:nvPr/>
        </p:nvPicPr>
        <p:blipFill>
          <a:blip r:embed="rId2"/>
          <a:stretch>
            <a:fillRect/>
          </a:stretch>
        </p:blipFill>
        <p:spPr>
          <a:xfrm rot="21600000">
            <a:off x="160020" y="97790"/>
            <a:ext cx="661035" cy="672464"/>
          </a:xfrm>
          <a:prstGeom prst="rect">
            <a:avLst/>
          </a:prstGeom>
        </p:spPr>
      </p:pic>
      <p:sp>
        <p:nvSpPr>
          <p:cNvPr id="44"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sp>
        <p:nvSpPr>
          <p:cNvPr id="46" name="textbox 46"/>
          <p:cNvSpPr/>
          <p:nvPr/>
        </p:nvSpPr>
        <p:spPr>
          <a:xfrm>
            <a:off x="1187247" y="118368"/>
            <a:ext cx="2157729" cy="565784"/>
          </a:xfrm>
          <a:prstGeom prst="rect">
            <a:avLst/>
          </a:prstGeom>
        </p:spPr>
        <p:txBody>
          <a:bodyPr vert="horz" wrap="square" lIns="0" tIns="0" rIns="0" bIns="0"/>
          <a:lstStyle/>
          <a:p>
            <a:pPr algn="l" rtl="0" eaLnBrk="0">
              <a:lnSpc>
                <a:spcPct val="83000"/>
              </a:lnSpc>
            </a:pPr>
            <a:endParaRPr lang="en-US" altLang="en-US" sz="100" dirty="0"/>
          </a:p>
          <a:p>
            <a:pPr marL="12700" algn="l" rtl="0" eaLnBrk="0">
              <a:lnSpc>
                <a:spcPts val="4250"/>
              </a:lnSpc>
            </a:pPr>
            <a:r>
              <a:rPr sz="3600" b="1" kern="0" spc="-10" baseline="14000" dirty="0">
                <a:solidFill>
                  <a:srgbClr val="2E2E2E">
                    <a:alpha val="100000"/>
                  </a:srgbClr>
                </a:solidFill>
                <a:latin typeface="微软雅黑" panose="020B0503020204020204" charset="-122"/>
                <a:ea typeface="微软雅黑" panose="020B0503020204020204" charset="-122"/>
                <a:cs typeface="微软雅黑" panose="020B0503020204020204" charset="-122"/>
              </a:rPr>
              <a:t>前</a:t>
            </a:r>
            <a:r>
              <a:rPr sz="2300" b="1" kern="0" spc="-10" dirty="0">
                <a:solidFill>
                  <a:srgbClr val="2E2E2E">
                    <a:alpha val="100000"/>
                  </a:srgbClr>
                </a:solidFill>
                <a:latin typeface="微软雅黑" panose="020B0503020204020204" charset="-122"/>
                <a:ea typeface="微软雅黑" panose="020B0503020204020204" charset="-122"/>
                <a:cs typeface="微软雅黑" panose="020B0503020204020204" charset="-122"/>
              </a:rPr>
              <a:t> </a:t>
            </a:r>
            <a:r>
              <a:rPr sz="3600" b="1" kern="0" spc="-10" baseline="14000" dirty="0">
                <a:solidFill>
                  <a:srgbClr val="2E2E2E">
                    <a:alpha val="100000"/>
                  </a:srgbClr>
                </a:solidFill>
                <a:latin typeface="微软雅黑" panose="020B0503020204020204" charset="-122"/>
                <a:ea typeface="微软雅黑" panose="020B0503020204020204" charset="-122"/>
                <a:cs typeface="微软雅黑" panose="020B0503020204020204" charset="-122"/>
              </a:rPr>
              <a:t>言</a:t>
            </a:r>
            <a:r>
              <a:rPr sz="2300" b="1" kern="0" spc="70" dirty="0">
                <a:solidFill>
                  <a:srgbClr val="2E2E2E">
                    <a:alpha val="100000"/>
                  </a:srgbClr>
                </a:solidFill>
                <a:latin typeface="微软雅黑" panose="020B0503020204020204" charset="-122"/>
                <a:ea typeface="微软雅黑" panose="020B0503020204020204" charset="-122"/>
                <a:cs typeface="微软雅黑" panose="020B0503020204020204" charset="-122"/>
              </a:rPr>
              <a:t> </a:t>
            </a:r>
            <a:r>
              <a:rPr sz="4900" kern="0" spc="-10" baseline="2000" dirty="0">
                <a:solidFill>
                  <a:srgbClr val="2E2E2E">
                    <a:alpha val="100000"/>
                  </a:srgbClr>
                </a:solidFill>
                <a:latin typeface="Rockwell" panose="02060603020205020403"/>
                <a:ea typeface="Rockwell" panose="02060603020205020403"/>
                <a:cs typeface="Rockwell" panose="02060603020205020403"/>
              </a:rPr>
              <a:t>/</a:t>
            </a:r>
            <a:r>
              <a:rPr sz="3100" kern="0" spc="-10" dirty="0">
                <a:solidFill>
                  <a:srgbClr val="2E2E2E">
                    <a:alpha val="100000"/>
                  </a:srgbClr>
                </a:solidFill>
                <a:latin typeface="Rockwell" panose="02060603020205020403"/>
                <a:ea typeface="Rockwell" panose="02060603020205020403"/>
                <a:cs typeface="Rockwell" panose="02060603020205020403"/>
              </a:rPr>
              <a:t>  </a:t>
            </a:r>
            <a:r>
              <a:rPr sz="2700" kern="0" spc="-10" baseline="18000" dirty="0">
                <a:solidFill>
                  <a:srgbClr val="2E2E2E">
                    <a:alpha val="100000"/>
                  </a:srgbClr>
                </a:solidFill>
                <a:latin typeface="Rockwell" panose="02060603020205020403"/>
                <a:ea typeface="Rockwell" panose="02060603020205020403"/>
                <a:cs typeface="Rockwell" panose="02060603020205020403"/>
              </a:rPr>
              <a:t>Fore</a:t>
            </a:r>
            <a:r>
              <a:rPr sz="2700" kern="0" spc="-20" baseline="18000" dirty="0">
                <a:solidFill>
                  <a:srgbClr val="2E2E2E">
                    <a:alpha val="100000"/>
                  </a:srgbClr>
                </a:solidFill>
                <a:latin typeface="Rockwell" panose="02060603020205020403"/>
                <a:ea typeface="Rockwell" panose="02060603020205020403"/>
                <a:cs typeface="Rockwell" panose="02060603020205020403"/>
              </a:rPr>
              <a:t>word</a:t>
            </a:r>
            <a:endParaRPr lang="en-US" altLang="en-US" sz="2700" baseline="18000" dirty="0"/>
          </a:p>
        </p:txBody>
      </p:sp>
      <p:grpSp>
        <p:nvGrpSpPr>
          <p:cNvPr id="7" name="组合 6"/>
          <p:cNvGrpSpPr/>
          <p:nvPr/>
        </p:nvGrpSpPr>
        <p:grpSpPr>
          <a:xfrm>
            <a:off x="6733349" y="1244087"/>
            <a:ext cx="4850995" cy="5201729"/>
            <a:chOff x="6941005" y="1244087"/>
            <a:chExt cx="4850995" cy="5201729"/>
          </a:xfrm>
        </p:grpSpPr>
        <p:pic>
          <p:nvPicPr>
            <p:cNvPr id="6" name="图片 5"/>
            <p:cNvPicPr>
              <a:picLocks noChangeAspect="1"/>
            </p:cNvPicPr>
            <p:nvPr/>
          </p:nvPicPr>
          <p:blipFill rotWithShape="1">
            <a:blip r:embed="rId3"/>
            <a:srcRect t="7754" b="16398"/>
            <a:stretch>
              <a:fillRect/>
            </a:stretch>
          </p:blipFill>
          <p:spPr>
            <a:xfrm>
              <a:off x="6941005" y="1244087"/>
              <a:ext cx="4850995" cy="5201729"/>
            </a:xfrm>
            <a:prstGeom prst="rect">
              <a:avLst/>
            </a:prstGeom>
          </p:spPr>
        </p:pic>
        <p:sp>
          <p:nvSpPr>
            <p:cNvPr id="54" name="textbox 54"/>
            <p:cNvSpPr/>
            <p:nvPr/>
          </p:nvSpPr>
          <p:spPr>
            <a:xfrm>
              <a:off x="8117586" y="3855558"/>
              <a:ext cx="2760345" cy="191770"/>
            </a:xfrm>
            <a:prstGeom prst="rect">
              <a:avLst/>
            </a:prstGeom>
          </p:spPr>
          <p:txBody>
            <a:bodyPr vert="horz" wrap="square" lIns="0" tIns="0" rIns="0" bIns="0"/>
            <a:lstStyle/>
            <a:p>
              <a:pPr algn="l" rtl="0" eaLnBrk="0">
                <a:lnSpc>
                  <a:spcPct val="82000"/>
                </a:lnSpc>
              </a:pPr>
              <a:endParaRPr lang="en-US" altLang="en-US" sz="100" dirty="0"/>
            </a:p>
            <a:p>
              <a:pPr marL="12700" algn="l" rtl="0" eaLnBrk="0">
                <a:lnSpc>
                  <a:spcPct val="91000"/>
                </a:lnSpc>
              </a:pPr>
              <a:r>
                <a:rPr sz="1200" b="1" kern="0" spc="-10" dirty="0" smtClean="0">
                  <a:solidFill>
                    <a:srgbClr val="663300">
                      <a:alpha val="100000"/>
                    </a:srgbClr>
                  </a:solidFill>
                  <a:latin typeface="微软雅黑" panose="020B0503020204020204" charset="-122"/>
                  <a:ea typeface="微软雅黑" panose="020B0503020204020204" charset="-122"/>
                  <a:cs typeface="微软雅黑" panose="020B0503020204020204" charset="-122"/>
                </a:rPr>
                <a:t>辖1个社</a:t>
              </a:r>
              <a:r>
                <a:rPr sz="1200" b="1" kern="0" spc="-20" dirty="0" smtClean="0">
                  <a:solidFill>
                    <a:srgbClr val="663300">
                      <a:alpha val="100000"/>
                    </a:srgbClr>
                  </a:solidFill>
                  <a:latin typeface="微软雅黑" panose="020B0503020204020204" charset="-122"/>
                  <a:ea typeface="微软雅黑" panose="020B0503020204020204" charset="-122"/>
                  <a:cs typeface="微软雅黑" panose="020B0503020204020204" charset="-122"/>
                </a:rPr>
                <a:t>区</a:t>
              </a:r>
              <a:r>
                <a:rPr sz="1200" b="1" kern="0" spc="-20" dirty="0">
                  <a:solidFill>
                    <a:srgbClr val="663300">
                      <a:alpha val="100000"/>
                    </a:srgbClr>
                  </a:solidFill>
                  <a:latin typeface="微软雅黑" panose="020B0503020204020204" charset="-122"/>
                  <a:ea typeface="微软雅黑" panose="020B0503020204020204" charset="-122"/>
                  <a:cs typeface="微软雅黑" panose="020B0503020204020204" charset="-122"/>
                </a:rPr>
                <a:t>、</a:t>
              </a:r>
              <a:r>
                <a:rPr sz="1200" b="1" kern="0" spc="-250" dirty="0">
                  <a:solidFill>
                    <a:srgbClr val="663300">
                      <a:alpha val="100000"/>
                    </a:srgbClr>
                  </a:solidFill>
                  <a:latin typeface="微软雅黑" panose="020B0503020204020204" charset="-122"/>
                  <a:ea typeface="微软雅黑" panose="020B0503020204020204" charset="-122"/>
                  <a:cs typeface="微软雅黑" panose="020B0503020204020204" charset="-122"/>
                </a:rPr>
                <a:t> </a:t>
              </a:r>
              <a:r>
                <a:rPr lang="en-US" sz="1200" b="1" kern="0" spc="-20" dirty="0" smtClean="0">
                  <a:solidFill>
                    <a:srgbClr val="663300">
                      <a:alpha val="100000"/>
                    </a:srgbClr>
                  </a:solidFill>
                  <a:latin typeface="微软雅黑" panose="020B0503020204020204" charset="-122"/>
                  <a:ea typeface="微软雅黑" panose="020B0503020204020204" charset="-122"/>
                  <a:cs typeface="微软雅黑" panose="020B0503020204020204" charset="-122"/>
                </a:rPr>
                <a:t>8</a:t>
              </a:r>
              <a:r>
                <a:rPr sz="1200" b="1" kern="0" spc="-20" dirty="0" smtClean="0">
                  <a:solidFill>
                    <a:srgbClr val="663300">
                      <a:alpha val="100000"/>
                    </a:srgbClr>
                  </a:solidFill>
                  <a:latin typeface="微软雅黑" panose="020B0503020204020204" charset="-122"/>
                  <a:ea typeface="微软雅黑" panose="020B0503020204020204" charset="-122"/>
                  <a:cs typeface="微软雅黑" panose="020B0503020204020204" charset="-122"/>
                </a:rPr>
                <a:t>个行政村</a:t>
              </a:r>
              <a:endParaRPr lang="en-US" altLang="en-US" sz="1200" dirty="0"/>
            </a:p>
          </p:txBody>
        </p:sp>
      </p:grpSp>
      <p:pic>
        <p:nvPicPr>
          <p:cNvPr id="72" name="picture 72"/>
          <p:cNvPicPr>
            <a:picLocks noChangeAspect="1"/>
          </p:cNvPicPr>
          <p:nvPr/>
        </p:nvPicPr>
        <p:blipFill>
          <a:blip r:embed="rId4"/>
          <a:stretch>
            <a:fillRect/>
          </a:stretch>
        </p:blipFill>
        <p:spPr>
          <a:xfrm rot="21600000">
            <a:off x="722630" y="4669790"/>
            <a:ext cx="330200" cy="330200"/>
          </a:xfrm>
          <a:prstGeom prst="rect">
            <a:avLst/>
          </a:prstGeom>
        </p:spPr>
      </p:pic>
      <p:pic>
        <p:nvPicPr>
          <p:cNvPr id="74" name="picture 74"/>
          <p:cNvPicPr>
            <a:picLocks noChangeAspect="1"/>
          </p:cNvPicPr>
          <p:nvPr/>
        </p:nvPicPr>
        <p:blipFill>
          <a:blip r:embed="rId5"/>
          <a:stretch>
            <a:fillRect/>
          </a:stretch>
        </p:blipFill>
        <p:spPr>
          <a:xfrm rot="21600000">
            <a:off x="728650" y="5842317"/>
            <a:ext cx="318160" cy="330200"/>
          </a:xfrm>
          <a:prstGeom prst="rect">
            <a:avLst/>
          </a:prstGeom>
        </p:spPr>
      </p:pic>
      <p:pic>
        <p:nvPicPr>
          <p:cNvPr id="78" name="picture 78"/>
          <p:cNvPicPr>
            <a:picLocks noChangeAspect="1"/>
          </p:cNvPicPr>
          <p:nvPr/>
        </p:nvPicPr>
        <p:blipFill>
          <a:blip r:embed="rId6"/>
          <a:stretch>
            <a:fillRect/>
          </a:stretch>
        </p:blipFill>
        <p:spPr>
          <a:xfrm rot="21600000">
            <a:off x="721944" y="3656393"/>
            <a:ext cx="314134" cy="267842"/>
          </a:xfrm>
          <a:prstGeom prst="rect">
            <a:avLst/>
          </a:prstGeom>
        </p:spPr>
      </p:pic>
      <p:sp>
        <p:nvSpPr>
          <p:cNvPr id="3" name="文本框 2"/>
          <p:cNvSpPr txBox="1"/>
          <p:nvPr/>
        </p:nvSpPr>
        <p:spPr>
          <a:xfrm>
            <a:off x="2321305" y="3612889"/>
            <a:ext cx="4304552" cy="337185"/>
          </a:xfrm>
          <a:prstGeom prst="rect">
            <a:avLst/>
          </a:prstGeom>
          <a:noFill/>
        </p:spPr>
        <p:txBody>
          <a:bodyPr wrap="square" rtlCol="0">
            <a:spAutoFit/>
          </a:bodyPr>
          <a:lstStyle/>
          <a:p>
            <a:r>
              <a:rPr lang="zh-CN" altLang="en-US" sz="1600" b="1" dirty="0" smtClean="0">
                <a:solidFill>
                  <a:srgbClr val="3B8E88"/>
                </a:solidFill>
              </a:rPr>
              <a:t>前场镇全域</a:t>
            </a:r>
            <a:r>
              <a:rPr lang="zh-CN" altLang="en-US" sz="1500" dirty="0" smtClean="0"/>
              <a:t>，</a:t>
            </a:r>
            <a:r>
              <a:rPr lang="zh-CN" altLang="en-US" sz="1500" dirty="0" smtClean="0"/>
              <a:t>占姚安县国土总面积</a:t>
            </a:r>
            <a:r>
              <a:rPr lang="zh-CN" altLang="en-US" sz="1500" dirty="0" smtClean="0"/>
              <a:t>的</a:t>
            </a:r>
            <a:r>
              <a:rPr lang="en-US" altLang="zh-CN" sz="1600" b="1" dirty="0">
                <a:solidFill>
                  <a:srgbClr val="3B8E88"/>
                </a:solidFill>
              </a:rPr>
              <a:t>18.22%</a:t>
            </a:r>
            <a:r>
              <a:rPr lang="zh-CN" altLang="en-US" sz="1600" b="1" dirty="0">
                <a:solidFill>
                  <a:srgbClr val="3B8E88"/>
                </a:solidFill>
              </a:rPr>
              <a:t>。</a:t>
            </a:r>
            <a:endParaRPr lang="zh-CN" altLang="en-US" sz="1600" b="1" dirty="0">
              <a:solidFill>
                <a:srgbClr val="3B8E88"/>
              </a:solidFill>
            </a:endParaRPr>
          </a:p>
        </p:txBody>
      </p:sp>
      <p:sp>
        <p:nvSpPr>
          <p:cNvPr id="33" name="文本框 32"/>
          <p:cNvSpPr txBox="1"/>
          <p:nvPr/>
        </p:nvSpPr>
        <p:spPr>
          <a:xfrm>
            <a:off x="2321305" y="4653832"/>
            <a:ext cx="1721867" cy="338554"/>
          </a:xfrm>
          <a:prstGeom prst="rect">
            <a:avLst/>
          </a:prstGeom>
          <a:noFill/>
        </p:spPr>
        <p:txBody>
          <a:bodyPr wrap="square" rtlCol="0">
            <a:spAutoFit/>
          </a:bodyPr>
          <a:lstStyle/>
          <a:p>
            <a:r>
              <a:rPr lang="en-US" altLang="zh-CN" sz="1600" b="1" dirty="0" smtClean="0">
                <a:solidFill>
                  <a:srgbClr val="3B8E88"/>
                </a:solidFill>
              </a:rPr>
              <a:t>2021-2035</a:t>
            </a:r>
            <a:r>
              <a:rPr lang="zh-CN" altLang="en-US" sz="1600" b="1" dirty="0" smtClean="0">
                <a:solidFill>
                  <a:srgbClr val="3B8E88"/>
                </a:solidFill>
              </a:rPr>
              <a:t>年</a:t>
            </a:r>
            <a:endParaRPr lang="zh-CN" altLang="en-US" sz="1600" b="1" dirty="0">
              <a:solidFill>
                <a:srgbClr val="3B8E88"/>
              </a:solidFill>
            </a:endParaRPr>
          </a:p>
        </p:txBody>
      </p:sp>
      <p:sp>
        <p:nvSpPr>
          <p:cNvPr id="35" name="文本框 34"/>
          <p:cNvSpPr txBox="1"/>
          <p:nvPr/>
        </p:nvSpPr>
        <p:spPr>
          <a:xfrm>
            <a:off x="2321305" y="4911864"/>
            <a:ext cx="4304552" cy="245110"/>
          </a:xfrm>
          <a:prstGeom prst="rect">
            <a:avLst/>
          </a:prstGeom>
          <a:noFill/>
        </p:spPr>
        <p:txBody>
          <a:bodyPr wrap="square" rtlCol="0">
            <a:spAutoFit/>
          </a:bodyPr>
          <a:lstStyle/>
          <a:p>
            <a:r>
              <a:rPr lang="zh-CN" altLang="en-US" sz="1000" b="1" dirty="0" smtClean="0">
                <a:solidFill>
                  <a:srgbClr val="3B8E88"/>
                </a:solidFill>
              </a:rPr>
              <a:t>近期到</a:t>
            </a:r>
            <a:r>
              <a:rPr lang="en-US" altLang="zh-CN" sz="1000" b="1" dirty="0" smtClean="0">
                <a:solidFill>
                  <a:srgbClr val="3B8E88"/>
                </a:solidFill>
              </a:rPr>
              <a:t>2025</a:t>
            </a:r>
            <a:r>
              <a:rPr lang="zh-CN" altLang="en-US" sz="1000" b="1" dirty="0" smtClean="0">
                <a:solidFill>
                  <a:srgbClr val="3B8E88"/>
                </a:solidFill>
              </a:rPr>
              <a:t>年，远期到</a:t>
            </a:r>
            <a:r>
              <a:rPr lang="en-US" altLang="zh-CN" sz="1000" b="1" dirty="0" smtClean="0">
                <a:solidFill>
                  <a:srgbClr val="3B8E88"/>
                </a:solidFill>
              </a:rPr>
              <a:t>2035</a:t>
            </a:r>
            <a:r>
              <a:rPr lang="zh-CN" altLang="en-US" sz="1000" b="1" dirty="0" smtClean="0">
                <a:solidFill>
                  <a:srgbClr val="3B8E88"/>
                </a:solidFill>
              </a:rPr>
              <a:t>年，远景展望至</a:t>
            </a:r>
            <a:r>
              <a:rPr lang="en-US" altLang="zh-CN" sz="1000" b="1" dirty="0" smtClean="0">
                <a:solidFill>
                  <a:srgbClr val="3B8E88"/>
                </a:solidFill>
              </a:rPr>
              <a:t>2050</a:t>
            </a:r>
            <a:r>
              <a:rPr lang="zh-CN" altLang="en-US" sz="1000" b="1" dirty="0" smtClean="0">
                <a:solidFill>
                  <a:srgbClr val="3B8E88"/>
                </a:solidFill>
              </a:rPr>
              <a:t>年。</a:t>
            </a:r>
            <a:endParaRPr lang="zh-CN" altLang="en-US" sz="1000" b="1" dirty="0">
              <a:solidFill>
                <a:srgbClr val="3B8E88"/>
              </a:solidFill>
            </a:endParaRPr>
          </a:p>
        </p:txBody>
      </p:sp>
      <p:sp>
        <p:nvSpPr>
          <p:cNvPr id="37" name="文本框 36"/>
          <p:cNvSpPr txBox="1"/>
          <p:nvPr/>
        </p:nvSpPr>
        <p:spPr>
          <a:xfrm>
            <a:off x="2308514" y="5880417"/>
            <a:ext cx="1721867" cy="338554"/>
          </a:xfrm>
          <a:prstGeom prst="rect">
            <a:avLst/>
          </a:prstGeom>
          <a:noFill/>
        </p:spPr>
        <p:txBody>
          <a:bodyPr wrap="square" rtlCol="0">
            <a:spAutoFit/>
          </a:bodyPr>
          <a:lstStyle/>
          <a:p>
            <a:r>
              <a:rPr lang="zh-CN" altLang="en-US" sz="1600" b="1" dirty="0" smtClean="0">
                <a:solidFill>
                  <a:srgbClr val="3B8E88"/>
                </a:solidFill>
              </a:rPr>
              <a:t>镇</a:t>
            </a:r>
            <a:r>
              <a:rPr lang="zh-CN" altLang="en-US" sz="1600" b="1" dirty="0">
                <a:solidFill>
                  <a:srgbClr val="3B8E88"/>
                </a:solidFill>
              </a:rPr>
              <a:t>域和中心镇区</a:t>
            </a:r>
            <a:endParaRPr lang="zh-CN" altLang="en-US" sz="1600" b="1" dirty="0">
              <a:solidFill>
                <a:srgbClr val="3B8E88"/>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821690" y="169545"/>
            <a:ext cx="377571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生态修复与国土综合整治</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704" name="picture 704"/>
          <p:cNvPicPr>
            <a:picLocks noChangeAspect="1"/>
          </p:cNvPicPr>
          <p:nvPr>
            <p:custDataLst>
              <p:tags r:id="rId3"/>
            </p:custDataLst>
          </p:nvPr>
        </p:nvPicPr>
        <p:blipFill>
          <a:blip r:embed="rId4"/>
          <a:stretch>
            <a:fillRect/>
          </a:stretch>
        </p:blipFill>
        <p:spPr>
          <a:xfrm rot="21600000">
            <a:off x="555239" y="902141"/>
            <a:ext cx="656023" cy="554821"/>
          </a:xfrm>
          <a:prstGeom prst="rect">
            <a:avLst/>
          </a:prstGeom>
        </p:spPr>
      </p:pic>
      <p:sp>
        <p:nvSpPr>
          <p:cNvPr id="38" name="文本框 37"/>
          <p:cNvSpPr txBox="1"/>
          <p:nvPr>
            <p:custDataLst>
              <p:tags r:id="rId5"/>
            </p:custDataLst>
          </p:nvPr>
        </p:nvSpPr>
        <p:spPr>
          <a:xfrm>
            <a:off x="1302385" y="964565"/>
            <a:ext cx="4252595" cy="429895"/>
          </a:xfrm>
          <a:prstGeom prst="rect">
            <a:avLst/>
          </a:prstGeom>
          <a:noFill/>
        </p:spPr>
        <p:txBody>
          <a:bodyPr wrap="square" rtlCol="0">
            <a:spAutoFit/>
          </a:bodyPr>
          <a:p>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  国土综合</a:t>
            </a:r>
            <a:r>
              <a:rPr lang="zh-CN" altLang="en-US" sz="2200" b="1">
                <a:solidFill>
                  <a:srgbClr val="01878C"/>
                </a:solidFill>
                <a:latin typeface="微软雅黑" panose="020B0503020204020204" charset="-122"/>
                <a:ea typeface="微软雅黑" panose="020B0503020204020204" charset="-122"/>
                <a:cs typeface="微软雅黑" panose="020B0503020204020204" charset="-122"/>
              </a:rPr>
              <a:t>整治</a:t>
            </a:r>
            <a:endParaRPr lang="zh-CN" altLang="en-US" sz="2200" b="1">
              <a:solidFill>
                <a:srgbClr val="01878C"/>
              </a:solidFill>
              <a:latin typeface="微软雅黑" panose="020B0503020204020204" charset="-122"/>
              <a:ea typeface="微软雅黑" panose="020B0503020204020204" charset="-122"/>
              <a:cs typeface="微软雅黑" panose="020B0503020204020204" charset="-122"/>
            </a:endParaRPr>
          </a:p>
        </p:txBody>
      </p:sp>
      <p:sp>
        <p:nvSpPr>
          <p:cNvPr id="37" name="空心弧 36"/>
          <p:cNvSpPr/>
          <p:nvPr>
            <p:custDataLst>
              <p:tags r:id="rId6"/>
            </p:custDataLst>
          </p:nvPr>
        </p:nvSpPr>
        <p:spPr>
          <a:xfrm rot="5400000">
            <a:off x="1119505" y="2710180"/>
            <a:ext cx="2349500" cy="2349500"/>
          </a:xfrm>
          <a:prstGeom prst="blockArc">
            <a:avLst/>
          </a:prstGeom>
          <a:noFill/>
          <a:ln>
            <a:solidFill>
              <a:srgbClr val="017159"/>
            </a:solidFill>
          </a:ln>
          <a:extLst>
            <a:ext uri="{909E8E84-426E-40DD-AFC4-6F175D3DCCD1}">
              <a14:hiddenFill xmlns:a14="http://schemas.microsoft.com/office/drawing/2010/main">
                <a:solidFill>
                  <a:srgbClr val="C0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cs typeface="汉仪尚巍手书W" panose="00020600040101010101" charset="-122"/>
            </a:endParaRPr>
          </a:p>
        </p:txBody>
      </p:sp>
      <p:sp>
        <p:nvSpPr>
          <p:cNvPr id="36" name="空心弧 35"/>
          <p:cNvSpPr/>
          <p:nvPr>
            <p:custDataLst>
              <p:tags r:id="rId7"/>
            </p:custDataLst>
          </p:nvPr>
        </p:nvSpPr>
        <p:spPr>
          <a:xfrm rot="16200000">
            <a:off x="1119505" y="2699385"/>
            <a:ext cx="2349500" cy="2349500"/>
          </a:xfrm>
          <a:prstGeom prst="blockArc">
            <a:avLst/>
          </a:prstGeom>
          <a:solidFill>
            <a:srgbClr val="017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汉仪雅酷黑 45W" panose="020B0404020202020204" charset="-122"/>
              <a:ea typeface="汉仪雅酷黑 45W" panose="020B0404020202020204" charset="-122"/>
              <a:cs typeface="汉仪尚巍手书W" panose="00020600040101010101" charset="-122"/>
            </a:endParaRPr>
          </a:p>
        </p:txBody>
      </p:sp>
      <p:sp>
        <p:nvSpPr>
          <p:cNvPr id="3" name="Rounded Rectangle 18"/>
          <p:cNvSpPr/>
          <p:nvPr>
            <p:custDataLst>
              <p:tags r:id="rId8"/>
            </p:custDataLst>
          </p:nvPr>
        </p:nvSpPr>
        <p:spPr>
          <a:xfrm>
            <a:off x="3727891" y="1989324"/>
            <a:ext cx="1897467" cy="474367"/>
          </a:xfrm>
          <a:prstGeom prst="roundRect">
            <a:avLst/>
          </a:prstGeom>
          <a:solidFill>
            <a:srgbClr val="017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rPr>
              <a:t>高标准</a:t>
            </a:r>
            <a:r>
              <a:rPr kumimoji="0" lang="zh-CN" altLang="en-US" sz="2000" i="0" u="none" strike="noStrike" kern="1200" cap="none" spc="0" normalizeH="0" baseline="0" noProof="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rPr>
              <a:t>农田</a:t>
            </a:r>
            <a:endParaRPr kumimoji="0" lang="zh-CN" altLang="en-US" sz="2000" i="0" u="none" strike="noStrike" kern="1200" cap="none" spc="0" normalizeH="0" baseline="0" noProof="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endParaRPr>
          </a:p>
        </p:txBody>
      </p:sp>
      <p:sp>
        <p:nvSpPr>
          <p:cNvPr id="4" name="Rounded Rectangle 19"/>
          <p:cNvSpPr/>
          <p:nvPr>
            <p:custDataLst>
              <p:tags r:id="rId9"/>
            </p:custDataLst>
          </p:nvPr>
        </p:nvSpPr>
        <p:spPr>
          <a:xfrm>
            <a:off x="4258829" y="2905030"/>
            <a:ext cx="1897467" cy="474367"/>
          </a:xfrm>
          <a:prstGeom prst="roundRect">
            <a:avLst/>
          </a:prstGeom>
          <a:solidFill>
            <a:srgbClr val="01715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rPr>
              <a:t>耕地提质</a:t>
            </a:r>
            <a:r>
              <a:rPr kumimoji="0" lang="zh-CN" altLang="en-US" sz="2000" i="0" u="none" strike="noStrike" kern="1200" cap="none" spc="0" normalizeH="0" baseline="0" noProof="0" dirty="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rPr>
              <a:t>改造</a:t>
            </a:r>
            <a:endParaRPr kumimoji="0" lang="zh-CN" altLang="en-US" sz="2000" i="0" u="none" strike="noStrike" kern="1200" cap="none" spc="0" normalizeH="0" baseline="0" noProof="0" dirty="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endParaRPr>
          </a:p>
        </p:txBody>
      </p:sp>
      <p:sp>
        <p:nvSpPr>
          <p:cNvPr id="15" name="Rounded Rectangle 20"/>
          <p:cNvSpPr/>
          <p:nvPr>
            <p:custDataLst>
              <p:tags r:id="rId10"/>
            </p:custDataLst>
          </p:nvPr>
        </p:nvSpPr>
        <p:spPr>
          <a:xfrm>
            <a:off x="4194175" y="5122545"/>
            <a:ext cx="2272665" cy="474345"/>
          </a:xfrm>
          <a:prstGeom prst="roundRect">
            <a:avLst/>
          </a:prstGeom>
          <a:solidFill>
            <a:srgbClr val="01715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dirty="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rPr>
              <a:t>城镇建设用地整治</a:t>
            </a:r>
            <a:endParaRPr kumimoji="0" lang="zh-CN" altLang="en-US" sz="2000" i="0" u="none" strike="noStrike" kern="1200" cap="none" spc="0" normalizeH="0" baseline="0" noProof="0" dirty="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endParaRPr>
          </a:p>
        </p:txBody>
      </p:sp>
      <p:sp>
        <p:nvSpPr>
          <p:cNvPr id="16" name="Rounded Rectangle 22"/>
          <p:cNvSpPr/>
          <p:nvPr>
            <p:custDataLst>
              <p:tags r:id="rId11"/>
            </p:custDataLst>
          </p:nvPr>
        </p:nvSpPr>
        <p:spPr>
          <a:xfrm>
            <a:off x="4468495" y="3959225"/>
            <a:ext cx="2347595" cy="474345"/>
          </a:xfrm>
          <a:prstGeom prst="roundRect">
            <a:avLst/>
          </a:prstGeom>
          <a:solidFill>
            <a:srgbClr val="0171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i="0" u="none" strike="noStrike" kern="1200" cap="none" spc="0" normalizeH="0" baseline="0" noProof="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rPr>
              <a:t>农村建设用地整治</a:t>
            </a:r>
            <a:endParaRPr kumimoji="0" lang="zh-CN" altLang="en-US" sz="2000" i="0" u="none" strike="noStrike" kern="1200" cap="none" spc="0" normalizeH="0" baseline="0" noProof="0">
              <a:ln>
                <a:noFill/>
              </a:ln>
              <a:solidFill>
                <a:prstClr val="white"/>
              </a:solidFill>
              <a:effectLst/>
              <a:uLnTx/>
              <a:uFillTx/>
              <a:latin typeface="汉仪雅酷黑 45W" panose="020B0404020202020204" charset="-122"/>
              <a:ea typeface="汉仪雅酷黑 45W" panose="020B0404020202020204" charset="-122"/>
              <a:cs typeface="Open Sans Light" panose="020B0306030504020204" pitchFamily="34" charset="0"/>
            </a:endParaRPr>
          </a:p>
        </p:txBody>
      </p:sp>
      <p:cxnSp>
        <p:nvCxnSpPr>
          <p:cNvPr id="17" name="Straight Arrow Connector 23"/>
          <p:cNvCxnSpPr>
            <a:endCxn id="16" idx="1"/>
          </p:cNvCxnSpPr>
          <p:nvPr>
            <p:custDataLst>
              <p:tags r:id="rId12"/>
            </p:custDataLst>
          </p:nvPr>
        </p:nvCxnSpPr>
        <p:spPr>
          <a:xfrm>
            <a:off x="2824082" y="3959678"/>
            <a:ext cx="1644650" cy="236855"/>
          </a:xfrm>
          <a:prstGeom prst="straightConnector1">
            <a:avLst/>
          </a:prstGeom>
          <a:ln>
            <a:solidFill>
              <a:srgbClr val="017159"/>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24"/>
          <p:cNvCxnSpPr>
            <a:endCxn id="4" idx="1"/>
          </p:cNvCxnSpPr>
          <p:nvPr>
            <p:custDataLst>
              <p:tags r:id="rId13"/>
            </p:custDataLst>
          </p:nvPr>
        </p:nvCxnSpPr>
        <p:spPr>
          <a:xfrm flipV="1">
            <a:off x="2823447" y="3142433"/>
            <a:ext cx="1435735" cy="775970"/>
          </a:xfrm>
          <a:prstGeom prst="straightConnector1">
            <a:avLst/>
          </a:prstGeom>
          <a:ln>
            <a:solidFill>
              <a:srgbClr val="017159"/>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25"/>
          <p:cNvCxnSpPr>
            <a:endCxn id="3" idx="1"/>
          </p:cNvCxnSpPr>
          <p:nvPr>
            <p:custDataLst>
              <p:tags r:id="rId14"/>
            </p:custDataLst>
          </p:nvPr>
        </p:nvCxnSpPr>
        <p:spPr>
          <a:xfrm flipV="1">
            <a:off x="2823447" y="2226128"/>
            <a:ext cx="904875" cy="1583055"/>
          </a:xfrm>
          <a:prstGeom prst="straightConnector1">
            <a:avLst/>
          </a:prstGeom>
          <a:ln>
            <a:solidFill>
              <a:srgbClr val="017159"/>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26"/>
          <p:cNvCxnSpPr>
            <a:endCxn id="15" idx="1"/>
          </p:cNvCxnSpPr>
          <p:nvPr>
            <p:custDataLst>
              <p:tags r:id="rId15"/>
            </p:custDataLst>
          </p:nvPr>
        </p:nvCxnSpPr>
        <p:spPr>
          <a:xfrm>
            <a:off x="2823447" y="3809183"/>
            <a:ext cx="1370965" cy="1550670"/>
          </a:xfrm>
          <a:prstGeom prst="straightConnector1">
            <a:avLst/>
          </a:prstGeom>
          <a:ln>
            <a:solidFill>
              <a:srgbClr val="017159"/>
            </a:solidFill>
            <a:tailEnd type="triangle" w="lg" len="lg"/>
          </a:ln>
        </p:spPr>
        <p:style>
          <a:lnRef idx="1">
            <a:schemeClr val="accent1"/>
          </a:lnRef>
          <a:fillRef idx="0">
            <a:schemeClr val="accent1"/>
          </a:fillRef>
          <a:effectRef idx="0">
            <a:schemeClr val="accent1"/>
          </a:effectRef>
          <a:fontRef idx="minor">
            <a:schemeClr val="tx1"/>
          </a:fontRef>
        </p:style>
      </p:cxnSp>
      <p:sp>
        <p:nvSpPr>
          <p:cNvPr id="29" name="文本框 28"/>
          <p:cNvSpPr txBox="1"/>
          <p:nvPr>
            <p:custDataLst>
              <p:tags r:id="rId16"/>
            </p:custDataLst>
          </p:nvPr>
        </p:nvSpPr>
        <p:spPr>
          <a:xfrm>
            <a:off x="6086475" y="1755775"/>
            <a:ext cx="5217795" cy="783590"/>
          </a:xfrm>
          <a:prstGeom prst="rect">
            <a:avLst/>
          </a:prstGeom>
          <a:noFill/>
        </p:spPr>
        <p:txBody>
          <a:bodyPr wrap="square" rtlCol="0" anchor="t">
            <a:spAutoFit/>
            <a:scene3d>
              <a:camera prst="orthographicFront"/>
              <a:lightRig rig="threePt" dir="t"/>
            </a:scene3d>
          </a:bodyPr>
          <a:p>
            <a:pPr algn="l">
              <a:lnSpc>
                <a:spcPct val="150000"/>
              </a:lnSpc>
            </a:pPr>
            <a:r>
              <a:rPr lang="zh-CN" sz="1500" dirty="0">
                <a:solidFill>
                  <a:schemeClr val="tx1">
                    <a:lumMod val="95000"/>
                    <a:lumOff val="5000"/>
                  </a:schemeClr>
                </a:solidFill>
                <a:effectLst/>
                <a:latin typeface="汉仪雅酷黑 45W" panose="020B0404020202020204" charset="-122"/>
                <a:ea typeface="汉仪雅酷黑 45W" panose="020B0404020202020204" charset="-122"/>
                <a:cs typeface="汉仪尚巍手书W" panose="00020600040101010101" charset="-122"/>
                <a:sym typeface="+mn-ea"/>
              </a:rPr>
              <a:t>按照“田成方、路相通、旱能灌、涝能排”建设标准，逐步将永久基本农田</a:t>
            </a:r>
            <a:r>
              <a:rPr lang="zh-CN" sz="1500" dirty="0">
                <a:solidFill>
                  <a:schemeClr val="tx1">
                    <a:lumMod val="95000"/>
                    <a:lumOff val="5000"/>
                  </a:schemeClr>
                </a:solidFill>
                <a:effectLst/>
                <a:latin typeface="汉仪雅酷黑 45W" panose="020B0404020202020204" charset="-122"/>
                <a:ea typeface="汉仪雅酷黑 45W" panose="020B0404020202020204" charset="-122"/>
                <a:cs typeface="汉仪尚巍手书W" panose="00020600040101010101" charset="-122"/>
                <a:sym typeface="+mn-ea"/>
              </a:rPr>
              <a:t>全部建成高标准农田。</a:t>
            </a:r>
            <a:endParaRPr lang="zh-CN" sz="1500" dirty="0">
              <a:solidFill>
                <a:schemeClr val="tx1">
                  <a:lumMod val="95000"/>
                  <a:lumOff val="5000"/>
                </a:schemeClr>
              </a:solidFill>
              <a:effectLst/>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30" name="文本框 29"/>
          <p:cNvSpPr txBox="1"/>
          <p:nvPr>
            <p:custDataLst>
              <p:tags r:id="rId17"/>
            </p:custDataLst>
          </p:nvPr>
        </p:nvSpPr>
        <p:spPr>
          <a:xfrm>
            <a:off x="6370320" y="2705100"/>
            <a:ext cx="5217795" cy="783590"/>
          </a:xfrm>
          <a:prstGeom prst="rect">
            <a:avLst/>
          </a:prstGeom>
          <a:noFill/>
        </p:spPr>
        <p:txBody>
          <a:bodyPr wrap="square" rtlCol="0" anchor="t">
            <a:spAutoFit/>
          </a:bodyPr>
          <a:p>
            <a:pPr algn="l">
              <a:lnSpc>
                <a:spcPct val="150000"/>
              </a:lnSpc>
            </a:pPr>
            <a:r>
              <a:rPr lang="zh-CN" sz="1500" dirty="0">
                <a:solidFill>
                  <a:schemeClr val="tx1">
                    <a:lumMod val="95000"/>
                    <a:lumOff val="5000"/>
                  </a:schemeClr>
                </a:solidFill>
                <a:latin typeface="汉仪雅酷黑 45W" panose="020B0404020202020204" charset="-122"/>
                <a:ea typeface="汉仪雅酷黑 45W" panose="020B0404020202020204" charset="-122"/>
                <a:cs typeface="汉仪尚巍手书W" panose="00020600040101010101" charset="-122"/>
                <a:sym typeface="+mn-ea"/>
              </a:rPr>
              <a:t>以提高耕地质量，增加耕地面积，改善农田生态为目标，实施土地平整、灌溉与排水、田间道路等工程。</a:t>
            </a:r>
            <a:endParaRPr lang="zh-CN" sz="1500" dirty="0">
              <a:solidFill>
                <a:schemeClr val="tx1">
                  <a:lumMod val="95000"/>
                  <a:lumOff val="5000"/>
                </a:schemeClr>
              </a:solidFill>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31" name="文本框 30"/>
          <p:cNvSpPr txBox="1"/>
          <p:nvPr>
            <p:custDataLst>
              <p:tags r:id="rId18"/>
            </p:custDataLst>
          </p:nvPr>
        </p:nvSpPr>
        <p:spPr>
          <a:xfrm>
            <a:off x="6816090" y="3653790"/>
            <a:ext cx="4808220" cy="1129665"/>
          </a:xfrm>
          <a:prstGeom prst="rect">
            <a:avLst/>
          </a:prstGeom>
          <a:noFill/>
        </p:spPr>
        <p:txBody>
          <a:bodyPr wrap="square" rtlCol="0" anchor="t">
            <a:spAutoFit/>
          </a:bodyPr>
          <a:p>
            <a:pPr algn="l">
              <a:lnSpc>
                <a:spcPct val="150000"/>
              </a:lnSpc>
            </a:pPr>
            <a:r>
              <a:rPr lang="zh-CN" sz="1500" dirty="0">
                <a:solidFill>
                  <a:schemeClr val="tx1">
                    <a:lumMod val="95000"/>
                    <a:lumOff val="5000"/>
                  </a:schemeClr>
                </a:solidFill>
                <a:latin typeface="汉仪雅酷黑 45W" panose="020B0404020202020204" charset="-122"/>
                <a:ea typeface="汉仪雅酷黑 45W" panose="020B0404020202020204" charset="-122"/>
                <a:cs typeface="汉仪尚巍手书W" panose="00020600040101010101" charset="-122"/>
                <a:sym typeface="+mn-ea"/>
              </a:rPr>
              <a:t>以优化农村建设用地结构布局，提升农村建设用地使用效益和集约化水平为目标，实施农村宅基地、其他低效闲置建设用地整理工程。</a:t>
            </a:r>
            <a:endParaRPr lang="zh-CN" sz="1500" dirty="0">
              <a:solidFill>
                <a:schemeClr val="tx1">
                  <a:lumMod val="95000"/>
                  <a:lumOff val="5000"/>
                </a:schemeClr>
              </a:solidFill>
              <a:latin typeface="汉仪雅酷黑 45W" panose="020B0404020202020204" charset="-122"/>
              <a:ea typeface="汉仪雅酷黑 45W" panose="020B0404020202020204" charset="-122"/>
              <a:cs typeface="汉仪尚巍手书W" panose="00020600040101010101" charset="-122"/>
              <a:sym typeface="+mn-ea"/>
            </a:endParaRPr>
          </a:p>
        </p:txBody>
      </p:sp>
      <p:sp>
        <p:nvSpPr>
          <p:cNvPr id="32" name="文本框 31"/>
          <p:cNvSpPr txBox="1"/>
          <p:nvPr>
            <p:custDataLst>
              <p:tags r:id="rId19"/>
            </p:custDataLst>
          </p:nvPr>
        </p:nvSpPr>
        <p:spPr>
          <a:xfrm>
            <a:off x="6523355" y="4853940"/>
            <a:ext cx="5217795" cy="1129665"/>
          </a:xfrm>
          <a:prstGeom prst="rect">
            <a:avLst/>
          </a:prstGeom>
          <a:noFill/>
        </p:spPr>
        <p:txBody>
          <a:bodyPr wrap="square" rtlCol="0" anchor="t">
            <a:spAutoFit/>
          </a:bodyPr>
          <a:p>
            <a:pPr algn="l">
              <a:lnSpc>
                <a:spcPct val="150000"/>
              </a:lnSpc>
            </a:pPr>
            <a:r>
              <a:rPr lang="zh-CN" sz="1500" dirty="0">
                <a:solidFill>
                  <a:schemeClr val="tx1">
                    <a:lumMod val="95000"/>
                    <a:lumOff val="5000"/>
                  </a:schemeClr>
                </a:solidFill>
                <a:latin typeface="汉仪雅酷黑 45W" panose="020B0404020202020204" charset="-122"/>
                <a:ea typeface="汉仪雅酷黑 45W" panose="020B0404020202020204" charset="-122"/>
                <a:cs typeface="汉仪尚巍手书W" panose="00020600040101010101" charset="-122"/>
                <a:sym typeface="+mn-ea"/>
              </a:rPr>
              <a:t>以优化城镇建设用地结构布局，提升城镇建设用地使用效益和集约化水平为目标，开展棚户区改造、低效工业用地改造、老旧小区改造、存量用地盘活。</a:t>
            </a:r>
            <a:endParaRPr lang="zh-CN" sz="1500" dirty="0">
              <a:solidFill>
                <a:schemeClr val="tx1">
                  <a:lumMod val="95000"/>
                  <a:lumOff val="5000"/>
                </a:schemeClr>
              </a:solidFill>
              <a:latin typeface="汉仪雅酷黑 45W" panose="020B0404020202020204" charset="-122"/>
              <a:ea typeface="汉仪雅酷黑 45W" panose="020B0404020202020204" charset="-122"/>
              <a:cs typeface="汉仪尚巍手书W" panose="00020600040101010101" charset="-122"/>
              <a:sym typeface="+mn-ea"/>
            </a:endParaRPr>
          </a:p>
        </p:txBody>
      </p:sp>
      <p:pic>
        <p:nvPicPr>
          <p:cNvPr id="38914" name="Picture 2" descr="E:/姚安县/姚安县乡镇/前场镇乡镇规划/收集资料/前场镇政府工作报告/（提取图片）前场镇志（交互式）/有用/第31页-29.JPG第31页-29"/>
          <p:cNvPicPr>
            <a:picLocks noChangeAspect="1" noChangeArrowheads="1"/>
          </p:cNvPicPr>
          <p:nvPr>
            <p:custDataLst>
              <p:tags r:id="rId20"/>
            </p:custDataLst>
          </p:nvPr>
        </p:nvPicPr>
        <p:blipFill>
          <a:blip r:embed="rId21"/>
          <a:srcRect l="17448" r="17448"/>
          <a:stretch>
            <a:fillRect/>
          </a:stretch>
        </p:blipFill>
        <p:spPr bwMode="auto">
          <a:xfrm>
            <a:off x="1316355" y="2905125"/>
            <a:ext cx="1957070" cy="1938020"/>
          </a:xfrm>
          <a:prstGeom prst="ellipse">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4"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style.rotation</p:attrName>
                                        </p:attrNameLst>
                                      </p:cBhvr>
                                      <p:tavLst>
                                        <p:tav tm="0">
                                          <p:val>
                                            <p:fltVal val="720"/>
                                          </p:val>
                                        </p:tav>
                                        <p:tav tm="100000">
                                          <p:val>
                                            <p:fltVal val="0"/>
                                          </p:val>
                                        </p:tav>
                                      </p:tavLst>
                                    </p:anim>
                                    <p:anim calcmode="lin" valueType="num">
                                      <p:cBhvr>
                                        <p:cTn id="9" dur="1000" fill="hold"/>
                                        <p:tgtEl>
                                          <p:spTgt spid="37"/>
                                        </p:tgtEl>
                                        <p:attrNameLst>
                                          <p:attrName>ppt_h</p:attrName>
                                        </p:attrNameLst>
                                      </p:cBhvr>
                                      <p:tavLst>
                                        <p:tav tm="0">
                                          <p:val>
                                            <p:fltVal val="0"/>
                                          </p:val>
                                        </p:tav>
                                        <p:tav tm="100000">
                                          <p:val>
                                            <p:strVal val="#ppt_h"/>
                                          </p:val>
                                        </p:tav>
                                      </p:tavLst>
                                    </p:anim>
                                    <p:anim calcmode="lin" valueType="num">
                                      <p:cBhvr>
                                        <p:cTn id="10" dur="1000" fill="hold"/>
                                        <p:tgtEl>
                                          <p:spTgt spid="37"/>
                                        </p:tgtEl>
                                        <p:attrNameLst>
                                          <p:attrName>ppt_w</p:attrName>
                                        </p:attrNameLst>
                                      </p:cBhvr>
                                      <p:tavLst>
                                        <p:tav tm="0">
                                          <p:val>
                                            <p:fltVal val="0"/>
                                          </p:val>
                                        </p:tav>
                                        <p:tav tm="100000">
                                          <p:val>
                                            <p:strVal val="#ppt_w"/>
                                          </p:val>
                                        </p:tav>
                                      </p:tavLst>
                                    </p:anim>
                                  </p:childTnLst>
                                </p:cTn>
                              </p:par>
                              <p:par>
                                <p:cTn id="11" presetID="35" presetClass="entr" presetSubtype="0" fill="hold" grpId="5"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style.rotation</p:attrName>
                                        </p:attrNameLst>
                                      </p:cBhvr>
                                      <p:tavLst>
                                        <p:tav tm="0">
                                          <p:val>
                                            <p:fltVal val="720"/>
                                          </p:val>
                                        </p:tav>
                                        <p:tav tm="100000">
                                          <p:val>
                                            <p:fltVal val="0"/>
                                          </p:val>
                                        </p:tav>
                                      </p:tavLst>
                                    </p:anim>
                                    <p:anim calcmode="lin" valueType="num">
                                      <p:cBhvr>
                                        <p:cTn id="15" dur="1000" fill="hold"/>
                                        <p:tgtEl>
                                          <p:spTgt spid="36"/>
                                        </p:tgtEl>
                                        <p:attrNameLst>
                                          <p:attrName>ppt_h</p:attrName>
                                        </p:attrNameLst>
                                      </p:cBhvr>
                                      <p:tavLst>
                                        <p:tav tm="0">
                                          <p:val>
                                            <p:fltVal val="0"/>
                                          </p:val>
                                        </p:tav>
                                        <p:tav tm="100000">
                                          <p:val>
                                            <p:strVal val="#ppt_h"/>
                                          </p:val>
                                        </p:tav>
                                      </p:tavLst>
                                    </p:anim>
                                    <p:anim calcmode="lin" valueType="num">
                                      <p:cBhvr>
                                        <p:cTn id="16" dur="1000" fill="hold"/>
                                        <p:tgtEl>
                                          <p:spTgt spid="36"/>
                                        </p:tgtEl>
                                        <p:attrNameLst>
                                          <p:attrName>ppt_w</p:attrName>
                                        </p:attrNameLst>
                                      </p:cBhvr>
                                      <p:tavLst>
                                        <p:tav tm="0">
                                          <p:val>
                                            <p:fltVal val="0"/>
                                          </p:val>
                                        </p:tav>
                                        <p:tav tm="100000">
                                          <p:val>
                                            <p:strVal val="#ppt_w"/>
                                          </p:val>
                                        </p:tav>
                                      </p:tavLst>
                                    </p:anim>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000"/>
                            </p:stCondLst>
                            <p:childTnLst>
                              <p:par>
                                <p:cTn id="26" presetID="40" presetClass="entr" presetSubtype="0" fill="hold" grpId="4" nodeType="afterEffect">
                                  <p:stCondLst>
                                    <p:cond delay="0"/>
                                  </p:stCondLst>
                                  <p:iterate type="lt">
                                    <p:tmPct val="10000"/>
                                  </p:iterate>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anim calcmode="lin" valueType="num">
                                      <p:cBhvr>
                                        <p:cTn id="29" dur="500" fill="hold"/>
                                        <p:tgtEl>
                                          <p:spTgt spid="29"/>
                                        </p:tgtEl>
                                        <p:attrNameLst>
                                          <p:attrName>ppt_x</p:attrName>
                                        </p:attrNameLst>
                                      </p:cBhvr>
                                      <p:tavLst>
                                        <p:tav tm="0">
                                          <p:val>
                                            <p:strVal val="#ppt_x-.1"/>
                                          </p:val>
                                        </p:tav>
                                        <p:tav tm="100000">
                                          <p:val>
                                            <p:strVal val="#ppt_x"/>
                                          </p:val>
                                        </p:tav>
                                      </p:tavLst>
                                    </p:anim>
                                    <p:anim calcmode="lin" valueType="num">
                                      <p:cBhvr>
                                        <p:cTn id="30" dur="500" fill="hold"/>
                                        <p:tgtEl>
                                          <p:spTgt spid="29"/>
                                        </p:tgtEl>
                                        <p:attrNameLst>
                                          <p:attrName>ppt_y</p:attrName>
                                        </p:attrNameLst>
                                      </p:cBhvr>
                                      <p:tavLst>
                                        <p:tav tm="0">
                                          <p:val>
                                            <p:strVal val="#ppt_y"/>
                                          </p:val>
                                        </p:tav>
                                        <p:tav tm="100000">
                                          <p:val>
                                            <p:strVal val="#ppt_y"/>
                                          </p:val>
                                        </p:tav>
                                      </p:tavLst>
                                    </p:anim>
                                  </p:childTnLst>
                                </p:cTn>
                              </p:par>
                            </p:childTnLst>
                          </p:cTn>
                        </p:par>
                        <p:par>
                          <p:cTn id="31" fill="hold">
                            <p:stCondLst>
                              <p:cond delay="4599"/>
                            </p:stCondLst>
                            <p:childTnLst>
                              <p:par>
                                <p:cTn id="32" presetID="22" presetClass="entr" presetSubtype="4"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par>
                          <p:cTn id="35" fill="hold">
                            <p:stCondLst>
                              <p:cond delay="5099"/>
                            </p:stCondLst>
                            <p:childTnLst>
                              <p:par>
                                <p:cTn id="36" presetID="10" presetClass="entr" presetSubtype="0"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p:stCondLst>
                              <p:cond delay="5599"/>
                            </p:stCondLst>
                            <p:childTnLst>
                              <p:par>
                                <p:cTn id="40" presetID="40" presetClass="entr" presetSubtype="0" fill="hold" grpId="0" nodeType="afterEffect">
                                  <p:stCondLst>
                                    <p:cond delay="0"/>
                                  </p:stCondLst>
                                  <p:iterate type="lt">
                                    <p:tmPct val="10000"/>
                                  </p:iterate>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anim calcmode="lin" valueType="num">
                                      <p:cBhvr>
                                        <p:cTn id="43" dur="500" fill="hold"/>
                                        <p:tgtEl>
                                          <p:spTgt spid="30"/>
                                        </p:tgtEl>
                                        <p:attrNameLst>
                                          <p:attrName>ppt_x</p:attrName>
                                        </p:attrNameLst>
                                      </p:cBhvr>
                                      <p:tavLst>
                                        <p:tav tm="0">
                                          <p:val>
                                            <p:strVal val="#ppt_x-.1"/>
                                          </p:val>
                                        </p:tav>
                                        <p:tav tm="100000">
                                          <p:val>
                                            <p:strVal val="#ppt_x"/>
                                          </p:val>
                                        </p:tav>
                                      </p:tavLst>
                                    </p:anim>
                                    <p:anim calcmode="lin" valueType="num">
                                      <p:cBhvr>
                                        <p:cTn id="44" dur="500" fill="hold"/>
                                        <p:tgtEl>
                                          <p:spTgt spid="30"/>
                                        </p:tgtEl>
                                        <p:attrNameLst>
                                          <p:attrName>ppt_y</p:attrName>
                                        </p:attrNameLst>
                                      </p:cBhvr>
                                      <p:tavLst>
                                        <p:tav tm="0">
                                          <p:val>
                                            <p:strVal val="#ppt_y"/>
                                          </p:val>
                                        </p:tav>
                                        <p:tav tm="100000">
                                          <p:val>
                                            <p:strVal val="#ppt_y"/>
                                          </p:val>
                                        </p:tav>
                                      </p:tavLst>
                                    </p:anim>
                                  </p:childTnLst>
                                </p:cTn>
                              </p:par>
                            </p:childTnLst>
                          </p:cTn>
                        </p:par>
                        <p:par>
                          <p:cTn id="45" fill="hold">
                            <p:stCondLst>
                              <p:cond delay="835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childTnLst>
                          </p:cTn>
                        </p:par>
                        <p:par>
                          <p:cTn id="49" fill="hold">
                            <p:stCondLst>
                              <p:cond delay="885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par>
                          <p:cTn id="53" fill="hold">
                            <p:stCondLst>
                              <p:cond delay="9350"/>
                            </p:stCondLst>
                            <p:childTnLst>
                              <p:par>
                                <p:cTn id="54" presetID="40" presetClass="entr" presetSubtype="0" fill="hold" grpId="0" nodeType="afterEffect">
                                  <p:stCondLst>
                                    <p:cond delay="0"/>
                                  </p:stCondLst>
                                  <p:iterate type="lt">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1"/>
                                          </p:val>
                                        </p:tav>
                                        <p:tav tm="100000">
                                          <p:val>
                                            <p:strVal val="#ppt_x"/>
                                          </p:val>
                                        </p:tav>
                                      </p:tavLst>
                                    </p:anim>
                                    <p:anim calcmode="lin" valueType="num">
                                      <p:cBhvr>
                                        <p:cTn id="58" dur="500" fill="hold"/>
                                        <p:tgtEl>
                                          <p:spTgt spid="31"/>
                                        </p:tgtEl>
                                        <p:attrNameLst>
                                          <p:attrName>ppt_y</p:attrName>
                                        </p:attrNameLst>
                                      </p:cBhvr>
                                      <p:tavLst>
                                        <p:tav tm="0">
                                          <p:val>
                                            <p:strVal val="#ppt_y"/>
                                          </p:val>
                                        </p:tav>
                                        <p:tav tm="100000">
                                          <p:val>
                                            <p:strVal val="#ppt_y"/>
                                          </p:val>
                                        </p:tav>
                                      </p:tavLst>
                                    </p:anim>
                                  </p:childTnLst>
                                </p:cTn>
                              </p:par>
                            </p:childTnLst>
                          </p:cTn>
                        </p:par>
                        <p:par>
                          <p:cTn id="59" fill="hold">
                            <p:stCondLst>
                              <p:cond delay="12750"/>
                            </p:stCondLst>
                            <p:childTnLst>
                              <p:par>
                                <p:cTn id="60" presetID="22" presetClass="entr" presetSubtype="1"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up)">
                                      <p:cBhvr>
                                        <p:cTn id="62" dur="500"/>
                                        <p:tgtEl>
                                          <p:spTgt spid="20"/>
                                        </p:tgtEl>
                                      </p:cBhvr>
                                    </p:animEffect>
                                  </p:childTnLst>
                                </p:cTn>
                              </p:par>
                            </p:childTnLst>
                          </p:cTn>
                        </p:par>
                        <p:par>
                          <p:cTn id="63" fill="hold">
                            <p:stCondLst>
                              <p:cond delay="13250"/>
                            </p:stCondLst>
                            <p:childTnLst>
                              <p:par>
                                <p:cTn id="64" presetID="10"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par>
                          <p:cTn id="67" fill="hold">
                            <p:stCondLst>
                              <p:cond delay="13750"/>
                            </p:stCondLst>
                            <p:childTnLst>
                              <p:par>
                                <p:cTn id="68" presetID="40" presetClass="entr" presetSubtype="0" fill="hold" grpId="0" nodeType="afterEffect">
                                  <p:stCondLst>
                                    <p:cond delay="0"/>
                                  </p:stCondLst>
                                  <p:iterate type="lt">
                                    <p:tmPct val="10000"/>
                                  </p:iterate>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anim calcmode="lin" valueType="num">
                                      <p:cBhvr>
                                        <p:cTn id="71" dur="500" fill="hold"/>
                                        <p:tgtEl>
                                          <p:spTgt spid="32"/>
                                        </p:tgtEl>
                                        <p:attrNameLst>
                                          <p:attrName>ppt_x</p:attrName>
                                        </p:attrNameLst>
                                      </p:cBhvr>
                                      <p:tavLst>
                                        <p:tav tm="0">
                                          <p:val>
                                            <p:strVal val="#ppt_x-.1"/>
                                          </p:val>
                                        </p:tav>
                                        <p:tav tm="100000">
                                          <p:val>
                                            <p:strVal val="#ppt_x"/>
                                          </p:val>
                                        </p:tav>
                                      </p:tavLst>
                                    </p:anim>
                                    <p:anim calcmode="lin" valueType="num">
                                      <p:cBhvr>
                                        <p:cTn id="72" dur="500" fill="hold"/>
                                        <p:tgtEl>
                                          <p:spTgt spid="32"/>
                                        </p:tgtEl>
                                        <p:attrNameLst>
                                          <p:attrName>ppt_y</p:attrName>
                                        </p:attrNameLst>
                                      </p:cBhvr>
                                      <p:tavLst>
                                        <p:tav tm="0">
                                          <p:val>
                                            <p:strVal val="#ppt_y"/>
                                          </p:val>
                                        </p:tav>
                                        <p:tav tm="100000">
                                          <p:val>
                                            <p:strVal val="#ppt_y"/>
                                          </p:val>
                                        </p:tav>
                                      </p:tavLst>
                                    </p:anim>
                                  </p:childTnLst>
                                </p:cTn>
                              </p:par>
                            </p:childTnLst>
                          </p:cTn>
                        </p:par>
                        <p:par>
                          <p:cTn id="73" fill="hold">
                            <p:stCondLst>
                              <p:cond delay="17550"/>
                            </p:stCondLst>
                            <p:childTnLst>
                              <p:par>
                                <p:cTn id="74" presetID="2" presetClass="entr" presetSubtype="8" fill="hold" nodeType="afterEffect">
                                  <p:stCondLst>
                                    <p:cond delay="0"/>
                                  </p:stCondLst>
                                  <p:childTnLst>
                                    <p:set>
                                      <p:cBhvr>
                                        <p:cTn id="75" dur="1" fill="hold">
                                          <p:stCondLst>
                                            <p:cond delay="0"/>
                                          </p:stCondLst>
                                        </p:cTn>
                                        <p:tgtEl>
                                          <p:spTgt spid="38914"/>
                                        </p:tgtEl>
                                        <p:attrNameLst>
                                          <p:attrName>style.visibility</p:attrName>
                                        </p:attrNameLst>
                                      </p:cBhvr>
                                      <p:to>
                                        <p:strVal val="visible"/>
                                      </p:to>
                                    </p:set>
                                    <p:anim calcmode="lin" valueType="num">
                                      <p:cBhvr additive="base">
                                        <p:cTn id="76" dur="500" fill="hold"/>
                                        <p:tgtEl>
                                          <p:spTgt spid="38914"/>
                                        </p:tgtEl>
                                        <p:attrNameLst>
                                          <p:attrName>ppt_x</p:attrName>
                                        </p:attrNameLst>
                                      </p:cBhvr>
                                      <p:tavLst>
                                        <p:tav tm="0">
                                          <p:val>
                                            <p:strVal val="0-#ppt_w/2"/>
                                          </p:val>
                                        </p:tav>
                                        <p:tav tm="100000">
                                          <p:val>
                                            <p:strVal val="#ppt_x"/>
                                          </p:val>
                                        </p:tav>
                                      </p:tavLst>
                                    </p:anim>
                                    <p:anim calcmode="lin" valueType="num">
                                      <p:cBhvr additive="base">
                                        <p:cTn id="77"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37" grpId="3" animBg="1"/>
      <p:bldP spid="37" grpId="4" bldLvl="0" animBg="1"/>
      <p:bldP spid="36" grpId="0" animBg="1"/>
      <p:bldP spid="36" grpId="1" animBg="1"/>
      <p:bldP spid="36" grpId="2" animBg="1"/>
      <p:bldP spid="36" grpId="3" animBg="1"/>
      <p:bldP spid="36" grpId="4" animBg="1"/>
      <p:bldP spid="36" grpId="5" bldLvl="0" animBg="1"/>
      <p:bldP spid="3" grpId="0" bldLvl="0" animBg="1"/>
      <p:bldP spid="4" grpId="0" bldLvl="0" animBg="1"/>
      <p:bldP spid="15" grpId="0" bldLvl="0" animBg="1"/>
      <p:bldP spid="16" grpId="0" bldLvl="0" animBg="1"/>
      <p:bldP spid="29" grpId="0"/>
      <p:bldP spid="29" grpId="1"/>
      <p:bldP spid="29" grpId="2"/>
      <p:bldP spid="29" grpId="3"/>
      <p:bldP spid="29" grpId="4"/>
      <p:bldP spid="30" grpId="0"/>
      <p:bldP spid="31" grpId="0"/>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8" descr="E:/姚安县/姚安县乡镇/前场镇乡镇规划/文本表格/公示稿/图片/前场镇照片/前场镇照片/微信图片_20230724222932.jpg微信图片_20230724222932"/>
          <p:cNvPicPr>
            <a:picLocks noChangeAspect="1"/>
          </p:cNvPicPr>
          <p:nvPr>
            <p:custDataLst>
              <p:tags r:id="rId1"/>
            </p:custDataLst>
          </p:nvPr>
        </p:nvPicPr>
        <p:blipFill>
          <a:blip r:embed="rId2"/>
          <a:srcRect t="8333" b="8333"/>
          <a:stretch>
            <a:fillRect/>
          </a:stretch>
        </p:blipFill>
        <p:spPr>
          <a:xfrm rot="21600000">
            <a:off x="0" y="0"/>
            <a:ext cx="12192000" cy="6858000"/>
          </a:xfrm>
          <a:prstGeom prst="rect">
            <a:avLst/>
          </a:prstGeom>
        </p:spPr>
      </p:pic>
      <p:sp>
        <p:nvSpPr>
          <p:cNvPr id="5" name="矩形 4"/>
          <p:cNvSpPr/>
          <p:nvPr>
            <p:custDataLst>
              <p:tags r:id="rId3"/>
            </p:custDataLst>
          </p:nvPr>
        </p:nvSpPr>
        <p:spPr>
          <a:xfrm>
            <a:off x="0" y="635"/>
            <a:ext cx="12191365" cy="6856730"/>
          </a:xfrm>
          <a:prstGeom prst="rect">
            <a:avLst/>
          </a:prstGeom>
          <a:solidFill>
            <a:srgbClr val="3B8E88">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6" name="组合 5"/>
          <p:cNvGrpSpPr/>
          <p:nvPr/>
        </p:nvGrpSpPr>
        <p:grpSpPr>
          <a:xfrm>
            <a:off x="3168650" y="1785620"/>
            <a:ext cx="6144260" cy="2519680"/>
            <a:chOff x="4990" y="2812"/>
            <a:chExt cx="9676" cy="3968"/>
          </a:xfrm>
        </p:grpSpPr>
        <p:sp>
          <p:nvSpPr>
            <p:cNvPr id="2" name="文本框 1" descr="7b0a2020202022776f7264617274223a20227b5c2269645c223a32353030313437372c5c227469645c223a5c225c227d220a7d0a"/>
            <p:cNvSpPr txBox="1"/>
            <p:nvPr>
              <p:custDataLst>
                <p:tags r:id="rId4"/>
              </p:custDataLst>
            </p:nvPr>
          </p:nvSpPr>
          <p:spPr>
            <a:xfrm>
              <a:off x="7430" y="2812"/>
              <a:ext cx="5219" cy="1205"/>
            </a:xfrm>
            <a:prstGeom prst="rect">
              <a:avLst/>
            </a:prstGeom>
            <a:noFill/>
          </p:spPr>
          <p:txBody>
            <a:bodyPr wrap="square" rtlCol="0">
              <a:noAutofit/>
            </a:bodyPr>
            <a:p>
              <a:r>
                <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rPr>
                <a:t>PART  04</a:t>
              </a:r>
              <a:endPar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endParaRPr>
            </a:p>
          </p:txBody>
        </p:sp>
        <p:sp>
          <p:nvSpPr>
            <p:cNvPr id="3" name="文本框 2"/>
            <p:cNvSpPr txBox="1"/>
            <p:nvPr>
              <p:custDataLst>
                <p:tags r:id="rId5"/>
              </p:custDataLst>
            </p:nvPr>
          </p:nvSpPr>
          <p:spPr>
            <a:xfrm>
              <a:off x="5971" y="5071"/>
              <a:ext cx="7782" cy="1598"/>
            </a:xfrm>
            <a:prstGeom prst="rect">
              <a:avLst/>
            </a:prstGeom>
            <a:noFill/>
          </p:spPr>
          <p:txBody>
            <a:bodyPr wrap="square" rtlCol="0">
              <a:spAutoFit/>
            </a:bodyPr>
            <a:p>
              <a:r>
                <a:rPr lang="zh-CN" altLang="en-US" sz="6000" b="1">
                  <a:solidFill>
                    <a:srgbClr val="FFFFFF"/>
                  </a:solidFill>
                  <a:latin typeface="微软雅黑" panose="020B0503020204020204" charset="-122"/>
                  <a:ea typeface="微软雅黑" panose="020B0503020204020204" charset="-122"/>
                </a:rPr>
                <a:t>中心</a:t>
              </a:r>
              <a:r>
                <a:rPr lang="zh-CN" altLang="en-US" sz="6000" b="1">
                  <a:solidFill>
                    <a:srgbClr val="FFFFFF"/>
                  </a:solidFill>
                  <a:latin typeface="微软雅黑" panose="020B0503020204020204" charset="-122"/>
                  <a:ea typeface="微软雅黑" panose="020B0503020204020204" charset="-122"/>
                </a:rPr>
                <a:t>镇区规划</a:t>
              </a:r>
              <a:endParaRPr lang="zh-CN" altLang="en-US" sz="6000" b="1">
                <a:solidFill>
                  <a:srgbClr val="FFFFFF"/>
                </a:solidFill>
                <a:latin typeface="微软雅黑" panose="020B0503020204020204" charset="-122"/>
                <a:ea typeface="微软雅黑" panose="020B0503020204020204" charset="-122"/>
              </a:endParaRPr>
            </a:p>
          </p:txBody>
        </p:sp>
        <p:cxnSp>
          <p:nvCxnSpPr>
            <p:cNvPr id="4" name="直接连接符 3"/>
            <p:cNvCxnSpPr/>
            <p:nvPr>
              <p:custDataLst>
                <p:tags r:id="rId6"/>
              </p:custDataLst>
            </p:nvPr>
          </p:nvCxnSpPr>
          <p:spPr>
            <a:xfrm>
              <a:off x="4990" y="6780"/>
              <a:ext cx="9676" cy="0"/>
            </a:xfrm>
            <a:prstGeom prst="line">
              <a:avLst/>
            </a:prstGeom>
            <a:ln w="28575" cmpd="dbl">
              <a:solidFill>
                <a:schemeClr val="accent6">
                  <a:lumMod val="40000"/>
                  <a:lumOff val="60000"/>
                </a:schemeClr>
              </a:solidFill>
              <a:prstDash val="solid"/>
            </a:ln>
          </p:spPr>
          <p:style>
            <a:lnRef idx="2">
              <a:schemeClr val="accent1"/>
            </a:lnRef>
            <a:fillRef idx="0">
              <a:srgbClr val="FFFFFF"/>
            </a:fillRef>
            <a:effectRef idx="0">
              <a:srgbClr val="FFFFFF"/>
            </a:effectRef>
            <a:fontRef idx="minor">
              <a:schemeClr val="tx1"/>
            </a:fontRef>
          </p:style>
        </p:cxnSp>
      </p:grpSp>
      <p:sp>
        <p:nvSpPr>
          <p:cNvPr id="7" name="半闭框 6"/>
          <p:cNvSpPr/>
          <p:nvPr>
            <p:custDataLst>
              <p:tags r:id="rId7"/>
            </p:custDataLst>
          </p:nvPr>
        </p:nvSpPr>
        <p:spPr>
          <a:xfrm rot="13500000">
            <a:off x="5862955" y="5238750"/>
            <a:ext cx="644525" cy="666750"/>
          </a:xfrm>
          <a:prstGeom prst="halfFrame">
            <a:avLst>
              <a:gd name="adj1" fmla="val 10377"/>
              <a:gd name="adj2" fmla="val 10121"/>
            </a:avLst>
          </a:prstGeom>
          <a:gradFill>
            <a:gsLst>
              <a:gs pos="100000">
                <a:schemeClr val="accent6">
                  <a:lumMod val="60000"/>
                  <a:lumOff val="40000"/>
                </a:schemeClr>
              </a:gs>
              <a:gs pos="0">
                <a:srgbClr val="0CA451"/>
              </a:gs>
            </a:gsLst>
            <a:path path="circle">
              <a:fillToRect l="100000" t="100000"/>
            </a:path>
            <a:tileRect r="-100000" b="-100000"/>
          </a:gradFill>
          <a:ln w="12700"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前场镇集镇规划结构1"/>
          <p:cNvPicPr>
            <a:picLocks noChangeAspect="1"/>
          </p:cNvPicPr>
          <p:nvPr/>
        </p:nvPicPr>
        <p:blipFill>
          <a:blip r:embed="rId1"/>
          <a:srcRect t="3750" b="15278"/>
          <a:stretch>
            <a:fillRect/>
          </a:stretch>
        </p:blipFill>
        <p:spPr>
          <a:xfrm>
            <a:off x="502920" y="914400"/>
            <a:ext cx="4951730" cy="5676900"/>
          </a:xfrm>
          <a:prstGeom prst="rect">
            <a:avLst/>
          </a:prstGeom>
        </p:spPr>
      </p:pic>
      <p:pic>
        <p:nvPicPr>
          <p:cNvPr id="158" name="picture 158"/>
          <p:cNvPicPr>
            <a:picLocks noChangeAspect="1"/>
          </p:cNvPicPr>
          <p:nvPr/>
        </p:nvPicPr>
        <p:blipFill>
          <a:blip r:embed="rId2"/>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3"/>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821690" y="169545"/>
            <a:ext cx="377571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规划分区和用地布局</a:t>
            </a:r>
            <a:endPar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6" name="textbox 2154"/>
          <p:cNvSpPr/>
          <p:nvPr>
            <p:custDataLst>
              <p:tags r:id="rId4"/>
            </p:custDataLst>
          </p:nvPr>
        </p:nvSpPr>
        <p:spPr>
          <a:xfrm>
            <a:off x="6018530" y="1109980"/>
            <a:ext cx="5584190" cy="4607560"/>
          </a:xfrm>
          <a:prstGeom prst="rect">
            <a:avLst/>
          </a:prstGeom>
        </p:spPr>
        <p:txBody>
          <a:bodyPr vert="horz" wrap="square" lIns="0" tIns="0" rIns="0" bIns="0"/>
          <a:p>
            <a:pPr algn="l" rtl="0" eaLnBrk="0">
              <a:lnSpc>
                <a:spcPct val="83000"/>
              </a:lnSpc>
            </a:pPr>
            <a:endParaRPr lang="en-US" altLang="en-US" sz="100" dirty="0"/>
          </a:p>
          <a:p>
            <a:pPr marL="27940" algn="l" rtl="0" eaLnBrk="0">
              <a:lnSpc>
                <a:spcPts val="2155"/>
              </a:lnSpc>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lang="zh-CN"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中心镇区范围</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spcBef>
                <a:spcPts val="1000"/>
              </a:spcBef>
            </a:pPr>
            <a:r>
              <a:rPr lang="zh-CN" sz="1400" kern="0" spc="-20" dirty="0">
                <a:solidFill>
                  <a:srgbClr val="818181">
                    <a:alpha val="100000"/>
                  </a:srgbClr>
                </a:solidFill>
              </a:rPr>
              <a:t>划定</a:t>
            </a:r>
            <a:r>
              <a:rPr sz="1400" kern="0" spc="-20" dirty="0">
                <a:solidFill>
                  <a:srgbClr val="818181">
                    <a:alpha val="100000"/>
                  </a:srgbClr>
                </a:solidFill>
              </a:rPr>
              <a:t>中心镇区</a:t>
            </a:r>
            <a:r>
              <a:rPr lang="zh-CN" sz="1400" kern="0" spc="-20" dirty="0">
                <a:solidFill>
                  <a:srgbClr val="818181">
                    <a:alpha val="100000"/>
                  </a:srgbClr>
                </a:solidFill>
              </a:rPr>
              <a:t>范围</a:t>
            </a:r>
            <a:r>
              <a:rPr sz="1400" kern="0" spc="-20" dirty="0">
                <a:solidFill>
                  <a:srgbClr val="818181">
                    <a:alpha val="100000"/>
                  </a:srgbClr>
                </a:solidFill>
              </a:rPr>
              <a:t>3</a:t>
            </a:r>
            <a:r>
              <a:rPr lang="en-US" sz="1400" kern="0" spc="-20" dirty="0">
                <a:solidFill>
                  <a:srgbClr val="818181">
                    <a:alpha val="100000"/>
                  </a:srgbClr>
                </a:solidFill>
              </a:rPr>
              <a:t>4.42</a:t>
            </a:r>
            <a:r>
              <a:rPr sz="1400" kern="0" spc="-20" dirty="0">
                <a:solidFill>
                  <a:srgbClr val="818181">
                    <a:alpha val="100000"/>
                  </a:srgbClr>
                </a:solidFill>
              </a:rPr>
              <a:t>公顷</a:t>
            </a:r>
            <a:r>
              <a:rPr lang="zh-CN" sz="1400" kern="0" spc="-20" dirty="0">
                <a:solidFill>
                  <a:srgbClr val="818181">
                    <a:alpha val="100000"/>
                  </a:srgbClr>
                </a:solidFill>
                <a:ea typeface="宋体" panose="02010600030101010101" pitchFamily="2" charset="-122"/>
              </a:rPr>
              <a:t>。</a:t>
            </a:r>
            <a:endParaRPr sz="1400" kern="0" spc="-20" dirty="0">
              <a:solidFill>
                <a:srgbClr val="818181">
                  <a:alpha val="100000"/>
                </a:srgbClr>
              </a:solidFill>
            </a:endParaRPr>
          </a:p>
          <a:p>
            <a:pPr algn="l" rtl="0" eaLnBrk="0">
              <a:lnSpc>
                <a:spcPct val="138000"/>
              </a:lnSpc>
            </a:pPr>
            <a:endParaRPr lang="en-US" altLang="en-US" sz="1000" dirty="0"/>
          </a:p>
          <a:p>
            <a:pPr marL="27940" algn="l" rtl="0" eaLnBrk="0">
              <a:lnSpc>
                <a:spcPts val="2170"/>
              </a:lnSpc>
              <a:spcBef>
                <a:spcPts val="520"/>
              </a:spcBef>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lang="zh-CN"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规划结构：</a:t>
            </a:r>
            <a:r>
              <a:rPr lang="en-US" altLang="zh-CN" sz="17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r>
              <a:rPr lang="zh-CN" altLang="en-US" sz="17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rPr>
              <a:t>一主一副三片区</a:t>
            </a:r>
            <a:r>
              <a:rPr lang="en-US" altLang="zh-CN" sz="1700" b="1" kern="0" spc="100" dirty="0">
                <a:solidFill>
                  <a:srgbClr val="C00000">
                    <a:alpha val="100000"/>
                  </a:srgbClr>
                </a:solidFill>
                <a:latin typeface="微软雅黑" panose="020B0503020204020204" charset="-122"/>
                <a:ea typeface="微软雅黑" panose="020B0503020204020204" charset="-122"/>
                <a:cs typeface="微软雅黑" panose="020B0503020204020204" charset="-122"/>
              </a:rPr>
              <a:t>”</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spcBef>
                <a:spcPts val="1000"/>
              </a:spcBef>
            </a:pPr>
            <a:r>
              <a:rPr sz="1400" b="1" kern="0" spc="-20" dirty="0">
                <a:solidFill>
                  <a:srgbClr val="1F1F1F">
                    <a:alpha val="100000"/>
                  </a:srgbClr>
                </a:solidFill>
                <a:latin typeface="微软雅黑" panose="020B0503020204020204" charset="-122"/>
                <a:ea typeface="微软雅黑" panose="020B0503020204020204" charset="-122"/>
                <a:cs typeface="微软雅黑" panose="020B0503020204020204" charset="-122"/>
                <a:sym typeface="+mn-ea"/>
              </a:rPr>
              <a:t>①</a:t>
            </a:r>
            <a:r>
              <a:rPr sz="1400" b="1" kern="0" spc="-20" dirty="0">
                <a:solidFill>
                  <a:srgbClr val="48979F">
                    <a:alpha val="100000"/>
                  </a:srgbClr>
                </a:solidFill>
                <a:latin typeface="微软雅黑" panose="020B0503020204020204" charset="-122"/>
                <a:ea typeface="微软雅黑" panose="020B0503020204020204" charset="-122"/>
                <a:cs typeface="微软雅黑" panose="020B0503020204020204" charset="-122"/>
                <a:sym typeface="+mn-ea"/>
              </a:rPr>
              <a:t>城镇核心综合服务区</a:t>
            </a:r>
            <a:r>
              <a:rPr lang="zh-CN" sz="1400" b="1" kern="0" spc="-20" dirty="0">
                <a:solidFill>
                  <a:srgbClr val="48979F">
                    <a:alpha val="100000"/>
                  </a:srgbClr>
                </a:solidFill>
                <a:latin typeface="微软雅黑" panose="020B0503020204020204" charset="-122"/>
                <a:ea typeface="微软雅黑" panose="020B0503020204020204" charset="-122"/>
                <a:cs typeface="微软雅黑" panose="020B0503020204020204" charset="-122"/>
                <a:sym typeface="+mn-ea"/>
              </a:rPr>
              <a:t>：</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位于前场镇政府周围区域，包括财政所、文化站、司法所、客运站等一批公共设施，是全镇的主要服务中心。</a:t>
            </a:r>
            <a:endParaRPr lang="zh-CN" sz="1400" b="1" kern="0" spc="-20" dirty="0">
              <a:solidFill>
                <a:srgbClr val="48979F">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0" algn="l" rtl="0" eaLnBrk="0" fontAlgn="auto">
              <a:lnSpc>
                <a:spcPct val="150000"/>
              </a:lnSpc>
              <a:spcBef>
                <a:spcPts val="1000"/>
              </a:spcBef>
            </a:pPr>
            <a:r>
              <a:rPr sz="1400" b="1" kern="0" spc="-20" dirty="0">
                <a:solidFill>
                  <a:srgbClr val="1F1F1F">
                    <a:alpha val="100000"/>
                  </a:srgbClr>
                </a:solidFill>
                <a:latin typeface="微软雅黑" panose="020B0503020204020204" charset="-122"/>
                <a:ea typeface="微软雅黑" panose="020B0503020204020204" charset="-122"/>
                <a:cs typeface="微软雅黑" panose="020B0503020204020204" charset="-122"/>
                <a:sym typeface="+mn-ea"/>
              </a:rPr>
              <a:t>②</a:t>
            </a:r>
            <a:r>
              <a:rPr sz="1400" b="1" kern="0" spc="-20" dirty="0">
                <a:solidFill>
                  <a:srgbClr val="48979F">
                    <a:alpha val="100000"/>
                  </a:srgbClr>
                </a:solidFill>
                <a:latin typeface="微软雅黑" panose="020B0503020204020204" charset="-122"/>
                <a:ea typeface="微软雅黑" panose="020B0503020204020204" charset="-122"/>
                <a:cs typeface="微软雅黑" panose="020B0503020204020204" charset="-122"/>
                <a:sym typeface="+mn-ea"/>
              </a:rPr>
              <a:t>城镇次综合服务区：</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位于前场镇卫生院周围区域，包括农贸市场、养老院、农产品加工厂等一批公共服务设施，是全镇的次要服务中心。</a:t>
            </a:r>
            <a:endParaRPr lang="en-US" altLang="en-US" sz="1400" dirty="0"/>
          </a:p>
          <a:p>
            <a:pPr marL="12700" indent="0" algn="l" rtl="0" eaLnBrk="0" fontAlgn="auto">
              <a:lnSpc>
                <a:spcPct val="150000"/>
              </a:lnSpc>
              <a:spcBef>
                <a:spcPts val="1000"/>
              </a:spcBef>
            </a:pPr>
            <a:r>
              <a:rPr sz="1400" b="1" kern="0" spc="-30" dirty="0">
                <a:solidFill>
                  <a:srgbClr val="1F1F1F">
                    <a:alpha val="100000"/>
                  </a:srgbClr>
                </a:solidFill>
                <a:latin typeface="微软雅黑" panose="020B0503020204020204" charset="-122"/>
                <a:ea typeface="微软雅黑" panose="020B0503020204020204" charset="-122"/>
                <a:cs typeface="微软雅黑" panose="020B0503020204020204" charset="-122"/>
                <a:sym typeface="+mn-ea"/>
              </a:rPr>
              <a:t>③</a:t>
            </a:r>
            <a:r>
              <a:rPr sz="1400" b="1" kern="0" spc="-20" dirty="0">
                <a:solidFill>
                  <a:srgbClr val="48979F">
                    <a:alpha val="100000"/>
                  </a:srgbClr>
                </a:solidFill>
                <a:latin typeface="微软雅黑" panose="020B0503020204020204" charset="-122"/>
                <a:ea typeface="微软雅黑" panose="020B0503020204020204" charset="-122"/>
                <a:cs typeface="微软雅黑" panose="020B0503020204020204" charset="-122"/>
                <a:sym typeface="+mn-ea"/>
              </a:rPr>
              <a:t>北部居住区：</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依托前适线、石者河布置北部居住区。</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12700" algn="l" rtl="0" eaLnBrk="0">
              <a:lnSpc>
                <a:spcPts val="2680"/>
              </a:lnSpc>
            </a:pPr>
            <a:r>
              <a:rPr sz="1400" b="1" kern="0" spc="-20" dirty="0">
                <a:solidFill>
                  <a:srgbClr val="1F1F1F">
                    <a:alpha val="100000"/>
                  </a:srgbClr>
                </a:solidFill>
                <a:latin typeface="微软雅黑" panose="020B0503020204020204" charset="-122"/>
                <a:ea typeface="微软雅黑" panose="020B0503020204020204" charset="-122"/>
                <a:cs typeface="微软雅黑" panose="020B0503020204020204" charset="-122"/>
                <a:sym typeface="+mn-ea"/>
              </a:rPr>
              <a:t>④</a:t>
            </a:r>
            <a:r>
              <a:rPr sz="1400" b="1" kern="0" spc="-20" dirty="0">
                <a:solidFill>
                  <a:srgbClr val="48979F">
                    <a:alpha val="100000"/>
                  </a:srgbClr>
                </a:solidFill>
                <a:latin typeface="微软雅黑" panose="020B0503020204020204" charset="-122"/>
                <a:ea typeface="微软雅黑" panose="020B0503020204020204" charset="-122"/>
                <a:cs typeface="微软雅黑" panose="020B0503020204020204" charset="-122"/>
                <a:sym typeface="+mn-ea"/>
              </a:rPr>
              <a:t>中部居住区：</a:t>
            </a:r>
            <a:r>
              <a:rPr sz="1400" kern="0" dirty="0">
                <a:solidFill>
                  <a:srgbClr val="818181">
                    <a:alpha val="100000"/>
                  </a:srgbClr>
                </a:solidFill>
                <a:sym typeface="+mn-ea"/>
              </a:rPr>
              <a:t>依托镇区老姚牟公路东侧的平缓地段建设居住区，与瓦碴坡相邻形成良好的</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居住</a:t>
            </a:r>
            <a:r>
              <a:rPr sz="1400" kern="0" dirty="0">
                <a:solidFill>
                  <a:srgbClr val="818181">
                    <a:alpha val="100000"/>
                  </a:srgbClr>
                </a:solidFill>
                <a:sym typeface="+mn-ea"/>
              </a:rPr>
              <a:t>环境</a:t>
            </a:r>
            <a:r>
              <a:rPr lang="zh-CN" sz="1400" kern="0" dirty="0">
                <a:solidFill>
                  <a:srgbClr val="818181">
                    <a:alpha val="100000"/>
                  </a:srgbClr>
                </a:solidFill>
                <a:ea typeface="宋体" panose="02010600030101010101" pitchFamily="2" charset="-122"/>
                <a:sym typeface="+mn-ea"/>
              </a:rPr>
              <a:t>。</a:t>
            </a:r>
            <a:endParaRPr sz="1400" kern="0" dirty="0">
              <a:solidFill>
                <a:srgbClr val="818181">
                  <a:alpha val="100000"/>
                </a:srgbClr>
              </a:solidFill>
              <a:sym typeface="+mn-ea"/>
            </a:endParaRPr>
          </a:p>
          <a:p>
            <a:pPr marL="12700" algn="l" rtl="0" eaLnBrk="0">
              <a:lnSpc>
                <a:spcPct val="89000"/>
              </a:lnSpc>
              <a:spcBef>
                <a:spcPts val="1010"/>
              </a:spcBef>
            </a:pPr>
            <a:r>
              <a:rPr sz="1400" b="1" kern="0" spc="-20" dirty="0">
                <a:solidFill>
                  <a:srgbClr val="1F1F1F">
                    <a:alpha val="100000"/>
                  </a:srgbClr>
                </a:solidFill>
                <a:latin typeface="微软雅黑" panose="020B0503020204020204" charset="-122"/>
                <a:ea typeface="微软雅黑" panose="020B0503020204020204" charset="-122"/>
                <a:cs typeface="微软雅黑" panose="020B0503020204020204" charset="-122"/>
                <a:sym typeface="+mn-ea"/>
              </a:rPr>
              <a:t>⑤</a:t>
            </a:r>
            <a:r>
              <a:rPr sz="1400" b="1" kern="0" spc="-20" dirty="0">
                <a:solidFill>
                  <a:srgbClr val="48979F">
                    <a:alpha val="100000"/>
                  </a:srgbClr>
                </a:solidFill>
                <a:latin typeface="微软雅黑" panose="020B0503020204020204" charset="-122"/>
                <a:ea typeface="微软雅黑" panose="020B0503020204020204" charset="-122"/>
                <a:cs typeface="微软雅黑" panose="020B0503020204020204" charset="-122"/>
                <a:sym typeface="+mn-ea"/>
              </a:rPr>
              <a:t>南部居住区：</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沿昆楚大高速连接线布置南部居住区。</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12700" algn="l" rtl="0" eaLnBrk="0">
              <a:lnSpc>
                <a:spcPct val="89000"/>
              </a:lnSpc>
              <a:spcBef>
                <a:spcPts val="1010"/>
              </a:spcBef>
            </a:pP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27940" algn="l" rtl="0" eaLnBrk="0">
              <a:lnSpc>
                <a:spcPts val="2170"/>
              </a:lnSpc>
              <a:spcBef>
                <a:spcPts val="520"/>
              </a:spcBef>
            </a:pPr>
            <a:r>
              <a:rPr sz="14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lang="zh-CN"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rPr>
              <a:t>人口规模</a:t>
            </a:r>
            <a:endPar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规划至</a:t>
            </a:r>
            <a:r>
              <a:rPr lang="en-US" alt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2035</a:t>
            </a:r>
            <a:r>
              <a:rPr lang="zh-CN" altLang="en-US"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年，中心镇区人口达</a:t>
            </a:r>
            <a:r>
              <a:rPr lang="en-US" alt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8610</a:t>
            </a:r>
            <a:r>
              <a:rPr lang="zh-CN" altLang="en-US"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人。</a:t>
            </a:r>
            <a:endParaRPr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12700" indent="0" algn="l" rtl="0" eaLnBrk="0" fontAlgn="auto">
              <a:lnSpc>
                <a:spcPct val="150000"/>
              </a:lnSpc>
              <a:spcBef>
                <a:spcPts val="1000"/>
              </a:spcBef>
            </a:pPr>
            <a:endParaRPr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12700" algn="l" rtl="0" eaLnBrk="0">
              <a:lnSpc>
                <a:spcPts val="2680"/>
              </a:lnSpc>
            </a:pPr>
            <a:endParaRPr lang="en-US" altLang="en-US" sz="1400" dirty="0">
              <a:latin typeface="Calibri" panose="020F0502020204030204" charset="0"/>
            </a:endParaRPr>
          </a:p>
        </p:txBody>
      </p:sp>
      <p:sp>
        <p:nvSpPr>
          <p:cNvPr id="13" name="文本框 12"/>
          <p:cNvSpPr txBox="1"/>
          <p:nvPr/>
        </p:nvSpPr>
        <p:spPr>
          <a:xfrm>
            <a:off x="3184525" y="4724400"/>
            <a:ext cx="411480" cy="368300"/>
          </a:xfrm>
          <a:prstGeom prst="rect">
            <a:avLst/>
          </a:prstGeom>
          <a:noFill/>
        </p:spPr>
        <p:txBody>
          <a:bodyPr wrap="none" rtlCol="0" anchor="t">
            <a:spAutoFit/>
          </a:bodyPr>
          <a:p>
            <a:r>
              <a:rPr lang="zh-CN" altLang="en-US">
                <a:latin typeface="Calibri" panose="020F0502020204030204" charset="0"/>
              </a:rPr>
              <a:t>①</a:t>
            </a:r>
            <a:endParaRPr lang="zh-CN" altLang="en-US">
              <a:latin typeface="Calibri" panose="020F0502020204030204" charset="0"/>
            </a:endParaRPr>
          </a:p>
        </p:txBody>
      </p:sp>
      <p:sp>
        <p:nvSpPr>
          <p:cNvPr id="15" name="文本框 14"/>
          <p:cNvSpPr txBox="1"/>
          <p:nvPr/>
        </p:nvSpPr>
        <p:spPr>
          <a:xfrm>
            <a:off x="1679575" y="2362200"/>
            <a:ext cx="411480" cy="368300"/>
          </a:xfrm>
          <a:prstGeom prst="rect">
            <a:avLst/>
          </a:prstGeom>
          <a:noFill/>
        </p:spPr>
        <p:txBody>
          <a:bodyPr wrap="none" rtlCol="0" anchor="t">
            <a:spAutoFit/>
          </a:bodyPr>
          <a:p>
            <a:r>
              <a:rPr lang="zh-CN" altLang="en-US">
                <a:latin typeface="Calibri" panose="020F0502020204030204" charset="0"/>
              </a:rPr>
              <a:t>②</a:t>
            </a:r>
            <a:endParaRPr lang="zh-CN" altLang="en-US">
              <a:latin typeface="Calibri" panose="020F0502020204030204" charset="0"/>
            </a:endParaRPr>
          </a:p>
        </p:txBody>
      </p:sp>
      <p:sp>
        <p:nvSpPr>
          <p:cNvPr id="16" name="文本框 15"/>
          <p:cNvSpPr txBox="1"/>
          <p:nvPr/>
        </p:nvSpPr>
        <p:spPr>
          <a:xfrm>
            <a:off x="2773045" y="1533525"/>
            <a:ext cx="411480" cy="368300"/>
          </a:xfrm>
          <a:prstGeom prst="rect">
            <a:avLst/>
          </a:prstGeom>
          <a:noFill/>
        </p:spPr>
        <p:txBody>
          <a:bodyPr wrap="none" rtlCol="0" anchor="t">
            <a:spAutoFit/>
          </a:bodyPr>
          <a:p>
            <a:r>
              <a:rPr lang="zh-CN" altLang="en-US">
                <a:latin typeface="Calibri" panose="020F0502020204030204" charset="0"/>
              </a:rPr>
              <a:t>③</a:t>
            </a:r>
            <a:endParaRPr lang="zh-CN" altLang="en-US">
              <a:latin typeface="Calibri" panose="020F0502020204030204" charset="0"/>
            </a:endParaRPr>
          </a:p>
        </p:txBody>
      </p:sp>
      <p:sp>
        <p:nvSpPr>
          <p:cNvPr id="18" name="文本框 17"/>
          <p:cNvSpPr txBox="1"/>
          <p:nvPr>
            <p:custDataLst>
              <p:tags r:id="rId5"/>
            </p:custDataLst>
          </p:nvPr>
        </p:nvSpPr>
        <p:spPr>
          <a:xfrm>
            <a:off x="3596005" y="3905250"/>
            <a:ext cx="411480" cy="368300"/>
          </a:xfrm>
          <a:prstGeom prst="rect">
            <a:avLst/>
          </a:prstGeom>
          <a:noFill/>
        </p:spPr>
        <p:txBody>
          <a:bodyPr wrap="none" rtlCol="0" anchor="t">
            <a:spAutoFit/>
          </a:bodyPr>
          <a:p>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sp>
        <p:nvSpPr>
          <p:cNvPr id="19" name="文本框 18"/>
          <p:cNvSpPr txBox="1"/>
          <p:nvPr/>
        </p:nvSpPr>
        <p:spPr>
          <a:xfrm>
            <a:off x="3596005" y="5717540"/>
            <a:ext cx="411480" cy="368300"/>
          </a:xfrm>
          <a:prstGeom prst="rect">
            <a:avLst/>
          </a:prstGeom>
          <a:noFill/>
        </p:spPr>
        <p:txBody>
          <a:bodyPr wrap="none" rtlCol="0" anchor="t">
            <a:spAutoFit/>
          </a:bodyPr>
          <a:p>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821690" y="169545"/>
            <a:ext cx="377571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公共服务设施</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2154" name="textbox 2154"/>
          <p:cNvSpPr/>
          <p:nvPr>
            <p:custDataLst>
              <p:tags r:id="rId3"/>
            </p:custDataLst>
          </p:nvPr>
        </p:nvSpPr>
        <p:spPr>
          <a:xfrm>
            <a:off x="755015" y="1700530"/>
            <a:ext cx="5756275" cy="3623310"/>
          </a:xfrm>
          <a:prstGeom prst="rect">
            <a:avLst/>
          </a:prstGeom>
        </p:spPr>
        <p:txBody>
          <a:bodyPr vert="horz" wrap="square" lIns="0" tIns="0" rIns="0" bIns="0"/>
          <a:p>
            <a:pPr algn="l" rtl="0" eaLnBrk="0">
              <a:lnSpc>
                <a:spcPct val="83000"/>
              </a:lnSpc>
            </a:pPr>
            <a:endParaRPr lang="en-US" altLang="en-US" sz="100" dirty="0"/>
          </a:p>
          <a:p>
            <a:pPr marL="27940" algn="l" rtl="0" eaLnBrk="0">
              <a:lnSpc>
                <a:spcPts val="2155"/>
              </a:lnSpc>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行政办公设施</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algn="l" rtl="0" eaLnBrk="0">
              <a:lnSpc>
                <a:spcPct val="89000"/>
              </a:lnSpc>
              <a:spcBef>
                <a:spcPts val="1025"/>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保留现状镇人民政府办公设施、1个乡镇便民服务中心。</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algn="l" rtl="0" eaLnBrk="0">
              <a:lnSpc>
                <a:spcPct val="138000"/>
              </a:lnSpc>
            </a:pPr>
            <a:endParaRPr lang="en-US" altLang="en-US" sz="1000" dirty="0"/>
          </a:p>
          <a:p>
            <a:pPr marL="27940" algn="l" rtl="0" eaLnBrk="0">
              <a:lnSpc>
                <a:spcPts val="2170"/>
              </a:lnSpc>
              <a:spcBef>
                <a:spcPts val="520"/>
              </a:spcBef>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文化设施</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规划新建1个综合文化中心，包括乡镇综合文化站、图书馆分馆、社会体育指导站、农家书屋等。</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27940" algn="l" rtl="0" eaLnBrk="0">
              <a:lnSpc>
                <a:spcPts val="2170"/>
              </a:lnSpc>
              <a:spcBef>
                <a:spcPts val="520"/>
              </a:spcBef>
            </a:pPr>
            <a:r>
              <a:rPr sz="14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rPr>
              <a:t>教育设施</a:t>
            </a:r>
            <a:endPar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幼儿园：规划新建1</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rPr>
              <a:t>所幼儿园；</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sym typeface="+mn-ea"/>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小学：保留现有1所小学；</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初中：保留现有1所初级中学。</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前场镇集镇地类4"/>
          <p:cNvPicPr>
            <a:picLocks noChangeAspect="1"/>
          </p:cNvPicPr>
          <p:nvPr/>
        </p:nvPicPr>
        <p:blipFill>
          <a:blip r:embed="rId4"/>
          <a:srcRect t="4093" b="15630"/>
          <a:stretch>
            <a:fillRect/>
          </a:stretch>
        </p:blipFill>
        <p:spPr>
          <a:xfrm>
            <a:off x="6937375" y="899795"/>
            <a:ext cx="5107940" cy="579755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821690" y="169545"/>
            <a:ext cx="377571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 </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公共服务设施</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2154" name="textbox 2154"/>
          <p:cNvSpPr/>
          <p:nvPr>
            <p:custDataLst>
              <p:tags r:id="rId3"/>
            </p:custDataLst>
          </p:nvPr>
        </p:nvSpPr>
        <p:spPr>
          <a:xfrm>
            <a:off x="821690" y="1602105"/>
            <a:ext cx="5908675" cy="4394200"/>
          </a:xfrm>
          <a:prstGeom prst="rect">
            <a:avLst/>
          </a:prstGeom>
        </p:spPr>
        <p:txBody>
          <a:bodyPr vert="horz" wrap="square" lIns="0" tIns="0" rIns="0" bIns="0"/>
          <a:p>
            <a:pPr algn="l" rtl="0" eaLnBrk="0">
              <a:lnSpc>
                <a:spcPct val="83000"/>
              </a:lnSpc>
            </a:pPr>
            <a:endParaRPr lang="en-US" altLang="en-US" sz="100" dirty="0"/>
          </a:p>
          <a:p>
            <a:pPr marL="27940" algn="l" rtl="0" eaLnBrk="0">
              <a:lnSpc>
                <a:spcPts val="2155"/>
              </a:lnSpc>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体育设施</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保留现有的社会足球场、篮球场、职工之家等体育设施；新建居住区建设体育活动场地，场地面积标准达到人均室外不少于0.3㎡或者室内不少于0.1㎡。</a:t>
            </a:r>
            <a:endParaRPr sz="1400" kern="0" spc="-20" dirty="0">
              <a:solidFill>
                <a:srgbClr val="818181">
                  <a:alpha val="100000"/>
                </a:srgbClr>
              </a:solidFill>
            </a:endParaRPr>
          </a:p>
          <a:p>
            <a:pPr algn="l" rtl="0" eaLnBrk="0">
              <a:lnSpc>
                <a:spcPct val="138000"/>
              </a:lnSpc>
            </a:pPr>
            <a:endParaRPr lang="en-US" altLang="en-US" sz="1000" dirty="0"/>
          </a:p>
          <a:p>
            <a:pPr marL="27940" algn="l" rtl="0" eaLnBrk="0">
              <a:lnSpc>
                <a:spcPts val="2170"/>
              </a:lnSpc>
              <a:spcBef>
                <a:spcPts val="520"/>
              </a:spcBef>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医疗</a:t>
            </a:r>
            <a:r>
              <a:rPr lang="zh-CN"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卫生</a:t>
            </a:r>
            <a:r>
              <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设施</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保留现有卫生院1所。</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27940" algn="l" rtl="0" eaLnBrk="0">
              <a:lnSpc>
                <a:spcPts val="2170"/>
              </a:lnSpc>
              <a:spcBef>
                <a:spcPts val="520"/>
              </a:spcBef>
            </a:pPr>
            <a:r>
              <a:rPr sz="14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rPr>
              <a:t>社会福利设施</a:t>
            </a:r>
            <a:endPar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保留现有颐养结合的敬老院1个、残疾人联合会1个。</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12700" indent="0" algn="l" rtl="0" eaLnBrk="0" fontAlgn="auto">
              <a:lnSpc>
                <a:spcPct val="150000"/>
              </a:lnSpc>
              <a:spcBef>
                <a:spcPts val="1000"/>
              </a:spcBef>
            </a:pPr>
            <a:r>
              <a:rPr sz="14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rPr>
              <a:t>商业服务设施</a:t>
            </a:r>
            <a:endPar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保留现有农贸市场1个、农村信用社1个、电商网点1个、便民超市4个，规划新建1个中型农贸市场。</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2" name="图片 1" descr="前场镇集镇地类4"/>
          <p:cNvPicPr>
            <a:picLocks noChangeAspect="1"/>
          </p:cNvPicPr>
          <p:nvPr>
            <p:custDataLst>
              <p:tags r:id="rId4"/>
            </p:custDataLst>
          </p:nvPr>
        </p:nvPicPr>
        <p:blipFill>
          <a:blip r:embed="rId5"/>
          <a:srcRect t="4093" b="15630"/>
          <a:stretch>
            <a:fillRect/>
          </a:stretch>
        </p:blipFill>
        <p:spPr>
          <a:xfrm>
            <a:off x="6937375" y="899795"/>
            <a:ext cx="5107940" cy="579755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040765" y="169545"/>
            <a:ext cx="3362325"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交通</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体系</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2154" name="textbox 2154"/>
          <p:cNvSpPr/>
          <p:nvPr>
            <p:custDataLst>
              <p:tags r:id="rId3"/>
            </p:custDataLst>
          </p:nvPr>
        </p:nvSpPr>
        <p:spPr>
          <a:xfrm>
            <a:off x="821690" y="1602105"/>
            <a:ext cx="4610100" cy="4394200"/>
          </a:xfrm>
          <a:prstGeom prst="rect">
            <a:avLst/>
          </a:prstGeom>
        </p:spPr>
        <p:txBody>
          <a:bodyPr vert="horz" wrap="square" lIns="0" tIns="0" rIns="0" bIns="0"/>
          <a:p>
            <a:pPr algn="l" rtl="0" eaLnBrk="0">
              <a:lnSpc>
                <a:spcPct val="83000"/>
              </a:lnSpc>
            </a:pPr>
            <a:endParaRPr lang="en-US" altLang="en-US" sz="100" dirty="0"/>
          </a:p>
          <a:p>
            <a:pPr marL="27940" algn="l" rtl="0" eaLnBrk="0">
              <a:lnSpc>
                <a:spcPts val="2155"/>
              </a:lnSpc>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lang="zh-CN"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对外交通</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通过高速公路连接线、国道G227、前适线对外快速连接。</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12700" indent="0" algn="l" rtl="0" eaLnBrk="0" fontAlgn="auto">
              <a:lnSpc>
                <a:spcPct val="150000"/>
              </a:lnSpc>
              <a:spcBef>
                <a:spcPts val="1000"/>
              </a:spcBef>
            </a:pPr>
            <a:r>
              <a:rPr sz="1400" kern="0" spc="-20" dirty="0">
                <a:solidFill>
                  <a:srgbClr val="818181">
                    <a:alpha val="100000"/>
                  </a:srgbClr>
                </a:solidFill>
              </a:rPr>
              <a:t>规划在高速公路连接线、国道G227交汇处设置客运站一处、</a:t>
            </a:r>
            <a:endParaRPr sz="1400" kern="0" spc="-20" dirty="0">
              <a:solidFill>
                <a:srgbClr val="818181">
                  <a:alpha val="100000"/>
                </a:srgbClr>
              </a:solidFill>
            </a:endParaRPr>
          </a:p>
          <a:p>
            <a:pPr marL="12700" indent="0" algn="l" rtl="0" eaLnBrk="0" fontAlgn="auto">
              <a:lnSpc>
                <a:spcPct val="150000"/>
              </a:lnSpc>
              <a:spcBef>
                <a:spcPts val="1000"/>
              </a:spcBef>
            </a:pPr>
            <a:r>
              <a:rPr sz="1400" kern="0" spc="-20" dirty="0">
                <a:solidFill>
                  <a:srgbClr val="818181">
                    <a:alpha val="100000"/>
                  </a:srgbClr>
                </a:solidFill>
              </a:rPr>
              <a:t>停车场一处，减少过境交通车辆进入镇区</a:t>
            </a:r>
            <a:r>
              <a:rPr lang="zh-CN" sz="1400" kern="0" spc="-20" dirty="0">
                <a:solidFill>
                  <a:srgbClr val="818181">
                    <a:alpha val="100000"/>
                  </a:srgbClr>
                </a:solidFill>
                <a:ea typeface="宋体" panose="02010600030101010101" pitchFamily="2" charset="-122"/>
              </a:rPr>
              <a:t>。</a:t>
            </a:r>
            <a:endParaRPr sz="1400" kern="0" spc="-20" dirty="0">
              <a:solidFill>
                <a:srgbClr val="818181">
                  <a:alpha val="100000"/>
                </a:srgbClr>
              </a:solidFill>
            </a:endParaRPr>
          </a:p>
          <a:p>
            <a:pPr algn="l" rtl="0" eaLnBrk="0">
              <a:lnSpc>
                <a:spcPct val="138000"/>
              </a:lnSpc>
            </a:pPr>
            <a:endParaRPr lang="en-US" altLang="en-US" sz="1000" dirty="0"/>
          </a:p>
          <a:p>
            <a:pPr marL="27940" algn="l" rtl="0" eaLnBrk="0">
              <a:lnSpc>
                <a:spcPts val="2170"/>
              </a:lnSpc>
              <a:spcBef>
                <a:spcPts val="520"/>
              </a:spcBef>
            </a:pPr>
            <a:r>
              <a:rPr sz="1700" kern="0" spc="100" dirty="0">
                <a:solidFill>
                  <a:srgbClr val="5E4725">
                    <a:alpha val="100000"/>
                  </a:srgbClr>
                </a:solidFill>
                <a:latin typeface="Wingdings" panose="05000000000000000000"/>
                <a:ea typeface="Wingdings" panose="05000000000000000000"/>
                <a:cs typeface="Wingdings" panose="05000000000000000000"/>
              </a:rPr>
              <a:t>&gt;</a:t>
            </a:r>
            <a:r>
              <a:rPr lang="zh-CN"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rPr>
              <a:t>交通性主干道</a:t>
            </a:r>
            <a:endParaRPr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一环：国道</a:t>
            </a:r>
            <a:r>
              <a:rPr lang="en-US" alt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G227—</a:t>
            </a:r>
            <a:r>
              <a:rPr lang="zh-CN" altLang="en-US"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环山路</a:t>
            </a:r>
            <a:endParaRPr lang="zh-CN" altLang="en-US"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两纵：光华路、荞酒大道</a:t>
            </a:r>
            <a:r>
              <a:rPr lang="en-US" alt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a:t>
            </a:r>
            <a:r>
              <a:rPr lang="zh-CN" altLang="en-US"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高速公路连接线</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27940" algn="l" rtl="0" eaLnBrk="0">
              <a:lnSpc>
                <a:spcPts val="2170"/>
              </a:lnSpc>
              <a:spcBef>
                <a:spcPts val="520"/>
              </a:spcBef>
            </a:pPr>
            <a:r>
              <a:rPr sz="1400" kern="0" spc="100" dirty="0">
                <a:solidFill>
                  <a:srgbClr val="5E4725">
                    <a:alpha val="100000"/>
                  </a:srgbClr>
                </a:solidFill>
                <a:latin typeface="Wingdings" panose="05000000000000000000"/>
                <a:ea typeface="Wingdings" panose="05000000000000000000"/>
                <a:cs typeface="Wingdings" panose="05000000000000000000"/>
                <a:sym typeface="+mn-ea"/>
              </a:rPr>
              <a:t>&gt;</a:t>
            </a:r>
            <a:r>
              <a:rPr lang="zh-CN" sz="17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rPr>
              <a:t>生活性主干道</a:t>
            </a:r>
            <a:endParaRPr sz="1400" b="1" kern="0" spc="100" dirty="0">
              <a:solidFill>
                <a:srgbClr val="5E4725">
                  <a:alpha val="100000"/>
                </a:srgbClr>
              </a:solidFill>
              <a:latin typeface="微软雅黑" panose="020B0503020204020204" charset="-122"/>
              <a:ea typeface="微软雅黑" panose="020B0503020204020204" charset="-122"/>
              <a:cs typeface="微软雅黑" panose="020B0503020204020204" charset="-122"/>
              <a:sym typeface="+mn-ea"/>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两横：北部居住区的沿河观光路、居住区内部</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道路</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12700" indent="0" algn="l" rtl="0" eaLnBrk="0" fontAlgn="auto">
              <a:lnSpc>
                <a:spcPct val="150000"/>
              </a:lnSpc>
              <a:spcBef>
                <a:spcPts val="1000"/>
              </a:spcBef>
            </a:pP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一纵：</a:t>
            </a:r>
            <a:r>
              <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rPr>
              <a:t>新街子</a:t>
            </a: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a:p>
            <a:pPr marL="12700" indent="0" algn="l" rtl="0" eaLnBrk="0" fontAlgn="auto">
              <a:lnSpc>
                <a:spcPct val="150000"/>
              </a:lnSpc>
              <a:spcBef>
                <a:spcPts val="1000"/>
              </a:spcBef>
            </a:pPr>
            <a:endParaRPr lang="zh-CN" sz="1400" kern="0" spc="-30" dirty="0">
              <a:solidFill>
                <a:srgbClr val="818181">
                  <a:alpha val="100000"/>
                </a:srgbClr>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前场镇集镇规划道路1"/>
          <p:cNvPicPr>
            <a:picLocks noChangeAspect="1"/>
          </p:cNvPicPr>
          <p:nvPr/>
        </p:nvPicPr>
        <p:blipFill>
          <a:blip r:embed="rId4"/>
          <a:srcRect t="4926" b="15491"/>
          <a:stretch>
            <a:fillRect/>
          </a:stretch>
        </p:blipFill>
        <p:spPr>
          <a:xfrm>
            <a:off x="6813550" y="909320"/>
            <a:ext cx="5137785" cy="578104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8" descr="E:/姚安县/姚安县乡镇/前场镇乡镇规划/文本表格/公示稿/图片/前场镇照片/前场镇照片/微信图片_20230724222932.jpg微信图片_20230724222932"/>
          <p:cNvPicPr>
            <a:picLocks noChangeAspect="1"/>
          </p:cNvPicPr>
          <p:nvPr>
            <p:custDataLst>
              <p:tags r:id="rId1"/>
            </p:custDataLst>
          </p:nvPr>
        </p:nvPicPr>
        <p:blipFill>
          <a:blip r:embed="rId2"/>
          <a:srcRect t="8333" b="8333"/>
          <a:stretch>
            <a:fillRect/>
          </a:stretch>
        </p:blipFill>
        <p:spPr>
          <a:xfrm rot="21600000">
            <a:off x="0" y="0"/>
            <a:ext cx="12192000" cy="6858000"/>
          </a:xfrm>
          <a:prstGeom prst="rect">
            <a:avLst/>
          </a:prstGeom>
        </p:spPr>
      </p:pic>
      <p:sp>
        <p:nvSpPr>
          <p:cNvPr id="5" name="矩形 4"/>
          <p:cNvSpPr/>
          <p:nvPr>
            <p:custDataLst>
              <p:tags r:id="rId3"/>
            </p:custDataLst>
          </p:nvPr>
        </p:nvSpPr>
        <p:spPr>
          <a:xfrm>
            <a:off x="0" y="635"/>
            <a:ext cx="12191365" cy="6856730"/>
          </a:xfrm>
          <a:prstGeom prst="rect">
            <a:avLst/>
          </a:prstGeom>
          <a:solidFill>
            <a:srgbClr val="3B8E88">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6" name="组合 5"/>
          <p:cNvGrpSpPr/>
          <p:nvPr/>
        </p:nvGrpSpPr>
        <p:grpSpPr>
          <a:xfrm>
            <a:off x="3791585" y="1785620"/>
            <a:ext cx="4941570" cy="2514600"/>
            <a:chOff x="5971" y="2812"/>
            <a:chExt cx="7782" cy="3960"/>
          </a:xfrm>
        </p:grpSpPr>
        <p:sp>
          <p:nvSpPr>
            <p:cNvPr id="2" name="文本框 1" descr="7b0a2020202022776f7264617274223a20227b5c2269645c223a32353030313437372c5c227469645c223a5c225c227d220a7d0a"/>
            <p:cNvSpPr txBox="1"/>
            <p:nvPr>
              <p:custDataLst>
                <p:tags r:id="rId4"/>
              </p:custDataLst>
            </p:nvPr>
          </p:nvSpPr>
          <p:spPr>
            <a:xfrm>
              <a:off x="7430" y="2812"/>
              <a:ext cx="5219" cy="1205"/>
            </a:xfrm>
            <a:prstGeom prst="rect">
              <a:avLst/>
            </a:prstGeom>
            <a:noFill/>
          </p:spPr>
          <p:txBody>
            <a:bodyPr wrap="square" rtlCol="0">
              <a:noAutofit/>
            </a:bodyPr>
            <a:p>
              <a:r>
                <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rPr>
                <a:t>PART  05</a:t>
              </a:r>
              <a:endPar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endParaRPr>
            </a:p>
          </p:txBody>
        </p:sp>
        <p:sp>
          <p:nvSpPr>
            <p:cNvPr id="3" name="文本框 2"/>
            <p:cNvSpPr txBox="1"/>
            <p:nvPr>
              <p:custDataLst>
                <p:tags r:id="rId5"/>
              </p:custDataLst>
            </p:nvPr>
          </p:nvSpPr>
          <p:spPr>
            <a:xfrm>
              <a:off x="5971" y="5071"/>
              <a:ext cx="7782" cy="1598"/>
            </a:xfrm>
            <a:prstGeom prst="rect">
              <a:avLst/>
            </a:prstGeom>
            <a:noFill/>
          </p:spPr>
          <p:txBody>
            <a:bodyPr wrap="square" rtlCol="0">
              <a:spAutoFit/>
            </a:bodyPr>
            <a:p>
              <a:pPr algn="ctr"/>
              <a:r>
                <a:rPr lang="zh-CN" altLang="en-US" sz="6000" b="1">
                  <a:solidFill>
                    <a:srgbClr val="FFFFFF"/>
                  </a:solidFill>
                  <a:latin typeface="微软雅黑" panose="020B0503020204020204" charset="-122"/>
                  <a:ea typeface="微软雅黑" panose="020B0503020204020204" charset="-122"/>
                </a:rPr>
                <a:t>规划</a:t>
              </a:r>
              <a:r>
                <a:rPr lang="zh-CN" altLang="en-US" sz="6000" b="1">
                  <a:solidFill>
                    <a:srgbClr val="FFFFFF"/>
                  </a:solidFill>
                  <a:latin typeface="微软雅黑" panose="020B0503020204020204" charset="-122"/>
                  <a:ea typeface="微软雅黑" panose="020B0503020204020204" charset="-122"/>
                </a:rPr>
                <a:t>传导</a:t>
              </a:r>
              <a:endParaRPr lang="zh-CN" altLang="en-US" sz="6000" b="1">
                <a:solidFill>
                  <a:srgbClr val="FFFFFF"/>
                </a:solidFill>
                <a:latin typeface="微软雅黑" panose="020B0503020204020204" charset="-122"/>
                <a:ea typeface="微软雅黑" panose="020B0503020204020204" charset="-122"/>
              </a:endParaRPr>
            </a:p>
          </p:txBody>
        </p:sp>
        <p:cxnSp>
          <p:nvCxnSpPr>
            <p:cNvPr id="4" name="直接连接符 3"/>
            <p:cNvCxnSpPr/>
            <p:nvPr>
              <p:custDataLst>
                <p:tags r:id="rId6"/>
              </p:custDataLst>
            </p:nvPr>
          </p:nvCxnSpPr>
          <p:spPr>
            <a:xfrm flipV="1">
              <a:off x="6030" y="6757"/>
              <a:ext cx="7305" cy="15"/>
            </a:xfrm>
            <a:prstGeom prst="line">
              <a:avLst/>
            </a:prstGeom>
            <a:ln w="28575" cmpd="dbl">
              <a:solidFill>
                <a:schemeClr val="accent6">
                  <a:lumMod val="40000"/>
                  <a:lumOff val="60000"/>
                </a:schemeClr>
              </a:solidFill>
              <a:prstDash val="solid"/>
            </a:ln>
          </p:spPr>
          <p:style>
            <a:lnRef idx="2">
              <a:schemeClr val="accent1"/>
            </a:lnRef>
            <a:fillRef idx="0">
              <a:srgbClr val="FFFFFF"/>
            </a:fillRef>
            <a:effectRef idx="0">
              <a:srgbClr val="FFFFFF"/>
            </a:effectRef>
            <a:fontRef idx="minor">
              <a:schemeClr val="tx1"/>
            </a:fontRef>
          </p:style>
        </p:cxnSp>
      </p:grpSp>
      <p:sp>
        <p:nvSpPr>
          <p:cNvPr id="7" name="半闭框 6"/>
          <p:cNvSpPr/>
          <p:nvPr>
            <p:custDataLst>
              <p:tags r:id="rId7"/>
            </p:custDataLst>
          </p:nvPr>
        </p:nvSpPr>
        <p:spPr>
          <a:xfrm rot="13500000">
            <a:off x="5862955" y="5238750"/>
            <a:ext cx="644525" cy="666750"/>
          </a:xfrm>
          <a:prstGeom prst="halfFrame">
            <a:avLst>
              <a:gd name="adj1" fmla="val 10377"/>
              <a:gd name="adj2" fmla="val 10121"/>
            </a:avLst>
          </a:prstGeom>
          <a:gradFill>
            <a:gsLst>
              <a:gs pos="100000">
                <a:schemeClr val="accent6">
                  <a:lumMod val="60000"/>
                  <a:lumOff val="40000"/>
                </a:schemeClr>
              </a:gs>
              <a:gs pos="0">
                <a:srgbClr val="0CA451"/>
              </a:gs>
            </a:gsLst>
            <a:path path="circle">
              <a:fillToRect l="100000" t="100000"/>
            </a:path>
            <a:tileRect r="-100000" b="-100000"/>
          </a:gradFill>
          <a:ln w="12700"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027" y="169824"/>
            <a:ext cx="1241425"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规划</a:t>
            </a:r>
            <a:r>
              <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传导</a:t>
            </a:r>
            <a:endParaRPr lang="zh-CN"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
        <p:nvSpPr>
          <p:cNvPr id="3" name="矩形 2"/>
          <p:cNvSpPr/>
          <p:nvPr>
            <p:custDataLst>
              <p:tags r:id="rId3"/>
            </p:custDataLst>
          </p:nvPr>
        </p:nvSpPr>
        <p:spPr>
          <a:xfrm>
            <a:off x="0" y="4221480"/>
            <a:ext cx="12192000" cy="2068195"/>
          </a:xfrm>
          <a:prstGeom prst="rect">
            <a:avLst/>
          </a:prstGeom>
          <a:solidFill>
            <a:srgbClr val="5BA26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3" name="组合 12"/>
          <p:cNvGrpSpPr/>
          <p:nvPr/>
        </p:nvGrpSpPr>
        <p:grpSpPr>
          <a:xfrm>
            <a:off x="969479" y="4524987"/>
            <a:ext cx="10253603" cy="1638538"/>
            <a:chOff x="810950" y="4450482"/>
            <a:chExt cx="10253603" cy="1638538"/>
          </a:xfrm>
        </p:grpSpPr>
        <p:sp>
          <p:nvSpPr>
            <p:cNvPr id="2" name="文本框 1"/>
            <p:cNvSpPr txBox="1"/>
            <p:nvPr>
              <p:custDataLst>
                <p:tags r:id="rId4"/>
              </p:custDataLst>
            </p:nvPr>
          </p:nvSpPr>
          <p:spPr>
            <a:xfrm>
              <a:off x="1337922" y="4970785"/>
              <a:ext cx="2512194" cy="1118235"/>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bg1"/>
                  </a:solidFill>
                  <a:latin typeface="思源黑体 CN Light" panose="020B0300000000000000" pitchFamily="34" charset="-122"/>
                  <a:ea typeface="思源黑体 CN Light" panose="020B0300000000000000" pitchFamily="34" charset="-122"/>
                </a:rPr>
                <a:t>坚持党的全面领导；</a:t>
              </a:r>
              <a:r>
                <a:rPr lang="en-US" altLang="zh-CN" sz="1400" dirty="0">
                  <a:solidFill>
                    <a:schemeClr val="bg1"/>
                  </a:solidFill>
                  <a:latin typeface="思源黑体 CN Light" panose="020B0300000000000000" pitchFamily="34" charset="-122"/>
                  <a:ea typeface="思源黑体 CN Light" panose="020B0300000000000000" pitchFamily="34" charset="-122"/>
                </a:rPr>
                <a:t>强化规划严肃性和权威性</a:t>
              </a:r>
              <a:r>
                <a:rPr lang="zh-CN" altLang="en-US" sz="1400" dirty="0">
                  <a:solidFill>
                    <a:schemeClr val="bg1"/>
                  </a:solidFill>
                  <a:latin typeface="思源黑体 CN Light" panose="020B0300000000000000" pitchFamily="34" charset="-122"/>
                  <a:ea typeface="思源黑体 CN Light" panose="020B0300000000000000" pitchFamily="34" charset="-122"/>
                </a:rPr>
                <a:t>；</a:t>
              </a:r>
              <a:r>
                <a:rPr lang="en-US" altLang="zh-CN" sz="1400" dirty="0">
                  <a:solidFill>
                    <a:schemeClr val="bg1"/>
                  </a:solidFill>
                  <a:latin typeface="思源黑体 CN Light" panose="020B0300000000000000" pitchFamily="34" charset="-122"/>
                  <a:ea typeface="思源黑体 CN Light" panose="020B0300000000000000" pitchFamily="34" charset="-122"/>
                </a:rPr>
                <a:t>规划一经批准，任何部门和个人不得随意修改、违规变更</a:t>
              </a:r>
              <a:r>
                <a:rPr lang="zh-CN" altLang="en-US" sz="1400" dirty="0">
                  <a:solidFill>
                    <a:schemeClr val="bg1"/>
                  </a:solidFill>
                  <a:latin typeface="思源黑体 CN Light" panose="020B0300000000000000" pitchFamily="34" charset="-122"/>
                  <a:ea typeface="思源黑体 CN Light" panose="020B0300000000000000" pitchFamily="34" charset="-122"/>
                </a:rPr>
                <a:t>。</a:t>
              </a:r>
              <a:endParaRPr lang="zh-CN" altLang="en-US" sz="1400" dirty="0">
                <a:solidFill>
                  <a:schemeClr val="bg1"/>
                </a:solidFill>
                <a:latin typeface="思源黑体 CN Light" panose="020B0300000000000000" pitchFamily="34" charset="-122"/>
                <a:ea typeface="思源黑体 CN Light" panose="020B0300000000000000" pitchFamily="34" charset="-122"/>
              </a:endParaRPr>
            </a:p>
          </p:txBody>
        </p:sp>
        <p:sp>
          <p:nvSpPr>
            <p:cNvPr id="5" name="文本框 4"/>
            <p:cNvSpPr txBox="1"/>
            <p:nvPr>
              <p:custDataLst>
                <p:tags r:id="rId5"/>
              </p:custDataLst>
            </p:nvPr>
          </p:nvSpPr>
          <p:spPr>
            <a:xfrm>
              <a:off x="1328396" y="4509120"/>
              <a:ext cx="2320771" cy="368935"/>
            </a:xfrm>
            <a:prstGeom prst="rect">
              <a:avLst/>
            </a:prstGeom>
            <a:noFill/>
          </p:spPr>
          <p:txBody>
            <a:bodyPr wrap="square" lIns="0" tIns="0" rIns="0" bIns="0" rtlCol="0">
              <a:spAutoFit/>
            </a:bodyPr>
            <a:lstStyle>
              <a:defPPr>
                <a:defRPr lang="zh-CN"/>
              </a:defPPr>
            </a:lstStyle>
            <a:p>
              <a:r>
                <a:rPr lang="zh-CN" altLang="en-US" sz="2400" dirty="0">
                  <a:solidFill>
                    <a:schemeClr val="bg1"/>
                  </a:solidFill>
                  <a:latin typeface="+mj-ea"/>
                  <a:ea typeface="+mj-ea"/>
                </a:rPr>
                <a:t> 加强组织保障</a:t>
              </a:r>
              <a:endParaRPr lang="zh-CN" altLang="en-US" sz="2400" dirty="0">
                <a:solidFill>
                  <a:schemeClr val="bg1"/>
                </a:solidFill>
                <a:latin typeface="+mj-ea"/>
                <a:ea typeface="+mj-ea"/>
              </a:endParaRPr>
            </a:p>
          </p:txBody>
        </p:sp>
        <p:sp>
          <p:nvSpPr>
            <p:cNvPr id="6" name="文本框 5"/>
            <p:cNvSpPr txBox="1"/>
            <p:nvPr>
              <p:custDataLst>
                <p:tags r:id="rId6"/>
              </p:custDataLst>
            </p:nvPr>
          </p:nvSpPr>
          <p:spPr>
            <a:xfrm>
              <a:off x="810950" y="4450482"/>
              <a:ext cx="648072" cy="677108"/>
            </a:xfrm>
            <a:prstGeom prst="rect">
              <a:avLst/>
            </a:prstGeom>
            <a:noFill/>
          </p:spPr>
          <p:txBody>
            <a:bodyPr wrap="square" lIns="0" tIns="0" rIns="0" bIns="0" rtlCol="0">
              <a:spAutoFit/>
            </a:bodyPr>
            <a:lstStyle>
              <a:defPPr>
                <a:defRPr lang="zh-CN"/>
              </a:defPPr>
            </a:lstStyle>
            <a:p>
              <a:r>
                <a:rPr lang="en-US" altLang="zh-CN" sz="4400" dirty="0">
                  <a:solidFill>
                    <a:schemeClr val="bg1"/>
                  </a:solidFill>
                  <a:latin typeface="+mj-ea"/>
                  <a:ea typeface="+mj-ea"/>
                </a:rPr>
                <a:t>1</a:t>
              </a:r>
              <a:endParaRPr lang="zh-CN" altLang="en-US" sz="4400" dirty="0">
                <a:solidFill>
                  <a:schemeClr val="bg1"/>
                </a:solidFill>
                <a:latin typeface="+mj-ea"/>
                <a:ea typeface="+mj-ea"/>
              </a:endParaRPr>
            </a:p>
          </p:txBody>
        </p:sp>
        <p:sp>
          <p:nvSpPr>
            <p:cNvPr id="7" name="文本框 6"/>
            <p:cNvSpPr txBox="1"/>
            <p:nvPr>
              <p:custDataLst>
                <p:tags r:id="rId7"/>
              </p:custDataLst>
            </p:nvPr>
          </p:nvSpPr>
          <p:spPr>
            <a:xfrm>
              <a:off x="4996614" y="4970785"/>
              <a:ext cx="2512194" cy="1118235"/>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bg1"/>
                  </a:solidFill>
                  <a:latin typeface="思源黑体 CN Light" panose="020B0300000000000000" pitchFamily="34" charset="-122"/>
                  <a:ea typeface="思源黑体 CN Light" panose="020B0300000000000000" pitchFamily="34" charset="-122"/>
                </a:rPr>
                <a:t>各村</a:t>
              </a:r>
              <a:r>
                <a:rPr lang="en-US" altLang="zh-CN" sz="1400" dirty="0">
                  <a:solidFill>
                    <a:schemeClr val="bg1"/>
                  </a:solidFill>
                  <a:latin typeface="思源黑体 CN Light" panose="020B0300000000000000" pitchFamily="34" charset="-122"/>
                  <a:ea typeface="思源黑体 CN Light" panose="020B0300000000000000" pitchFamily="34" charset="-122"/>
                </a:rPr>
                <a:t>进一步落实与分解</a:t>
              </a:r>
              <a:r>
                <a:rPr lang="zh-CN" altLang="en-US" sz="1400" dirty="0">
                  <a:solidFill>
                    <a:schemeClr val="bg1"/>
                  </a:solidFill>
                  <a:latin typeface="思源黑体 CN Light" panose="020B0300000000000000" pitchFamily="34" charset="-122"/>
                  <a:ea typeface="思源黑体 CN Light" panose="020B0300000000000000" pitchFamily="34" charset="-122"/>
                </a:rPr>
                <a:t>前场镇</a:t>
              </a:r>
              <a:r>
                <a:rPr lang="en-US" altLang="zh-CN" sz="1400" dirty="0">
                  <a:solidFill>
                    <a:schemeClr val="bg1"/>
                  </a:solidFill>
                  <a:latin typeface="思源黑体 CN Light" panose="020B0300000000000000" pitchFamily="34" charset="-122"/>
                  <a:ea typeface="思源黑体 CN Light" panose="020B0300000000000000" pitchFamily="34" charset="-122"/>
                </a:rPr>
                <a:t>国土空间规划的强制性内容</a:t>
              </a:r>
              <a:r>
                <a:rPr lang="zh-CN" altLang="en-US" sz="1400" dirty="0">
                  <a:solidFill>
                    <a:schemeClr val="bg1"/>
                  </a:solidFill>
                  <a:latin typeface="思源黑体 CN Light" panose="020B0300000000000000" pitchFamily="34" charset="-122"/>
                  <a:ea typeface="思源黑体 CN Light" panose="020B0300000000000000" pitchFamily="34" charset="-122"/>
                </a:rPr>
                <a:t>；</a:t>
              </a:r>
              <a:r>
                <a:rPr lang="zh-CN" altLang="en-US" sz="1400" dirty="0">
                  <a:solidFill>
                    <a:schemeClr val="bg1"/>
                  </a:solidFill>
                  <a:latin typeface="思源黑体 CN Light" panose="020B0300000000000000" pitchFamily="34" charset="-122"/>
                  <a:ea typeface="思源黑体 CN Light" panose="020B0300000000000000" pitchFamily="34" charset="-122"/>
                </a:rPr>
                <a:t>城镇开发边界内落实详细规划</a:t>
              </a:r>
              <a:r>
                <a:rPr lang="zh-CN" altLang="en-US" sz="1400" dirty="0">
                  <a:solidFill>
                    <a:schemeClr val="bg1"/>
                  </a:solidFill>
                  <a:latin typeface="思源黑体 CN Light" panose="020B0300000000000000" pitchFamily="34" charset="-122"/>
                  <a:ea typeface="思源黑体 CN Light" panose="020B0300000000000000" pitchFamily="34" charset="-122"/>
                </a:rPr>
                <a:t>编制单元，边界外编制实用性</a:t>
              </a:r>
              <a:r>
                <a:rPr lang="zh-CN" altLang="en-US" sz="1400" dirty="0">
                  <a:solidFill>
                    <a:schemeClr val="bg1"/>
                  </a:solidFill>
                  <a:latin typeface="思源黑体 CN Light" panose="020B0300000000000000" pitchFamily="34" charset="-122"/>
                  <a:ea typeface="思源黑体 CN Light" panose="020B0300000000000000" pitchFamily="34" charset="-122"/>
                </a:rPr>
                <a:t>村庄规划。</a:t>
              </a:r>
              <a:endParaRPr lang="zh-CN" altLang="en-US" sz="1400" dirty="0">
                <a:solidFill>
                  <a:schemeClr val="bg1"/>
                </a:solidFill>
                <a:latin typeface="思源黑体 CN Light" panose="020B0300000000000000" pitchFamily="34" charset="-122"/>
                <a:ea typeface="思源黑体 CN Light" panose="020B0300000000000000" pitchFamily="34" charset="-122"/>
              </a:endParaRPr>
            </a:p>
          </p:txBody>
        </p:sp>
        <p:sp>
          <p:nvSpPr>
            <p:cNvPr id="9" name="文本框 8"/>
            <p:cNvSpPr txBox="1"/>
            <p:nvPr>
              <p:custDataLst>
                <p:tags r:id="rId8"/>
              </p:custDataLst>
            </p:nvPr>
          </p:nvSpPr>
          <p:spPr>
            <a:xfrm>
              <a:off x="4987345" y="4508902"/>
              <a:ext cx="2521585" cy="368935"/>
            </a:xfrm>
            <a:prstGeom prst="rect">
              <a:avLst/>
            </a:prstGeom>
            <a:noFill/>
          </p:spPr>
          <p:txBody>
            <a:bodyPr wrap="square" lIns="0" tIns="0" rIns="0" bIns="0" rtlCol="0">
              <a:spAutoFit/>
            </a:bodyPr>
            <a:lstStyle>
              <a:defPPr>
                <a:defRPr lang="zh-CN"/>
              </a:defPPr>
            </a:lstStyle>
            <a:p>
              <a:r>
                <a:rPr lang="zh-CN" altLang="en-US" sz="2400" dirty="0">
                  <a:solidFill>
                    <a:schemeClr val="bg1"/>
                  </a:solidFill>
                  <a:latin typeface="+mj-ea"/>
                  <a:ea typeface="+mj-ea"/>
                </a:rPr>
                <a:t>保障规划传导实施</a:t>
              </a:r>
              <a:endParaRPr lang="zh-CN" altLang="en-US" sz="2400" dirty="0">
                <a:solidFill>
                  <a:schemeClr val="bg1"/>
                </a:solidFill>
                <a:latin typeface="+mj-ea"/>
                <a:ea typeface="+mj-ea"/>
              </a:endParaRPr>
            </a:p>
          </p:txBody>
        </p:sp>
        <p:sp>
          <p:nvSpPr>
            <p:cNvPr id="11" name="文本框 10"/>
            <p:cNvSpPr txBox="1"/>
            <p:nvPr>
              <p:custDataLst>
                <p:tags r:id="rId9"/>
              </p:custDataLst>
            </p:nvPr>
          </p:nvSpPr>
          <p:spPr>
            <a:xfrm>
              <a:off x="4469642" y="4450482"/>
              <a:ext cx="648072" cy="677108"/>
            </a:xfrm>
            <a:prstGeom prst="rect">
              <a:avLst/>
            </a:prstGeom>
            <a:noFill/>
          </p:spPr>
          <p:txBody>
            <a:bodyPr wrap="square" lIns="0" tIns="0" rIns="0" bIns="0" rtlCol="0">
              <a:spAutoFit/>
            </a:bodyPr>
            <a:lstStyle>
              <a:defPPr>
                <a:defRPr lang="zh-CN"/>
              </a:defPPr>
            </a:lstStyle>
            <a:p>
              <a:r>
                <a:rPr lang="en-US" altLang="zh-CN" sz="4400" dirty="0">
                  <a:solidFill>
                    <a:schemeClr val="bg1"/>
                  </a:solidFill>
                  <a:latin typeface="+mj-ea"/>
                  <a:ea typeface="+mj-ea"/>
                </a:rPr>
                <a:t>2</a:t>
              </a:r>
              <a:endParaRPr lang="zh-CN" altLang="en-US" sz="4400" dirty="0">
                <a:solidFill>
                  <a:schemeClr val="bg1"/>
                </a:solidFill>
                <a:latin typeface="+mj-ea"/>
                <a:ea typeface="+mj-ea"/>
              </a:endParaRPr>
            </a:p>
          </p:txBody>
        </p:sp>
        <p:sp>
          <p:nvSpPr>
            <p:cNvPr id="12" name="文本框 11"/>
            <p:cNvSpPr txBox="1"/>
            <p:nvPr>
              <p:custDataLst>
                <p:tags r:id="rId10"/>
              </p:custDataLst>
            </p:nvPr>
          </p:nvSpPr>
          <p:spPr>
            <a:xfrm>
              <a:off x="8552359" y="4970785"/>
              <a:ext cx="2512194" cy="1118235"/>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bg1"/>
                  </a:solidFill>
                  <a:latin typeface="思源黑体 CN Light" panose="020B0300000000000000" pitchFamily="34" charset="-122"/>
                  <a:ea typeface="思源黑体 CN Light" panose="020B0300000000000000" pitchFamily="34" charset="-122"/>
                </a:rPr>
                <a:t>健全规划法规政策体系；完善土地利用配套政策；健全空间管理配套政策；国土空间统一用途管制；强化全过程公众参与。</a:t>
              </a:r>
              <a:endParaRPr lang="zh-CN" altLang="en-US" sz="1400" dirty="0">
                <a:solidFill>
                  <a:schemeClr val="bg1"/>
                </a:solidFill>
                <a:latin typeface="思源黑体 CN Light" panose="020B0300000000000000" pitchFamily="34" charset="-122"/>
                <a:ea typeface="思源黑体 CN Light" panose="020B0300000000000000" pitchFamily="34" charset="-122"/>
              </a:endParaRPr>
            </a:p>
          </p:txBody>
        </p:sp>
        <p:sp>
          <p:nvSpPr>
            <p:cNvPr id="15" name="文本框 14"/>
            <p:cNvSpPr txBox="1"/>
            <p:nvPr>
              <p:custDataLst>
                <p:tags r:id="rId11"/>
              </p:custDataLst>
            </p:nvPr>
          </p:nvSpPr>
          <p:spPr>
            <a:xfrm>
              <a:off x="8542833" y="4509120"/>
              <a:ext cx="2320771" cy="368935"/>
            </a:xfrm>
            <a:prstGeom prst="rect">
              <a:avLst/>
            </a:prstGeom>
            <a:noFill/>
          </p:spPr>
          <p:txBody>
            <a:bodyPr wrap="square" lIns="0" tIns="0" rIns="0" bIns="0" rtlCol="0">
              <a:spAutoFit/>
            </a:bodyPr>
            <a:lstStyle>
              <a:defPPr>
                <a:defRPr lang="zh-CN"/>
              </a:defPPr>
            </a:lstStyle>
            <a:p>
              <a:r>
                <a:rPr lang="zh-CN" altLang="en-US" sz="2400" dirty="0">
                  <a:solidFill>
                    <a:schemeClr val="bg1"/>
                  </a:solidFill>
                  <a:latin typeface="+mj-ea"/>
                  <a:ea typeface="+mj-ea"/>
                </a:rPr>
                <a:t>规划实施</a:t>
              </a:r>
              <a:r>
                <a:rPr lang="zh-CN" altLang="en-US" sz="2400" dirty="0">
                  <a:solidFill>
                    <a:schemeClr val="bg1"/>
                  </a:solidFill>
                  <a:latin typeface="+mj-ea"/>
                  <a:ea typeface="+mj-ea"/>
                </a:rPr>
                <a:t>保障</a:t>
              </a:r>
              <a:endParaRPr lang="zh-CN" altLang="en-US" sz="2400" dirty="0">
                <a:solidFill>
                  <a:schemeClr val="bg1"/>
                </a:solidFill>
                <a:latin typeface="+mj-ea"/>
                <a:ea typeface="+mj-ea"/>
              </a:endParaRPr>
            </a:p>
          </p:txBody>
        </p:sp>
        <p:sp>
          <p:nvSpPr>
            <p:cNvPr id="16" name="文本框 15"/>
            <p:cNvSpPr txBox="1"/>
            <p:nvPr>
              <p:custDataLst>
                <p:tags r:id="rId12"/>
              </p:custDataLst>
            </p:nvPr>
          </p:nvSpPr>
          <p:spPr>
            <a:xfrm>
              <a:off x="8025387" y="4450482"/>
              <a:ext cx="648072" cy="677108"/>
            </a:xfrm>
            <a:prstGeom prst="rect">
              <a:avLst/>
            </a:prstGeom>
            <a:noFill/>
          </p:spPr>
          <p:txBody>
            <a:bodyPr wrap="square" lIns="0" tIns="0" rIns="0" bIns="0" rtlCol="0">
              <a:spAutoFit/>
            </a:bodyPr>
            <a:lstStyle>
              <a:defPPr>
                <a:defRPr lang="zh-CN"/>
              </a:defPPr>
            </a:lstStyle>
            <a:p>
              <a:r>
                <a:rPr lang="en-US" altLang="zh-CN" sz="4400" dirty="0">
                  <a:solidFill>
                    <a:schemeClr val="bg1"/>
                  </a:solidFill>
                  <a:latin typeface="+mj-ea"/>
                  <a:ea typeface="+mj-ea"/>
                </a:rPr>
                <a:t>3</a:t>
              </a:r>
              <a:endParaRPr lang="zh-CN" altLang="en-US" sz="4400" dirty="0">
                <a:solidFill>
                  <a:schemeClr val="bg1"/>
                </a:solidFill>
                <a:latin typeface="+mj-ea"/>
                <a:ea typeface="+mj-ea"/>
              </a:endParaRPr>
            </a:p>
          </p:txBody>
        </p:sp>
      </p:grpSp>
      <p:pic>
        <p:nvPicPr>
          <p:cNvPr id="17" name="图片 16" descr="E:/姚安县/姚安县乡镇/前场镇乡镇规划/前场航拍/DJI_0701.JPGDJI_0701"/>
          <p:cNvPicPr>
            <a:picLocks noChangeAspect="1"/>
          </p:cNvPicPr>
          <p:nvPr>
            <p:custDataLst>
              <p:tags r:id="rId13"/>
            </p:custDataLst>
          </p:nvPr>
        </p:nvPicPr>
        <p:blipFill rotWithShape="1">
          <a:blip r:embed="rId14"/>
          <a:srcRect t="15109" b="15109"/>
          <a:stretch>
            <a:fillRect/>
          </a:stretch>
        </p:blipFill>
        <p:spPr>
          <a:xfrm>
            <a:off x="6304045" y="1626877"/>
            <a:ext cx="5041271" cy="2345619"/>
          </a:xfrm>
          <a:prstGeom prst="rect">
            <a:avLst/>
          </a:prstGeom>
        </p:spPr>
      </p:pic>
      <p:sp>
        <p:nvSpPr>
          <p:cNvPr id="18" name="文本框 17"/>
          <p:cNvSpPr txBox="1"/>
          <p:nvPr>
            <p:custDataLst>
              <p:tags r:id="rId15"/>
            </p:custDataLst>
          </p:nvPr>
        </p:nvSpPr>
        <p:spPr>
          <a:xfrm>
            <a:off x="935040" y="2739353"/>
            <a:ext cx="4728912" cy="838200"/>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tx1">
                    <a:lumMod val="50000"/>
                    <a:lumOff val="50000"/>
                  </a:schemeClr>
                </a:solidFill>
                <a:ea typeface="思源黑体 CN Light" panose="020B0300000000000000" pitchFamily="34" charset="-122"/>
              </a:rPr>
              <a:t>按照全域覆盖、边界闭合的原则，落实上位规划确定</a:t>
            </a:r>
            <a:r>
              <a:rPr lang="zh-CN" altLang="en-US" sz="1400" dirty="0">
                <a:solidFill>
                  <a:schemeClr val="tx1">
                    <a:lumMod val="50000"/>
                    <a:lumOff val="50000"/>
                  </a:schemeClr>
                </a:solidFill>
                <a:ea typeface="思源黑体 CN Light" panose="020B0300000000000000" pitchFamily="34" charset="-122"/>
              </a:rPr>
              <a:t>的详细规划编制单元，</a:t>
            </a:r>
            <a:r>
              <a:rPr lang="en-US" altLang="zh-CN" sz="1400" dirty="0">
                <a:solidFill>
                  <a:schemeClr val="tx1">
                    <a:lumMod val="50000"/>
                    <a:lumOff val="50000"/>
                  </a:schemeClr>
                </a:solidFill>
                <a:ea typeface="思源黑体 CN Light" panose="020B0300000000000000" pitchFamily="34" charset="-122"/>
              </a:rPr>
              <a:t>明确下位规划传导内容，将相关指标规模和空间布局传导至各行政村</a:t>
            </a:r>
            <a:r>
              <a:rPr lang="zh-CN" altLang="en-US" sz="1400" dirty="0">
                <a:solidFill>
                  <a:schemeClr val="tx1">
                    <a:lumMod val="50000"/>
                    <a:lumOff val="50000"/>
                  </a:schemeClr>
                </a:solidFill>
                <a:ea typeface="思源黑体 CN Light" panose="020B0300000000000000" pitchFamily="34" charset="-122"/>
              </a:rPr>
              <a:t>。</a:t>
            </a:r>
            <a:endParaRPr lang="zh-CN" altLang="en-US" sz="1400" dirty="0">
              <a:solidFill>
                <a:schemeClr val="tx1">
                  <a:lumMod val="50000"/>
                  <a:lumOff val="50000"/>
                </a:schemeClr>
              </a:solidFill>
              <a:ea typeface="思源黑体 CN Light" panose="020B0300000000000000" pitchFamily="34" charset="-122"/>
            </a:endParaRPr>
          </a:p>
        </p:txBody>
      </p:sp>
      <p:sp>
        <p:nvSpPr>
          <p:cNvPr id="19" name="矩形 18"/>
          <p:cNvSpPr/>
          <p:nvPr>
            <p:custDataLst>
              <p:tags r:id="rId16"/>
            </p:custDataLst>
          </p:nvPr>
        </p:nvSpPr>
        <p:spPr>
          <a:xfrm>
            <a:off x="857548" y="1819937"/>
            <a:ext cx="4337836" cy="829945"/>
          </a:xfrm>
          <a:prstGeom prst="rect">
            <a:avLst/>
          </a:prstGeom>
        </p:spPr>
        <p:txBody>
          <a:bodyPr wrap="square">
            <a:spAutoFit/>
          </a:bodyPr>
          <a:lstStyle/>
          <a:p>
            <a:r>
              <a:rPr lang="zh-CN" altLang="en-US" sz="2400" dirty="0">
                <a:solidFill>
                  <a:srgbClr val="388E3F"/>
                </a:solidFill>
                <a:latin typeface="+mj-ea"/>
                <a:ea typeface="+mj-ea"/>
              </a:rPr>
              <a:t>精准实施、实时监测、及时预警和定期评</a:t>
            </a:r>
            <a:r>
              <a:rPr lang="en-US" altLang="zh-CN" sz="2400" dirty="0">
                <a:solidFill>
                  <a:srgbClr val="388E3F"/>
                </a:solidFill>
                <a:latin typeface="+mj-ea"/>
                <a:ea typeface="+mj-ea"/>
              </a:rPr>
              <a:t>估</a:t>
            </a:r>
            <a:endParaRPr lang="en-US" altLang="zh-CN" sz="2400" dirty="0">
              <a:solidFill>
                <a:srgbClr val="388E3F"/>
              </a:solidFill>
              <a:latin typeface="+mj-ea"/>
              <a:ea typeface="+mj-ea"/>
            </a:endParaRPr>
          </a:p>
        </p:txBody>
      </p:sp>
      <p:sp>
        <p:nvSpPr>
          <p:cNvPr id="20" name="矩形 19"/>
          <p:cNvSpPr/>
          <p:nvPr>
            <p:custDataLst>
              <p:tags r:id="rId17"/>
            </p:custDataLst>
          </p:nvPr>
        </p:nvSpPr>
        <p:spPr>
          <a:xfrm>
            <a:off x="-100010" y="1451531"/>
            <a:ext cx="2070100" cy="1200329"/>
          </a:xfrm>
          <a:prstGeom prst="rect">
            <a:avLst/>
          </a:prstGeom>
        </p:spPr>
        <p:txBody>
          <a:bodyPr wrap="square">
            <a:spAutoFit/>
          </a:bodyPr>
          <a:lstStyle/>
          <a:p>
            <a:r>
              <a:rPr lang="zh-CN" altLang="en-US" sz="7200" dirty="0">
                <a:solidFill>
                  <a:srgbClr val="388E3F"/>
                </a:solidFill>
                <a:latin typeface="+mj-ea"/>
                <a:ea typeface="+mj-ea"/>
              </a:rPr>
              <a:t>“</a:t>
            </a:r>
            <a:endParaRPr lang="en-US" altLang="zh-CN" sz="7200" dirty="0">
              <a:solidFill>
                <a:srgbClr val="388E3F"/>
              </a:solidFill>
              <a:latin typeface="+mj-ea"/>
              <a:ea typeface="+mj-ea"/>
            </a:endParaRPr>
          </a:p>
        </p:txBody>
      </p:sp>
      <p:sp>
        <p:nvSpPr>
          <p:cNvPr id="21" name="矩形 20"/>
          <p:cNvSpPr/>
          <p:nvPr>
            <p:custDataLst>
              <p:tags r:id="rId18"/>
            </p:custDataLst>
          </p:nvPr>
        </p:nvSpPr>
        <p:spPr>
          <a:xfrm>
            <a:off x="5507380" y="3540427"/>
            <a:ext cx="1691437" cy="1200329"/>
          </a:xfrm>
          <a:prstGeom prst="rect">
            <a:avLst/>
          </a:prstGeom>
        </p:spPr>
        <p:txBody>
          <a:bodyPr wrap="square">
            <a:spAutoFit/>
          </a:bodyPr>
          <a:lstStyle/>
          <a:p>
            <a:r>
              <a:rPr lang="zh-CN" altLang="en-US" sz="7200" dirty="0">
                <a:solidFill>
                  <a:srgbClr val="388E3F"/>
                </a:solidFill>
                <a:latin typeface="+mj-ea"/>
                <a:ea typeface="+mj-ea"/>
              </a:rPr>
              <a:t>”</a:t>
            </a:r>
            <a:endParaRPr lang="en-US" altLang="zh-CN" sz="7200" dirty="0">
              <a:solidFill>
                <a:srgbClr val="388E3F"/>
              </a:solidFill>
              <a:latin typeface="+mj-ea"/>
              <a:ea typeface="+mj-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8" descr="E:/姚安县/姚安县乡镇/前场镇乡镇规划/文本表格/公示稿/图片/7.jpg7"/>
          <p:cNvPicPr>
            <a:picLocks noChangeAspect="1"/>
          </p:cNvPicPr>
          <p:nvPr/>
        </p:nvPicPr>
        <p:blipFill>
          <a:blip r:embed="rId1"/>
          <a:srcRect t="7813" b="7813"/>
          <a:stretch>
            <a:fillRect/>
          </a:stretch>
        </p:blipFill>
        <p:spPr>
          <a:xfrm rot="21600000">
            <a:off x="0" y="0"/>
            <a:ext cx="12192000" cy="6858000"/>
          </a:xfrm>
          <a:prstGeom prst="rect">
            <a:avLst/>
          </a:prstGeom>
        </p:spPr>
      </p:pic>
      <p:sp>
        <p:nvSpPr>
          <p:cNvPr id="5" name="矩形 4"/>
          <p:cNvSpPr/>
          <p:nvPr>
            <p:custDataLst>
              <p:tags r:id="rId2"/>
            </p:custDataLst>
          </p:nvPr>
        </p:nvSpPr>
        <p:spPr>
          <a:xfrm>
            <a:off x="0" y="635"/>
            <a:ext cx="12191365" cy="6856730"/>
          </a:xfrm>
          <a:prstGeom prst="rect">
            <a:avLst/>
          </a:prstGeom>
          <a:solidFill>
            <a:srgbClr val="3B8E88">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0" name="rect"/>
          <p:cNvSpPr/>
          <p:nvPr>
            <p:custDataLst>
              <p:tags r:id="rId3"/>
            </p:custDataLst>
          </p:nvPr>
        </p:nvSpPr>
        <p:spPr>
          <a:xfrm>
            <a:off x="6083300" y="1015872"/>
            <a:ext cx="25400" cy="5841758"/>
          </a:xfrm>
          <a:prstGeom prst="rect">
            <a:avLst/>
          </a:prstGeom>
          <a:solidFill>
            <a:srgbClr val="385724">
              <a:alpha val="100000"/>
            </a:srgbClr>
          </a:solidFill>
          <a:ln cap="flat">
            <a:noFill/>
            <a:prstDash val="solid"/>
            <a:miter lim="0"/>
          </a:ln>
        </p:spPr>
        <p:txBody>
          <a:bodyPr rtlCol="0"/>
          <a:lstStyle/>
          <a:p>
            <a:pPr algn="ctr"/>
            <a:endParaRPr lang="zh-CN" altLang="en-US"/>
          </a:p>
        </p:txBody>
      </p:sp>
      <p:pic>
        <p:nvPicPr>
          <p:cNvPr id="102" name="picture 102"/>
          <p:cNvPicPr>
            <a:picLocks noChangeAspect="1"/>
          </p:cNvPicPr>
          <p:nvPr>
            <p:custDataLst>
              <p:tags r:id="rId4"/>
            </p:custDataLst>
          </p:nvPr>
        </p:nvPicPr>
        <p:blipFill>
          <a:blip r:embed="rId5"/>
          <a:stretch>
            <a:fillRect/>
          </a:stretch>
        </p:blipFill>
        <p:spPr>
          <a:xfrm rot="21600000">
            <a:off x="4391660" y="923925"/>
            <a:ext cx="3221355" cy="906145"/>
          </a:xfrm>
          <a:prstGeom prst="rect">
            <a:avLst/>
          </a:prstGeom>
        </p:spPr>
      </p:pic>
      <p:pic>
        <p:nvPicPr>
          <p:cNvPr id="114" name="picture 114"/>
          <p:cNvPicPr>
            <a:picLocks noChangeAspect="1"/>
          </p:cNvPicPr>
          <p:nvPr/>
        </p:nvPicPr>
        <p:blipFill>
          <a:blip r:embed="rId6"/>
          <a:stretch>
            <a:fillRect/>
          </a:stretch>
        </p:blipFill>
        <p:spPr>
          <a:xfrm rot="21600000">
            <a:off x="11562588" y="6192011"/>
            <a:ext cx="629411" cy="665988"/>
          </a:xfrm>
          <a:prstGeom prst="rect">
            <a:avLst/>
          </a:prstGeom>
        </p:spPr>
      </p:pic>
      <p:grpSp>
        <p:nvGrpSpPr>
          <p:cNvPr id="4" name="group 4"/>
          <p:cNvGrpSpPr/>
          <p:nvPr>
            <p:custDataLst>
              <p:tags r:id="rId7"/>
            </p:custDataLst>
          </p:nvPr>
        </p:nvGrpSpPr>
        <p:grpSpPr>
          <a:xfrm rot="21600000">
            <a:off x="5425440" y="3342132"/>
            <a:ext cx="694943" cy="445008"/>
            <a:chOff x="0" y="0"/>
            <a:chExt cx="694943" cy="445008"/>
          </a:xfrm>
        </p:grpSpPr>
        <p:sp>
          <p:nvSpPr>
            <p:cNvPr id="116" name="path"/>
            <p:cNvSpPr/>
            <p:nvPr>
              <p:custDataLst>
                <p:tags r:id="rId8"/>
              </p:custDataLst>
            </p:nvPr>
          </p:nvSpPr>
          <p:spPr>
            <a:xfrm>
              <a:off x="0" y="0"/>
              <a:ext cx="694943" cy="445008"/>
            </a:xfrm>
            <a:custGeom>
              <a:avLst/>
              <a:gdLst/>
              <a:ahLst/>
              <a:cxnLst/>
              <a:rect l="0" t="0" r="0" b="0"/>
              <a:pathLst>
                <a:path w="1094" h="700">
                  <a:moveTo>
                    <a:pt x="1094" y="0"/>
                  </a:moveTo>
                  <a:lnTo>
                    <a:pt x="350" y="0"/>
                  </a:lnTo>
                  <a:lnTo>
                    <a:pt x="0" y="350"/>
                  </a:lnTo>
                  <a:lnTo>
                    <a:pt x="350" y="700"/>
                  </a:lnTo>
                  <a:lnTo>
                    <a:pt x="1094" y="700"/>
                  </a:lnTo>
                  <a:lnTo>
                    <a:pt x="1094" y="0"/>
                  </a:lnTo>
                </a:path>
              </a:pathLst>
            </a:custGeom>
            <a:solidFill>
              <a:srgbClr val="548235">
                <a:alpha val="100000"/>
              </a:srgbClr>
            </a:solidFill>
            <a:ln cap="flat">
              <a:noFill/>
              <a:prstDash val="solid"/>
              <a:miter lim="0"/>
            </a:ln>
          </p:spPr>
          <p:txBody>
            <a:bodyPr rtlCol="0"/>
            <a:lstStyle/>
            <a:p>
              <a:pPr algn="ctr"/>
              <a:endParaRPr lang="zh-CN" altLang="en-US"/>
            </a:p>
          </p:txBody>
        </p:sp>
        <p:sp>
          <p:nvSpPr>
            <p:cNvPr id="118" name="textbox 118"/>
            <p:cNvSpPr/>
            <p:nvPr>
              <p:custDataLst>
                <p:tags r:id="rId9"/>
              </p:custDataLst>
            </p:nvPr>
          </p:nvSpPr>
          <p:spPr>
            <a:xfrm>
              <a:off x="-12700" y="-12700"/>
              <a:ext cx="720725" cy="528319"/>
            </a:xfrm>
            <a:prstGeom prst="rect">
              <a:avLst/>
            </a:prstGeom>
          </p:spPr>
          <p:txBody>
            <a:bodyPr vert="horz" wrap="square" lIns="0" tIns="0" rIns="0" bIns="0"/>
            <a:lstStyle/>
            <a:p>
              <a:pPr algn="l" rtl="0" eaLnBrk="0">
                <a:lnSpc>
                  <a:spcPct val="114000"/>
                </a:lnSpc>
              </a:pPr>
              <a:endParaRPr lang="en-US" altLang="en-US" sz="700" dirty="0"/>
            </a:p>
            <a:p>
              <a:pPr marL="276860" algn="l" rtl="0" eaLnBrk="0">
                <a:lnSpc>
                  <a:spcPct val="85000"/>
                </a:lnSpc>
                <a:spcBef>
                  <a:spcPts val="0"/>
                </a:spcBef>
              </a:pPr>
              <a:r>
                <a:rPr sz="2000" kern="0" spc="-50" dirty="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lang="en-US" altLang="en-US" sz="2000" dirty="0"/>
            </a:p>
          </p:txBody>
        </p:sp>
      </p:grpSp>
      <p:grpSp>
        <p:nvGrpSpPr>
          <p:cNvPr id="6" name="group 6"/>
          <p:cNvGrpSpPr/>
          <p:nvPr>
            <p:custDataLst>
              <p:tags r:id="rId10"/>
            </p:custDataLst>
          </p:nvPr>
        </p:nvGrpSpPr>
        <p:grpSpPr>
          <a:xfrm rot="21600000">
            <a:off x="6076188" y="2484120"/>
            <a:ext cx="693420" cy="445008"/>
            <a:chOff x="0" y="0"/>
            <a:chExt cx="693420" cy="445008"/>
          </a:xfrm>
        </p:grpSpPr>
        <p:sp>
          <p:nvSpPr>
            <p:cNvPr id="120" name="path"/>
            <p:cNvSpPr/>
            <p:nvPr>
              <p:custDataLst>
                <p:tags r:id="rId11"/>
              </p:custDataLst>
            </p:nvPr>
          </p:nvSpPr>
          <p:spPr>
            <a:xfrm>
              <a:off x="0" y="0"/>
              <a:ext cx="693420" cy="445008"/>
            </a:xfrm>
            <a:custGeom>
              <a:avLst/>
              <a:gdLst/>
              <a:ahLst/>
              <a:cxnLst/>
              <a:rect l="0" t="0" r="0" b="0"/>
              <a:pathLst>
                <a:path w="1092" h="700">
                  <a:moveTo>
                    <a:pt x="0" y="0"/>
                  </a:moveTo>
                  <a:lnTo>
                    <a:pt x="741" y="0"/>
                  </a:lnTo>
                  <a:lnTo>
                    <a:pt x="1092" y="350"/>
                  </a:lnTo>
                  <a:lnTo>
                    <a:pt x="741" y="700"/>
                  </a:lnTo>
                  <a:lnTo>
                    <a:pt x="0" y="700"/>
                  </a:lnTo>
                  <a:lnTo>
                    <a:pt x="0" y="0"/>
                  </a:lnTo>
                </a:path>
              </a:pathLst>
            </a:custGeom>
            <a:solidFill>
              <a:srgbClr val="548235">
                <a:alpha val="100000"/>
              </a:srgbClr>
            </a:solidFill>
            <a:ln cap="flat">
              <a:noFill/>
              <a:prstDash val="solid"/>
              <a:miter lim="0"/>
            </a:ln>
          </p:spPr>
          <p:txBody>
            <a:bodyPr rtlCol="0"/>
            <a:lstStyle/>
            <a:p>
              <a:pPr algn="ctr"/>
              <a:endParaRPr lang="zh-CN" altLang="en-US"/>
            </a:p>
          </p:txBody>
        </p:sp>
        <p:sp>
          <p:nvSpPr>
            <p:cNvPr id="122" name="textbox 122"/>
            <p:cNvSpPr/>
            <p:nvPr>
              <p:custDataLst>
                <p:tags r:id="rId12"/>
              </p:custDataLst>
            </p:nvPr>
          </p:nvSpPr>
          <p:spPr>
            <a:xfrm>
              <a:off x="-12700" y="-12700"/>
              <a:ext cx="719455" cy="528319"/>
            </a:xfrm>
            <a:prstGeom prst="rect">
              <a:avLst/>
            </a:prstGeom>
          </p:spPr>
          <p:txBody>
            <a:bodyPr vert="horz" wrap="square" lIns="0" tIns="0" rIns="0" bIns="0"/>
            <a:lstStyle/>
            <a:p>
              <a:pPr algn="l" rtl="0" eaLnBrk="0">
                <a:lnSpc>
                  <a:spcPct val="113000"/>
                </a:lnSpc>
              </a:pPr>
              <a:endParaRPr lang="en-US" altLang="en-US" sz="700" dirty="0"/>
            </a:p>
            <a:p>
              <a:pPr marL="165100" algn="l" rtl="0" eaLnBrk="0">
                <a:lnSpc>
                  <a:spcPct val="85000"/>
                </a:lnSpc>
                <a:spcBef>
                  <a:spcPts val="5"/>
                </a:spcBef>
              </a:pPr>
              <a:r>
                <a:rPr sz="2000" kern="0" spc="-50" dirty="0">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lang="en-US" altLang="en-US" sz="2000" dirty="0"/>
            </a:p>
          </p:txBody>
        </p:sp>
      </p:grpSp>
      <p:grpSp>
        <p:nvGrpSpPr>
          <p:cNvPr id="8" name="group 8"/>
          <p:cNvGrpSpPr/>
          <p:nvPr>
            <p:custDataLst>
              <p:tags r:id="rId13"/>
            </p:custDataLst>
          </p:nvPr>
        </p:nvGrpSpPr>
        <p:grpSpPr>
          <a:xfrm rot="21600000">
            <a:off x="5439156" y="5059679"/>
            <a:ext cx="693419" cy="445008"/>
            <a:chOff x="0" y="0"/>
            <a:chExt cx="693419" cy="445008"/>
          </a:xfrm>
        </p:grpSpPr>
        <p:sp>
          <p:nvSpPr>
            <p:cNvPr id="124" name="path"/>
            <p:cNvSpPr/>
            <p:nvPr>
              <p:custDataLst>
                <p:tags r:id="rId14"/>
              </p:custDataLst>
            </p:nvPr>
          </p:nvSpPr>
          <p:spPr>
            <a:xfrm>
              <a:off x="0" y="0"/>
              <a:ext cx="693419" cy="445008"/>
            </a:xfrm>
            <a:custGeom>
              <a:avLst/>
              <a:gdLst/>
              <a:ahLst/>
              <a:cxnLst/>
              <a:rect l="0" t="0" r="0" b="0"/>
              <a:pathLst>
                <a:path w="1091" h="700">
                  <a:moveTo>
                    <a:pt x="1091" y="0"/>
                  </a:moveTo>
                  <a:lnTo>
                    <a:pt x="350" y="0"/>
                  </a:lnTo>
                  <a:lnTo>
                    <a:pt x="0" y="350"/>
                  </a:lnTo>
                  <a:lnTo>
                    <a:pt x="350" y="700"/>
                  </a:lnTo>
                  <a:lnTo>
                    <a:pt x="1091" y="700"/>
                  </a:lnTo>
                  <a:lnTo>
                    <a:pt x="1091" y="0"/>
                  </a:lnTo>
                </a:path>
              </a:pathLst>
            </a:custGeom>
            <a:solidFill>
              <a:srgbClr val="548235">
                <a:alpha val="100000"/>
              </a:srgbClr>
            </a:solidFill>
            <a:ln cap="flat">
              <a:noFill/>
              <a:prstDash val="solid"/>
              <a:miter lim="0"/>
            </a:ln>
          </p:spPr>
          <p:txBody>
            <a:bodyPr rtlCol="0"/>
            <a:lstStyle/>
            <a:p>
              <a:pPr algn="ctr"/>
              <a:endParaRPr lang="zh-CN" altLang="en-US"/>
            </a:p>
          </p:txBody>
        </p:sp>
        <p:sp>
          <p:nvSpPr>
            <p:cNvPr id="126" name="textbox 126"/>
            <p:cNvSpPr/>
            <p:nvPr>
              <p:custDataLst>
                <p:tags r:id="rId15"/>
              </p:custDataLst>
            </p:nvPr>
          </p:nvSpPr>
          <p:spPr>
            <a:xfrm>
              <a:off x="-12700" y="-12700"/>
              <a:ext cx="718819" cy="528319"/>
            </a:xfrm>
            <a:prstGeom prst="rect">
              <a:avLst/>
            </a:prstGeom>
          </p:spPr>
          <p:txBody>
            <a:bodyPr vert="horz" wrap="square" lIns="0" tIns="0" rIns="0" bIns="0"/>
            <a:lstStyle/>
            <a:p>
              <a:pPr algn="l" rtl="0" eaLnBrk="0">
                <a:lnSpc>
                  <a:spcPct val="113000"/>
                </a:lnSpc>
              </a:pPr>
              <a:endParaRPr lang="en-US" altLang="en-US" sz="700" dirty="0"/>
            </a:p>
            <a:p>
              <a:pPr marL="276225" algn="l" rtl="0" eaLnBrk="0">
                <a:lnSpc>
                  <a:spcPct val="85000"/>
                </a:lnSpc>
                <a:spcBef>
                  <a:spcPts val="5"/>
                </a:spcBef>
              </a:pPr>
              <a:r>
                <a:rPr sz="2000" kern="0" spc="-50" dirty="0">
                  <a:solidFill>
                    <a:srgbClr val="FFFFFF">
                      <a:alpha val="100000"/>
                    </a:srgbClr>
                  </a:solidFill>
                  <a:latin typeface="微软雅黑" panose="020B0503020204020204" charset="-122"/>
                  <a:ea typeface="微软雅黑" panose="020B0503020204020204" charset="-122"/>
                  <a:cs typeface="微软雅黑" panose="020B0503020204020204" charset="-122"/>
                </a:rPr>
                <a:t>04</a:t>
              </a:r>
              <a:endParaRPr lang="en-US" altLang="en-US" sz="2000" dirty="0"/>
            </a:p>
          </p:txBody>
        </p:sp>
      </p:grpSp>
      <p:grpSp>
        <p:nvGrpSpPr>
          <p:cNvPr id="10" name="group 10"/>
          <p:cNvGrpSpPr/>
          <p:nvPr>
            <p:custDataLst>
              <p:tags r:id="rId16"/>
            </p:custDataLst>
          </p:nvPr>
        </p:nvGrpSpPr>
        <p:grpSpPr>
          <a:xfrm rot="21600000">
            <a:off x="6076188" y="4201667"/>
            <a:ext cx="693420" cy="445007"/>
            <a:chOff x="0" y="0"/>
            <a:chExt cx="693420" cy="445007"/>
          </a:xfrm>
        </p:grpSpPr>
        <p:sp>
          <p:nvSpPr>
            <p:cNvPr id="128" name="path"/>
            <p:cNvSpPr/>
            <p:nvPr>
              <p:custDataLst>
                <p:tags r:id="rId17"/>
              </p:custDataLst>
            </p:nvPr>
          </p:nvSpPr>
          <p:spPr>
            <a:xfrm>
              <a:off x="0" y="0"/>
              <a:ext cx="693420" cy="445007"/>
            </a:xfrm>
            <a:custGeom>
              <a:avLst/>
              <a:gdLst/>
              <a:ahLst/>
              <a:cxnLst/>
              <a:rect l="0" t="0" r="0" b="0"/>
              <a:pathLst>
                <a:path w="1092" h="700">
                  <a:moveTo>
                    <a:pt x="0" y="0"/>
                  </a:moveTo>
                  <a:lnTo>
                    <a:pt x="741" y="0"/>
                  </a:lnTo>
                  <a:lnTo>
                    <a:pt x="1092" y="350"/>
                  </a:lnTo>
                  <a:lnTo>
                    <a:pt x="741" y="700"/>
                  </a:lnTo>
                  <a:lnTo>
                    <a:pt x="0" y="700"/>
                  </a:lnTo>
                  <a:lnTo>
                    <a:pt x="0" y="0"/>
                  </a:lnTo>
                </a:path>
              </a:pathLst>
            </a:custGeom>
            <a:solidFill>
              <a:srgbClr val="548235">
                <a:alpha val="100000"/>
              </a:srgbClr>
            </a:solidFill>
            <a:ln cap="flat">
              <a:noFill/>
              <a:prstDash val="solid"/>
              <a:miter lim="0"/>
            </a:ln>
          </p:spPr>
          <p:txBody>
            <a:bodyPr rtlCol="0"/>
            <a:lstStyle/>
            <a:p>
              <a:pPr algn="ctr"/>
              <a:endParaRPr lang="zh-CN" altLang="en-US"/>
            </a:p>
          </p:txBody>
        </p:sp>
        <p:sp>
          <p:nvSpPr>
            <p:cNvPr id="130" name="textbox 130"/>
            <p:cNvSpPr/>
            <p:nvPr>
              <p:custDataLst>
                <p:tags r:id="rId18"/>
              </p:custDataLst>
            </p:nvPr>
          </p:nvSpPr>
          <p:spPr>
            <a:xfrm>
              <a:off x="-12700" y="-12700"/>
              <a:ext cx="719455" cy="528319"/>
            </a:xfrm>
            <a:prstGeom prst="rect">
              <a:avLst/>
            </a:prstGeom>
          </p:spPr>
          <p:txBody>
            <a:bodyPr vert="horz" wrap="square" lIns="0" tIns="0" rIns="0" bIns="0"/>
            <a:lstStyle/>
            <a:p>
              <a:pPr algn="l" rtl="0" eaLnBrk="0">
                <a:lnSpc>
                  <a:spcPct val="113000"/>
                </a:lnSpc>
              </a:pPr>
              <a:endParaRPr lang="en-US" altLang="en-US" sz="700" dirty="0"/>
            </a:p>
            <a:p>
              <a:pPr marL="165100" algn="l" rtl="0" eaLnBrk="0">
                <a:lnSpc>
                  <a:spcPct val="85000"/>
                </a:lnSpc>
                <a:spcBef>
                  <a:spcPts val="0"/>
                </a:spcBef>
              </a:pPr>
              <a:r>
                <a:rPr sz="2000" kern="0" spc="-50" dirty="0">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lang="en-US" altLang="en-US" sz="2000" dirty="0"/>
            </a:p>
          </p:txBody>
        </p:sp>
      </p:grpSp>
      <p:pic>
        <p:nvPicPr>
          <p:cNvPr id="132" name="picture 132"/>
          <p:cNvPicPr>
            <a:picLocks noChangeAspect="1"/>
          </p:cNvPicPr>
          <p:nvPr>
            <p:custDataLst>
              <p:tags r:id="rId19"/>
            </p:custDataLst>
          </p:nvPr>
        </p:nvPicPr>
        <p:blipFill>
          <a:blip r:embed="rId20"/>
          <a:stretch>
            <a:fillRect/>
          </a:stretch>
        </p:blipFill>
        <p:spPr>
          <a:xfrm rot="21600000">
            <a:off x="6131573" y="1167625"/>
            <a:ext cx="538670" cy="429501"/>
          </a:xfrm>
          <a:prstGeom prst="rect">
            <a:avLst/>
          </a:prstGeom>
        </p:spPr>
      </p:pic>
      <p:pic>
        <p:nvPicPr>
          <p:cNvPr id="134" name="picture 134"/>
          <p:cNvPicPr>
            <a:picLocks noChangeAspect="1"/>
          </p:cNvPicPr>
          <p:nvPr>
            <p:custDataLst>
              <p:tags r:id="rId21"/>
            </p:custDataLst>
          </p:nvPr>
        </p:nvPicPr>
        <p:blipFill>
          <a:blip r:embed="rId22"/>
          <a:stretch>
            <a:fillRect/>
          </a:stretch>
        </p:blipFill>
        <p:spPr>
          <a:xfrm rot="21600000">
            <a:off x="5975604" y="6650735"/>
            <a:ext cx="240791" cy="207264"/>
          </a:xfrm>
          <a:prstGeom prst="rect">
            <a:avLst/>
          </a:prstGeom>
        </p:spPr>
      </p:pic>
      <p:sp>
        <p:nvSpPr>
          <p:cNvPr id="2" name="文本框 1"/>
          <p:cNvSpPr txBox="1"/>
          <p:nvPr>
            <p:custDataLst>
              <p:tags r:id="rId23"/>
            </p:custDataLst>
          </p:nvPr>
        </p:nvSpPr>
        <p:spPr>
          <a:xfrm>
            <a:off x="6802755" y="2444750"/>
            <a:ext cx="1634490" cy="521970"/>
          </a:xfrm>
          <a:prstGeom prst="rect">
            <a:avLst/>
          </a:prstGeom>
          <a:solidFill>
            <a:schemeClr val="bg1">
              <a:alpha val="60000"/>
            </a:schemeClr>
          </a:solidFill>
        </p:spPr>
        <p:txBody>
          <a:bodyPr wrap="square" rtlCol="0">
            <a:spAutoFit/>
          </a:bodyPr>
          <a:lstStyle/>
          <a:p>
            <a:r>
              <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rPr>
              <a:t>现状</a:t>
            </a:r>
            <a:r>
              <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rPr>
              <a:t>分析</a:t>
            </a:r>
            <a:endPar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endParaRPr>
          </a:p>
        </p:txBody>
      </p:sp>
      <p:sp>
        <p:nvSpPr>
          <p:cNvPr id="26" name="文本框 25"/>
          <p:cNvSpPr txBox="1"/>
          <p:nvPr>
            <p:custDataLst>
              <p:tags r:id="rId24"/>
            </p:custDataLst>
          </p:nvPr>
        </p:nvSpPr>
        <p:spPr>
          <a:xfrm>
            <a:off x="6802755" y="4123690"/>
            <a:ext cx="1672590" cy="521970"/>
          </a:xfrm>
          <a:prstGeom prst="rect">
            <a:avLst/>
          </a:prstGeom>
          <a:solidFill>
            <a:schemeClr val="bg1">
              <a:alpha val="60000"/>
            </a:schemeClr>
          </a:solidFill>
        </p:spPr>
        <p:txBody>
          <a:bodyPr wrap="square" rtlCol="0">
            <a:spAutoFit/>
          </a:bodyPr>
          <a:lstStyle/>
          <a:p>
            <a:r>
              <a:rPr lang="zh-CN" altLang="en-US" sz="2800" b="1" dirty="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rPr>
              <a:t>镇</a:t>
            </a:r>
            <a:r>
              <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rPr>
              <a:t>域规划</a:t>
            </a:r>
            <a:endParaRPr lang="zh-CN" altLang="en-US" sz="2800" b="1" dirty="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endParaRPr>
          </a:p>
        </p:txBody>
      </p:sp>
      <p:sp>
        <p:nvSpPr>
          <p:cNvPr id="27" name="文本框 26"/>
          <p:cNvSpPr txBox="1"/>
          <p:nvPr>
            <p:custDataLst>
              <p:tags r:id="rId25"/>
            </p:custDataLst>
          </p:nvPr>
        </p:nvSpPr>
        <p:spPr>
          <a:xfrm>
            <a:off x="3041781" y="5023712"/>
            <a:ext cx="2347464" cy="521970"/>
          </a:xfrm>
          <a:prstGeom prst="rect">
            <a:avLst/>
          </a:prstGeom>
          <a:solidFill>
            <a:schemeClr val="bg1">
              <a:alpha val="60000"/>
            </a:schemeClr>
          </a:solidFill>
        </p:spPr>
        <p:txBody>
          <a:bodyPr wrap="square" rtlCol="0">
            <a:spAutoFit/>
          </a:bodyPr>
          <a:lstStyle/>
          <a:p>
            <a:r>
              <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rPr>
              <a:t>中心镇区规划</a:t>
            </a:r>
            <a:endParaRPr lang="zh-CN" altLang="en-US" sz="2800" b="1" dirty="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endParaRPr>
          </a:p>
        </p:txBody>
      </p:sp>
      <p:sp>
        <p:nvSpPr>
          <p:cNvPr id="28" name="文本框 27"/>
          <p:cNvSpPr txBox="1"/>
          <p:nvPr>
            <p:custDataLst>
              <p:tags r:id="rId26"/>
            </p:custDataLst>
          </p:nvPr>
        </p:nvSpPr>
        <p:spPr>
          <a:xfrm>
            <a:off x="3742690" y="3329305"/>
            <a:ext cx="1630045" cy="542925"/>
          </a:xfrm>
          <a:prstGeom prst="rect">
            <a:avLst/>
          </a:prstGeom>
          <a:solidFill>
            <a:schemeClr val="bg1">
              <a:alpha val="60000"/>
            </a:schemeClr>
          </a:solidFill>
        </p:spPr>
        <p:txBody>
          <a:bodyPr wrap="square" rtlCol="0">
            <a:noAutofit/>
          </a:bodyPr>
          <a:lstStyle/>
          <a:p>
            <a:r>
              <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rPr>
              <a:t>目标定位</a:t>
            </a:r>
            <a:endParaRPr lang="zh-CN" altLang="en-US" sz="2800" b="1" dirty="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endParaRPr>
          </a:p>
        </p:txBody>
      </p:sp>
      <p:grpSp>
        <p:nvGrpSpPr>
          <p:cNvPr id="30" name="group 10"/>
          <p:cNvGrpSpPr/>
          <p:nvPr>
            <p:custDataLst>
              <p:tags r:id="rId27"/>
            </p:custDataLst>
          </p:nvPr>
        </p:nvGrpSpPr>
        <p:grpSpPr>
          <a:xfrm rot="21600000">
            <a:off x="6096854" y="5997258"/>
            <a:ext cx="693420" cy="445007"/>
            <a:chOff x="0" y="0"/>
            <a:chExt cx="693420" cy="445007"/>
          </a:xfrm>
        </p:grpSpPr>
        <p:sp>
          <p:nvSpPr>
            <p:cNvPr id="31" name="path"/>
            <p:cNvSpPr/>
            <p:nvPr>
              <p:custDataLst>
                <p:tags r:id="rId28"/>
              </p:custDataLst>
            </p:nvPr>
          </p:nvSpPr>
          <p:spPr>
            <a:xfrm>
              <a:off x="0" y="0"/>
              <a:ext cx="693420" cy="445007"/>
            </a:xfrm>
            <a:custGeom>
              <a:avLst/>
              <a:gdLst/>
              <a:ahLst/>
              <a:cxnLst/>
              <a:rect l="0" t="0" r="0" b="0"/>
              <a:pathLst>
                <a:path w="1092" h="700">
                  <a:moveTo>
                    <a:pt x="0" y="0"/>
                  </a:moveTo>
                  <a:lnTo>
                    <a:pt x="741" y="0"/>
                  </a:lnTo>
                  <a:lnTo>
                    <a:pt x="1092" y="350"/>
                  </a:lnTo>
                  <a:lnTo>
                    <a:pt x="741" y="700"/>
                  </a:lnTo>
                  <a:lnTo>
                    <a:pt x="0" y="700"/>
                  </a:lnTo>
                  <a:lnTo>
                    <a:pt x="0" y="0"/>
                  </a:lnTo>
                </a:path>
              </a:pathLst>
            </a:custGeom>
            <a:solidFill>
              <a:srgbClr val="548235">
                <a:alpha val="100000"/>
              </a:srgbClr>
            </a:solidFill>
            <a:ln cap="flat">
              <a:noFill/>
              <a:prstDash val="solid"/>
              <a:miter lim="0"/>
            </a:ln>
          </p:spPr>
          <p:txBody>
            <a:bodyPr rtlCol="0"/>
            <a:lstStyle/>
            <a:p>
              <a:pPr algn="ctr"/>
              <a:endParaRPr lang="zh-CN" altLang="en-US"/>
            </a:p>
          </p:txBody>
        </p:sp>
        <p:sp>
          <p:nvSpPr>
            <p:cNvPr id="32" name="textbox 130"/>
            <p:cNvSpPr/>
            <p:nvPr>
              <p:custDataLst>
                <p:tags r:id="rId29"/>
              </p:custDataLst>
            </p:nvPr>
          </p:nvSpPr>
          <p:spPr>
            <a:xfrm>
              <a:off x="-12700" y="-12700"/>
              <a:ext cx="719455" cy="528319"/>
            </a:xfrm>
            <a:prstGeom prst="rect">
              <a:avLst/>
            </a:prstGeom>
          </p:spPr>
          <p:txBody>
            <a:bodyPr vert="horz" wrap="square" lIns="0" tIns="0" rIns="0" bIns="0"/>
            <a:lstStyle/>
            <a:p>
              <a:pPr algn="l" rtl="0" eaLnBrk="0">
                <a:lnSpc>
                  <a:spcPct val="113000"/>
                </a:lnSpc>
              </a:pPr>
              <a:endParaRPr lang="en-US" altLang="en-US" sz="700" dirty="0"/>
            </a:p>
            <a:p>
              <a:pPr marL="165100" algn="l" rtl="0" eaLnBrk="0">
                <a:lnSpc>
                  <a:spcPct val="85000"/>
                </a:lnSpc>
                <a:spcBef>
                  <a:spcPts val="0"/>
                </a:spcBef>
              </a:pPr>
              <a:r>
                <a:rPr sz="2000" kern="0" spc="-50"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0</a:t>
              </a:r>
              <a:r>
                <a:rPr lang="en-US" altLang="zh-CN" sz="2000" kern="0" spc="-50" dirty="0" smtClean="0">
                  <a:solidFill>
                    <a:srgbClr val="FFFFFF">
                      <a:alpha val="100000"/>
                    </a:srgbClr>
                  </a:solidFill>
                  <a:latin typeface="微软雅黑" panose="020B0503020204020204" charset="-122"/>
                  <a:ea typeface="微软雅黑" panose="020B0503020204020204" charset="-122"/>
                  <a:cs typeface="微软雅黑" panose="020B0503020204020204" charset="-122"/>
                </a:rPr>
                <a:t>5</a:t>
              </a:r>
              <a:endParaRPr lang="en-US" altLang="en-US" sz="2000" dirty="0"/>
            </a:p>
          </p:txBody>
        </p:sp>
      </p:grpSp>
      <p:sp>
        <p:nvSpPr>
          <p:cNvPr id="33" name="文本框 32"/>
          <p:cNvSpPr txBox="1"/>
          <p:nvPr>
            <p:custDataLst>
              <p:tags r:id="rId30"/>
            </p:custDataLst>
          </p:nvPr>
        </p:nvSpPr>
        <p:spPr>
          <a:xfrm>
            <a:off x="6819265" y="5958205"/>
            <a:ext cx="1671955" cy="521970"/>
          </a:xfrm>
          <a:prstGeom prst="rect">
            <a:avLst/>
          </a:prstGeom>
          <a:solidFill>
            <a:schemeClr val="bg1">
              <a:alpha val="60000"/>
            </a:schemeClr>
          </a:solidFill>
        </p:spPr>
        <p:txBody>
          <a:bodyPr wrap="square" rtlCol="0">
            <a:spAutoFit/>
          </a:bodyPr>
          <a:lstStyle/>
          <a:p>
            <a:r>
              <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rPr>
              <a:t>规划传导</a:t>
            </a:r>
            <a:endParaRPr lang="zh-CN" altLang="en-US" sz="2800" b="1" dirty="0" smtClean="0">
              <a:ln>
                <a:solidFill>
                  <a:schemeClr val="bg1"/>
                </a:solidFill>
              </a:ln>
              <a:gradFill>
                <a:gsLst>
                  <a:gs pos="0">
                    <a:srgbClr val="00B050"/>
                  </a:gs>
                  <a:gs pos="44000">
                    <a:schemeClr val="accent6">
                      <a:lumMod val="75000"/>
                    </a:schemeClr>
                  </a:gs>
                  <a:gs pos="83000">
                    <a:srgbClr val="116584"/>
                  </a:gs>
                  <a:gs pos="100000">
                    <a:schemeClr val="accent1">
                      <a:lumMod val="60000"/>
                      <a:lumOff val="40000"/>
                    </a:schemeClr>
                  </a:gs>
                </a:gsLst>
                <a:lin ang="5400000" scaled="1"/>
              </a:gradFill>
              <a:latin typeface="微软雅黑" panose="020B0503020204020204" charset="-122"/>
              <a:ea typeface="微软雅黑" panose="020B0503020204020204" charset="-122"/>
            </a:endParaRPr>
          </a:p>
        </p:txBody>
      </p:sp>
      <p:pic>
        <p:nvPicPr>
          <p:cNvPr id="104" name="picture 104"/>
          <p:cNvPicPr>
            <a:picLocks noChangeAspect="1"/>
          </p:cNvPicPr>
          <p:nvPr/>
        </p:nvPicPr>
        <p:blipFill>
          <a:blip r:embed="rId31"/>
          <a:stretch>
            <a:fillRect/>
          </a:stretch>
        </p:blipFill>
        <p:spPr>
          <a:xfrm rot="21600000">
            <a:off x="0" y="0"/>
            <a:ext cx="828636" cy="7112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8" descr="E:/姚安县/姚安县乡镇/前场镇乡镇规划/文本表格/公示稿/图片/前场镇照片/前场镇照片/微信图片_20230724222932.jpg微信图片_20230724222932"/>
          <p:cNvPicPr>
            <a:picLocks noChangeAspect="1"/>
          </p:cNvPicPr>
          <p:nvPr>
            <p:custDataLst>
              <p:tags r:id="rId1"/>
            </p:custDataLst>
          </p:nvPr>
        </p:nvPicPr>
        <p:blipFill>
          <a:blip r:embed="rId2"/>
          <a:srcRect t="8333" b="8333"/>
          <a:stretch>
            <a:fillRect/>
          </a:stretch>
        </p:blipFill>
        <p:spPr>
          <a:xfrm rot="21600000">
            <a:off x="0" y="0"/>
            <a:ext cx="12192000" cy="6858000"/>
          </a:xfrm>
          <a:prstGeom prst="rect">
            <a:avLst/>
          </a:prstGeom>
        </p:spPr>
      </p:pic>
      <p:sp>
        <p:nvSpPr>
          <p:cNvPr id="5" name="矩形 4"/>
          <p:cNvSpPr/>
          <p:nvPr>
            <p:custDataLst>
              <p:tags r:id="rId3"/>
            </p:custDataLst>
          </p:nvPr>
        </p:nvSpPr>
        <p:spPr>
          <a:xfrm>
            <a:off x="0" y="635"/>
            <a:ext cx="12191365" cy="6856730"/>
          </a:xfrm>
          <a:prstGeom prst="rect">
            <a:avLst/>
          </a:prstGeom>
          <a:solidFill>
            <a:srgbClr val="3B8E88">
              <a:alpha val="5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6" name="组合 5"/>
          <p:cNvGrpSpPr/>
          <p:nvPr/>
        </p:nvGrpSpPr>
        <p:grpSpPr>
          <a:xfrm>
            <a:off x="4495800" y="1785620"/>
            <a:ext cx="3550285" cy="2534285"/>
            <a:chOff x="7080" y="2812"/>
            <a:chExt cx="5591" cy="3991"/>
          </a:xfrm>
        </p:grpSpPr>
        <p:sp>
          <p:nvSpPr>
            <p:cNvPr id="2" name="文本框 1" descr="7b0a2020202022776f7264617274223a20227b5c2269645c223a32353030313437372c5c227469645c223a5c225c227d220a7d0a"/>
            <p:cNvSpPr txBox="1"/>
            <p:nvPr>
              <p:custDataLst>
                <p:tags r:id="rId4"/>
              </p:custDataLst>
            </p:nvPr>
          </p:nvSpPr>
          <p:spPr>
            <a:xfrm>
              <a:off x="7430" y="2812"/>
              <a:ext cx="5219" cy="1205"/>
            </a:xfrm>
            <a:prstGeom prst="rect">
              <a:avLst/>
            </a:prstGeom>
            <a:noFill/>
          </p:spPr>
          <p:txBody>
            <a:bodyPr wrap="square" rtlCol="0">
              <a:noAutofit/>
            </a:bodyPr>
            <a:p>
              <a:r>
                <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rPr>
                <a:t>PART  01</a:t>
              </a:r>
              <a:endParaRPr lang="en-US" altLang="zh-CN" sz="4500" b="1">
                <a:ln w="4041">
                  <a:solidFill>
                    <a:srgbClr val="FFFFFF"/>
                  </a:solidFill>
                  <a:prstDash val="solid"/>
                </a:ln>
                <a:solidFill>
                  <a:srgbClr val="38A93E"/>
                </a:solidFill>
                <a:effectLst>
                  <a:glow rad="11545">
                    <a:srgbClr val="333333">
                      <a:alpha val="18000"/>
                    </a:srgbClr>
                  </a:glow>
                  <a:outerShdw dist="38100" dir="2700000" algn="bl" rotWithShape="0">
                    <a:srgbClr val="769E46">
                      <a:alpha val="71000"/>
                    </a:srgbClr>
                  </a:outerShdw>
                </a:effectLst>
                <a:latin typeface="汉仪雅酷黑-85J" panose="00020600040101010101" charset="-122"/>
                <a:ea typeface="汉仪雅酷黑-85J" panose="00020600040101010101" charset="-122"/>
              </a:endParaRPr>
            </a:p>
          </p:txBody>
        </p:sp>
        <p:sp>
          <p:nvSpPr>
            <p:cNvPr id="3" name="文本框 2"/>
            <p:cNvSpPr txBox="1"/>
            <p:nvPr>
              <p:custDataLst>
                <p:tags r:id="rId5"/>
              </p:custDataLst>
            </p:nvPr>
          </p:nvSpPr>
          <p:spPr>
            <a:xfrm>
              <a:off x="7100" y="5071"/>
              <a:ext cx="5571" cy="1598"/>
            </a:xfrm>
            <a:prstGeom prst="rect">
              <a:avLst/>
            </a:prstGeom>
            <a:noFill/>
          </p:spPr>
          <p:txBody>
            <a:bodyPr wrap="square" rtlCol="0">
              <a:spAutoFit/>
            </a:bodyPr>
            <a:p>
              <a:r>
                <a:rPr lang="zh-CN" altLang="en-US" sz="6000" b="1">
                  <a:solidFill>
                    <a:srgbClr val="FFFFFF"/>
                  </a:solidFill>
                  <a:latin typeface="微软雅黑" panose="020B0503020204020204" charset="-122"/>
                  <a:ea typeface="微软雅黑" panose="020B0503020204020204" charset="-122"/>
                </a:rPr>
                <a:t>现状</a:t>
              </a:r>
              <a:r>
                <a:rPr lang="zh-CN" altLang="en-US" sz="6000" b="1">
                  <a:solidFill>
                    <a:srgbClr val="FFFFFF"/>
                  </a:solidFill>
                  <a:latin typeface="微软雅黑" panose="020B0503020204020204" charset="-122"/>
                  <a:ea typeface="微软雅黑" panose="020B0503020204020204" charset="-122"/>
                </a:rPr>
                <a:t>分析</a:t>
              </a:r>
              <a:endParaRPr lang="zh-CN" altLang="en-US" sz="6000" b="1">
                <a:solidFill>
                  <a:srgbClr val="FFFFFF"/>
                </a:solidFill>
                <a:latin typeface="微软雅黑" panose="020B0503020204020204" charset="-122"/>
                <a:ea typeface="微软雅黑" panose="020B0503020204020204" charset="-122"/>
              </a:endParaRPr>
            </a:p>
          </p:txBody>
        </p:sp>
        <p:cxnSp>
          <p:nvCxnSpPr>
            <p:cNvPr id="4" name="直接连接符 3"/>
            <p:cNvCxnSpPr/>
            <p:nvPr>
              <p:custDataLst>
                <p:tags r:id="rId6"/>
              </p:custDataLst>
            </p:nvPr>
          </p:nvCxnSpPr>
          <p:spPr>
            <a:xfrm>
              <a:off x="7080" y="6772"/>
              <a:ext cx="5022" cy="31"/>
            </a:xfrm>
            <a:prstGeom prst="line">
              <a:avLst/>
            </a:prstGeom>
            <a:ln w="28575" cmpd="dbl">
              <a:solidFill>
                <a:schemeClr val="accent6">
                  <a:lumMod val="40000"/>
                  <a:lumOff val="60000"/>
                </a:schemeClr>
              </a:solidFill>
              <a:prstDash val="solid"/>
            </a:ln>
          </p:spPr>
          <p:style>
            <a:lnRef idx="2">
              <a:schemeClr val="accent1"/>
            </a:lnRef>
            <a:fillRef idx="0">
              <a:srgbClr val="FFFFFF"/>
            </a:fillRef>
            <a:effectRef idx="0">
              <a:srgbClr val="FFFFFF"/>
            </a:effectRef>
            <a:fontRef idx="minor">
              <a:schemeClr val="tx1"/>
            </a:fontRef>
          </p:style>
        </p:cxnSp>
      </p:grpSp>
      <p:sp>
        <p:nvSpPr>
          <p:cNvPr id="7" name="半闭框 6"/>
          <p:cNvSpPr/>
          <p:nvPr>
            <p:custDataLst>
              <p:tags r:id="rId7"/>
            </p:custDataLst>
          </p:nvPr>
        </p:nvSpPr>
        <p:spPr>
          <a:xfrm rot="13500000">
            <a:off x="5862955" y="5238750"/>
            <a:ext cx="644525" cy="666750"/>
          </a:xfrm>
          <a:prstGeom prst="halfFrame">
            <a:avLst>
              <a:gd name="adj1" fmla="val 10377"/>
              <a:gd name="adj2" fmla="val 10121"/>
            </a:avLst>
          </a:prstGeom>
          <a:gradFill>
            <a:gsLst>
              <a:gs pos="100000">
                <a:schemeClr val="accent6">
                  <a:lumMod val="60000"/>
                  <a:lumOff val="40000"/>
                </a:schemeClr>
              </a:gs>
              <a:gs pos="0">
                <a:srgbClr val="0CA451"/>
              </a:gs>
            </a:gsLst>
            <a:path path="circle">
              <a:fillToRect l="100000" t="100000"/>
            </a:path>
            <a:tileRect r="-100000" b="-100000"/>
          </a:gradFill>
          <a:ln w="12700" cmpd="sng">
            <a:solidFill>
              <a:schemeClr val="bg1"/>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027" y="169824"/>
            <a:ext cx="1241425"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基本情况</a:t>
            </a:r>
            <a:endParaRPr lang="en-US" altLang="en-US" sz="2300" dirty="0"/>
          </a:p>
        </p:txBody>
      </p:sp>
      <p:grpSp>
        <p:nvGrpSpPr>
          <p:cNvPr id="13" name="组合 12"/>
          <p:cNvGrpSpPr/>
          <p:nvPr>
            <p:custDataLst>
              <p:tags r:id="rId3"/>
            </p:custDataLst>
          </p:nvPr>
        </p:nvGrpSpPr>
        <p:grpSpPr>
          <a:xfrm>
            <a:off x="613026" y="1657052"/>
            <a:ext cx="5772150" cy="4537075"/>
            <a:chOff x="839788" y="1628775"/>
            <a:chExt cx="8657833" cy="5314040"/>
          </a:xfrm>
        </p:grpSpPr>
        <p:sp>
          <p:nvSpPr>
            <p:cNvPr id="2" name="矩形 1"/>
            <p:cNvSpPr/>
            <p:nvPr>
              <p:custDataLst>
                <p:tags r:id="rId4"/>
              </p:custDataLst>
            </p:nvPr>
          </p:nvSpPr>
          <p:spPr>
            <a:xfrm>
              <a:off x="839788" y="1628775"/>
              <a:ext cx="8657833"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15" name="矩形 14"/>
            <p:cNvSpPr/>
            <p:nvPr>
              <p:custDataLst>
                <p:tags r:id="rId5"/>
              </p:custDataLst>
            </p:nvPr>
          </p:nvSpPr>
          <p:spPr>
            <a:xfrm>
              <a:off x="839788" y="3457638"/>
              <a:ext cx="8657833"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16" name="矩形 15"/>
            <p:cNvSpPr/>
            <p:nvPr>
              <p:custDataLst>
                <p:tags r:id="rId6"/>
              </p:custDataLst>
            </p:nvPr>
          </p:nvSpPr>
          <p:spPr>
            <a:xfrm>
              <a:off x="839788" y="5286501"/>
              <a:ext cx="8657833" cy="1656314"/>
            </a:xfrm>
            <a:prstGeom prst="rect">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grpSp>
      <p:sp>
        <p:nvSpPr>
          <p:cNvPr id="17" name="矩形 16"/>
          <p:cNvSpPr/>
          <p:nvPr>
            <p:custDataLst>
              <p:tags r:id="rId7"/>
            </p:custDataLst>
          </p:nvPr>
        </p:nvSpPr>
        <p:spPr>
          <a:xfrm>
            <a:off x="2094942" y="1832121"/>
            <a:ext cx="2653557" cy="460375"/>
          </a:xfrm>
          <a:prstGeom prst="rect">
            <a:avLst/>
          </a:prstGeom>
        </p:spPr>
        <p:txBody>
          <a:bodyPr wrap="square">
            <a:spAutoFit/>
          </a:bodyPr>
          <a:p>
            <a:r>
              <a:rPr lang="zh-CN" altLang="en-US" sz="2400" dirty="0">
                <a:solidFill>
                  <a:srgbClr val="388E3F"/>
                </a:solidFill>
                <a:latin typeface="+mj-ea"/>
                <a:ea typeface="+mj-ea"/>
              </a:rPr>
              <a:t>区位优势突出</a:t>
            </a:r>
            <a:endParaRPr lang="zh-CN" altLang="en-US" sz="2400" dirty="0">
              <a:solidFill>
                <a:srgbClr val="388E3F"/>
              </a:solidFill>
              <a:latin typeface="+mj-ea"/>
              <a:ea typeface="+mj-ea"/>
            </a:endParaRPr>
          </a:p>
        </p:txBody>
      </p:sp>
      <p:sp>
        <p:nvSpPr>
          <p:cNvPr id="18" name="矩形 17"/>
          <p:cNvSpPr/>
          <p:nvPr>
            <p:custDataLst>
              <p:tags r:id="rId8"/>
            </p:custDataLst>
          </p:nvPr>
        </p:nvSpPr>
        <p:spPr>
          <a:xfrm>
            <a:off x="2094941" y="2247977"/>
            <a:ext cx="3891592" cy="810260"/>
          </a:xfrm>
          <a:prstGeom prst="rect">
            <a:avLst/>
          </a:prstGeom>
        </p:spPr>
        <p:txBody>
          <a:bodyPr wrap="square">
            <a:spAutoFit/>
          </a:bodyPr>
          <a:p>
            <a:pPr>
              <a:lnSpc>
                <a:spcPct val="130000"/>
              </a:lnSpc>
            </a:pPr>
            <a:r>
              <a:rPr lang="zh-CN" altLang="en-US" sz="1200" dirty="0">
                <a:solidFill>
                  <a:schemeClr val="tx1">
                    <a:lumMod val="50000"/>
                    <a:lumOff val="50000"/>
                  </a:schemeClr>
                </a:solidFill>
                <a:ea typeface="思源黑体 CN Light" panose="020B0300000000000000" pitchFamily="34" charset="-122"/>
              </a:rPr>
              <a:t>前场有“四通八达”的公路交通网络，是姚安通往省府昆明的交通要道，是云南北上入川和连接滇东、滇西的重要枢纽。</a:t>
            </a:r>
            <a:endParaRPr lang="zh-CN" altLang="en-US" sz="1200" dirty="0">
              <a:solidFill>
                <a:schemeClr val="tx1">
                  <a:lumMod val="50000"/>
                  <a:lumOff val="50000"/>
                </a:schemeClr>
              </a:solidFill>
              <a:ea typeface="思源黑体 CN Light" panose="020B0300000000000000" pitchFamily="34" charset="-122"/>
            </a:endParaRPr>
          </a:p>
        </p:txBody>
      </p:sp>
      <p:sp>
        <p:nvSpPr>
          <p:cNvPr id="19" name="矩形 18"/>
          <p:cNvSpPr/>
          <p:nvPr>
            <p:custDataLst>
              <p:tags r:id="rId9"/>
            </p:custDataLst>
          </p:nvPr>
        </p:nvSpPr>
        <p:spPr>
          <a:xfrm>
            <a:off x="2094865" y="3371215"/>
            <a:ext cx="4088130" cy="460375"/>
          </a:xfrm>
          <a:prstGeom prst="rect">
            <a:avLst/>
          </a:prstGeom>
        </p:spPr>
        <p:txBody>
          <a:bodyPr wrap="square">
            <a:spAutoFit/>
          </a:bodyPr>
          <a:p>
            <a:r>
              <a:rPr lang="zh-CN" altLang="en-US" sz="2400" dirty="0">
                <a:solidFill>
                  <a:srgbClr val="388E3F"/>
                </a:solidFill>
                <a:latin typeface="+mj-ea"/>
                <a:ea typeface="+mj-ea"/>
              </a:rPr>
              <a:t>生态区位重要，保护</a:t>
            </a:r>
            <a:r>
              <a:rPr lang="zh-CN" altLang="en-US" sz="2400" dirty="0">
                <a:solidFill>
                  <a:srgbClr val="388E3F"/>
                </a:solidFill>
                <a:latin typeface="+mj-ea"/>
                <a:ea typeface="+mj-ea"/>
              </a:rPr>
              <a:t>压力大</a:t>
            </a:r>
            <a:endParaRPr lang="zh-CN" altLang="en-US" sz="2400" dirty="0">
              <a:solidFill>
                <a:srgbClr val="388E3F"/>
              </a:solidFill>
              <a:latin typeface="+mj-ea"/>
              <a:ea typeface="+mj-ea"/>
            </a:endParaRPr>
          </a:p>
        </p:txBody>
      </p:sp>
      <p:sp>
        <p:nvSpPr>
          <p:cNvPr id="20" name="矩形 19"/>
          <p:cNvSpPr/>
          <p:nvPr>
            <p:custDataLst>
              <p:tags r:id="rId10"/>
            </p:custDataLst>
          </p:nvPr>
        </p:nvSpPr>
        <p:spPr>
          <a:xfrm>
            <a:off x="2094865" y="3755390"/>
            <a:ext cx="4318000" cy="810260"/>
          </a:xfrm>
          <a:prstGeom prst="rect">
            <a:avLst/>
          </a:prstGeom>
        </p:spPr>
        <p:txBody>
          <a:bodyPr wrap="square">
            <a:spAutoFit/>
          </a:bodyPr>
          <a:p>
            <a:pPr>
              <a:lnSpc>
                <a:spcPct val="130000"/>
              </a:lnSpc>
            </a:pPr>
            <a:r>
              <a:rPr lang="zh-CN" altLang="en-US" sz="1200" dirty="0">
                <a:solidFill>
                  <a:schemeClr val="tx1">
                    <a:lumMod val="50000"/>
                    <a:lumOff val="50000"/>
                  </a:schemeClr>
                </a:solidFill>
                <a:ea typeface="思源黑体 CN Light" panose="020B0300000000000000" pitchFamily="34" charset="-122"/>
              </a:rPr>
              <a:t>生态保护红线面积占国土面积的36.79%，其中自然保护</a:t>
            </a:r>
            <a:r>
              <a:rPr lang="zh-CN" altLang="en-US" sz="1200" dirty="0">
                <a:solidFill>
                  <a:schemeClr val="tx1">
                    <a:lumMod val="50000"/>
                    <a:lumOff val="50000"/>
                  </a:schemeClr>
                </a:solidFill>
                <a:ea typeface="思源黑体 CN Light" panose="020B0300000000000000" pitchFamily="34" charset="-122"/>
              </a:rPr>
              <a:t>地核心保护区占国土面积的11.47%。生态环境保护与产业发展、基础设施等建设空间之间的矛盾将会更加突出。</a:t>
            </a:r>
            <a:endParaRPr lang="zh-CN" altLang="en-US" sz="1200" dirty="0">
              <a:solidFill>
                <a:schemeClr val="tx1">
                  <a:lumMod val="50000"/>
                  <a:lumOff val="50000"/>
                </a:schemeClr>
              </a:solidFill>
              <a:ea typeface="思源黑体 CN Light" panose="020B0300000000000000" pitchFamily="34" charset="-122"/>
            </a:endParaRPr>
          </a:p>
        </p:txBody>
      </p:sp>
      <p:sp>
        <p:nvSpPr>
          <p:cNvPr id="21" name="矩形 20"/>
          <p:cNvSpPr/>
          <p:nvPr>
            <p:custDataLst>
              <p:tags r:id="rId11"/>
            </p:custDataLst>
          </p:nvPr>
        </p:nvSpPr>
        <p:spPr>
          <a:xfrm>
            <a:off x="2094865" y="4910455"/>
            <a:ext cx="3234690" cy="460375"/>
          </a:xfrm>
          <a:prstGeom prst="rect">
            <a:avLst/>
          </a:prstGeom>
        </p:spPr>
        <p:txBody>
          <a:bodyPr wrap="square">
            <a:spAutoFit/>
          </a:bodyPr>
          <a:p>
            <a:r>
              <a:rPr lang="zh-CN" altLang="en-US" sz="2400" dirty="0">
                <a:solidFill>
                  <a:srgbClr val="388E3F"/>
                </a:solidFill>
                <a:latin typeface="+mj-ea"/>
                <a:ea typeface="+mj-ea"/>
              </a:rPr>
              <a:t>历史文化悠久</a:t>
            </a:r>
            <a:endParaRPr lang="zh-CN" altLang="en-US" sz="2400" dirty="0">
              <a:solidFill>
                <a:srgbClr val="388E3F"/>
              </a:solidFill>
              <a:latin typeface="+mj-ea"/>
              <a:ea typeface="+mj-ea"/>
            </a:endParaRPr>
          </a:p>
        </p:txBody>
      </p:sp>
      <p:sp>
        <p:nvSpPr>
          <p:cNvPr id="22" name="矩形 21"/>
          <p:cNvSpPr/>
          <p:nvPr>
            <p:custDataLst>
              <p:tags r:id="rId12"/>
            </p:custDataLst>
          </p:nvPr>
        </p:nvSpPr>
        <p:spPr>
          <a:xfrm>
            <a:off x="2094941" y="5322901"/>
            <a:ext cx="3891592" cy="810260"/>
          </a:xfrm>
          <a:prstGeom prst="rect">
            <a:avLst/>
          </a:prstGeom>
        </p:spPr>
        <p:txBody>
          <a:bodyPr wrap="square">
            <a:spAutoFit/>
          </a:bodyPr>
          <a:p>
            <a:pPr>
              <a:lnSpc>
                <a:spcPct val="130000"/>
              </a:lnSpc>
            </a:pPr>
            <a:r>
              <a:rPr lang="zh-CN" altLang="en-US" sz="1200" dirty="0">
                <a:solidFill>
                  <a:schemeClr val="tx1">
                    <a:lumMod val="50000"/>
                    <a:lumOff val="50000"/>
                  </a:schemeClr>
                </a:solidFill>
                <a:ea typeface="思源黑体 CN Light" panose="020B0300000000000000" pitchFamily="34" charset="-122"/>
              </a:rPr>
              <a:t>前场镇人文厚重，素有“民族风情园”的美誉。全镇有4 处县级文物保护单位，有400 余件现存文物，有很多民间首创的彝族酒歌、左脚调和左脚舞。</a:t>
            </a:r>
            <a:endParaRPr lang="zh-CN" altLang="en-US" sz="1200" dirty="0">
              <a:solidFill>
                <a:schemeClr val="tx1">
                  <a:lumMod val="50000"/>
                  <a:lumOff val="50000"/>
                </a:schemeClr>
              </a:solidFill>
              <a:ea typeface="思源黑体 CN Light" panose="020B0300000000000000" pitchFamily="34" charset="-122"/>
            </a:endParaRPr>
          </a:p>
        </p:txBody>
      </p:sp>
      <p:sp>
        <p:nvSpPr>
          <p:cNvPr id="23" name="椭圆 22"/>
          <p:cNvSpPr/>
          <p:nvPr>
            <p:custDataLst>
              <p:tags r:id="rId13"/>
            </p:custDataLst>
          </p:nvPr>
        </p:nvSpPr>
        <p:spPr>
          <a:xfrm>
            <a:off x="1117830" y="2014840"/>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bg1"/>
                </a:solidFill>
                <a:latin typeface="+mj-ea"/>
                <a:ea typeface="+mj-ea"/>
              </a:rPr>
              <a:t>01</a:t>
            </a:r>
            <a:endParaRPr lang="zh-CN" altLang="en-US" sz="2000" dirty="0">
              <a:solidFill>
                <a:schemeClr val="bg1"/>
              </a:solidFill>
              <a:latin typeface="+mj-ea"/>
              <a:ea typeface="+mj-ea"/>
            </a:endParaRPr>
          </a:p>
        </p:txBody>
      </p:sp>
      <p:sp>
        <p:nvSpPr>
          <p:cNvPr id="24" name="椭圆 23"/>
          <p:cNvSpPr/>
          <p:nvPr>
            <p:custDataLst>
              <p:tags r:id="rId14"/>
            </p:custDataLst>
          </p:nvPr>
        </p:nvSpPr>
        <p:spPr>
          <a:xfrm>
            <a:off x="1117830" y="3602964"/>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bg1"/>
                </a:solidFill>
                <a:latin typeface="+mj-ea"/>
                <a:ea typeface="+mj-ea"/>
              </a:rPr>
              <a:t>02</a:t>
            </a:r>
            <a:endParaRPr lang="zh-CN" altLang="en-US" sz="2000" dirty="0">
              <a:solidFill>
                <a:schemeClr val="bg1"/>
              </a:solidFill>
              <a:latin typeface="+mj-ea"/>
              <a:ea typeface="+mj-ea"/>
            </a:endParaRPr>
          </a:p>
        </p:txBody>
      </p:sp>
      <p:sp>
        <p:nvSpPr>
          <p:cNvPr id="25" name="椭圆 24"/>
          <p:cNvSpPr/>
          <p:nvPr>
            <p:custDataLst>
              <p:tags r:id="rId15"/>
            </p:custDataLst>
          </p:nvPr>
        </p:nvSpPr>
        <p:spPr>
          <a:xfrm>
            <a:off x="1117830" y="5141946"/>
            <a:ext cx="748361" cy="748361"/>
          </a:xfrm>
          <a:prstGeom prst="ellipse">
            <a:avLst/>
          </a:prstGeom>
          <a:solidFill>
            <a:srgbClr val="388E3F"/>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bg1"/>
                </a:solidFill>
                <a:latin typeface="+mj-ea"/>
                <a:ea typeface="+mj-ea"/>
              </a:rPr>
              <a:t>03</a:t>
            </a:r>
            <a:endParaRPr lang="zh-CN" altLang="en-US" sz="2000" dirty="0">
              <a:solidFill>
                <a:schemeClr val="bg1"/>
              </a:solidFill>
              <a:latin typeface="+mj-ea"/>
              <a:ea typeface="+mj-ea"/>
            </a:endParaRPr>
          </a:p>
        </p:txBody>
      </p:sp>
      <p:grpSp>
        <p:nvGrpSpPr>
          <p:cNvPr id="3" name="组合 2"/>
          <p:cNvGrpSpPr/>
          <p:nvPr/>
        </p:nvGrpSpPr>
        <p:grpSpPr>
          <a:xfrm>
            <a:off x="6744072" y="1763032"/>
            <a:ext cx="4969681" cy="4162511"/>
            <a:chOff x="5303912" y="1236242"/>
            <a:chExt cx="6142793" cy="5145087"/>
          </a:xfrm>
        </p:grpSpPr>
        <p:pic>
          <p:nvPicPr>
            <p:cNvPr id="10" name="图片 9" descr="E:/姚安县/姚安县乡镇/前场镇乡镇规划/文本表格/公示稿/图片/（提取图片）前场镇志（交互式）/有用/第48页-57.JPG第48页-57"/>
            <p:cNvPicPr>
              <a:picLocks noChangeAspect="1"/>
            </p:cNvPicPr>
            <p:nvPr>
              <p:custDataLst>
                <p:tags r:id="rId16"/>
              </p:custDataLst>
            </p:nvPr>
          </p:nvPicPr>
          <p:blipFill>
            <a:blip r:embed="rId17"/>
            <a:srcRect l="17148" r="17148"/>
            <a:stretch>
              <a:fillRect/>
            </a:stretch>
          </p:blipFill>
          <p:spPr>
            <a:xfrm>
              <a:off x="5303912" y="1236242"/>
              <a:ext cx="5184576" cy="5145087"/>
            </a:xfrm>
            <a:custGeom>
              <a:avLst/>
              <a:gdLst>
                <a:gd name="connsiteX0" fmla="*/ 1286272 w 5184576"/>
                <a:gd name="connsiteY0" fmla="*/ 0 h 5145087"/>
                <a:gd name="connsiteX1" fmla="*/ 5184576 w 5184576"/>
                <a:gd name="connsiteY1" fmla="*/ 0 h 5145087"/>
                <a:gd name="connsiteX2" fmla="*/ 3898304 w 5184576"/>
                <a:gd name="connsiteY2" fmla="*/ 5145087 h 5145087"/>
                <a:gd name="connsiteX3" fmla="*/ 0 w 5184576"/>
                <a:gd name="connsiteY3" fmla="*/ 5145087 h 5145087"/>
                <a:gd name="connsiteX4" fmla="*/ 1286272 w 5184576"/>
                <a:gd name="connsiteY4" fmla="*/ 0 h 514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576" h="5145087">
                  <a:moveTo>
                    <a:pt x="1286272" y="0"/>
                  </a:moveTo>
                  <a:lnTo>
                    <a:pt x="5184576" y="0"/>
                  </a:lnTo>
                  <a:lnTo>
                    <a:pt x="3898304" y="5145087"/>
                  </a:lnTo>
                  <a:lnTo>
                    <a:pt x="0" y="5145087"/>
                  </a:lnTo>
                  <a:lnTo>
                    <a:pt x="1286272" y="0"/>
                  </a:lnTo>
                  <a:close/>
                </a:path>
              </a:pathLst>
            </a:custGeom>
          </p:spPr>
        </p:pic>
        <p:pic>
          <p:nvPicPr>
            <p:cNvPr id="9" name="图片 8" descr="E:/姚安县/姚安县乡镇/前场镇乡镇规划/前场航拍/DJI_0698.JPGDJI_0698"/>
            <p:cNvPicPr>
              <a:picLocks noChangeAspect="1"/>
            </p:cNvPicPr>
            <p:nvPr>
              <p:custDataLst>
                <p:tags r:id="rId18"/>
              </p:custDataLst>
            </p:nvPr>
          </p:nvPicPr>
          <p:blipFill>
            <a:blip r:embed="rId19"/>
            <a:srcRect l="16417" r="16417"/>
            <a:stretch>
              <a:fillRect/>
            </a:stretch>
          </p:blipFill>
          <p:spPr>
            <a:xfrm>
              <a:off x="9349468" y="4300065"/>
              <a:ext cx="2097237" cy="2081263"/>
            </a:xfrm>
            <a:custGeom>
              <a:avLst/>
              <a:gdLst>
                <a:gd name="connsiteX0" fmla="*/ 520316 w 2097237"/>
                <a:gd name="connsiteY0" fmla="*/ 0 h 2081263"/>
                <a:gd name="connsiteX1" fmla="*/ 2097237 w 2097237"/>
                <a:gd name="connsiteY1" fmla="*/ 0 h 2081263"/>
                <a:gd name="connsiteX2" fmla="*/ 1576921 w 2097237"/>
                <a:gd name="connsiteY2" fmla="*/ 2081263 h 2081263"/>
                <a:gd name="connsiteX3" fmla="*/ 0 w 2097237"/>
                <a:gd name="connsiteY3" fmla="*/ 2081263 h 2081263"/>
                <a:gd name="connsiteX4" fmla="*/ 520316 w 2097237"/>
                <a:gd name="connsiteY4" fmla="*/ 0 h 208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237" h="2081263">
                  <a:moveTo>
                    <a:pt x="520316" y="0"/>
                  </a:moveTo>
                  <a:lnTo>
                    <a:pt x="2097237" y="0"/>
                  </a:lnTo>
                  <a:lnTo>
                    <a:pt x="1576921" y="2081263"/>
                  </a:lnTo>
                  <a:lnTo>
                    <a:pt x="0" y="2081263"/>
                  </a:lnTo>
                  <a:lnTo>
                    <a:pt x="520316" y="0"/>
                  </a:lnTo>
                  <a:close/>
                </a:path>
              </a:pathLst>
            </a:cu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011805"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主要</a:t>
            </a:r>
            <a:r>
              <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成效</a:t>
            </a:r>
            <a:endPar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4" name="图片 3" descr="E:/姚安县/姚安县乡镇/前场镇乡镇规划/文本表格/公示稿/图片/国土空间规划照片(1)/截图/石河宣传片 - frame at 6m23s2.jpg石河宣传片 - frame at 6m23s2"/>
          <p:cNvPicPr>
            <a:picLocks noChangeAspect="1"/>
          </p:cNvPicPr>
          <p:nvPr>
            <p:custDataLst>
              <p:tags r:id="rId3"/>
            </p:custDataLst>
          </p:nvPr>
        </p:nvPicPr>
        <p:blipFill rotWithShape="1">
          <a:blip r:embed="rId4"/>
          <a:srcRect t="2751" b="2751"/>
          <a:stretch>
            <a:fillRect/>
          </a:stretch>
        </p:blipFill>
        <p:spPr>
          <a:xfrm>
            <a:off x="0" y="4022725"/>
            <a:ext cx="12192000" cy="2835275"/>
          </a:xfrm>
          <a:prstGeom prst="rect">
            <a:avLst/>
          </a:prstGeom>
        </p:spPr>
      </p:pic>
      <p:sp>
        <p:nvSpPr>
          <p:cNvPr id="5" name="椭圆 4"/>
          <p:cNvSpPr/>
          <p:nvPr>
            <p:custDataLst>
              <p:tags r:id="rId5"/>
            </p:custDataLst>
          </p:nvPr>
        </p:nvSpPr>
        <p:spPr>
          <a:xfrm>
            <a:off x="1862261" y="3632249"/>
            <a:ext cx="914400" cy="91440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6" name="椭圆 5"/>
          <p:cNvSpPr/>
          <p:nvPr>
            <p:custDataLst>
              <p:tags r:id="rId6"/>
            </p:custDataLst>
          </p:nvPr>
        </p:nvSpPr>
        <p:spPr>
          <a:xfrm>
            <a:off x="4493411" y="3632249"/>
            <a:ext cx="914400" cy="91440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7" name="椭圆 6"/>
          <p:cNvSpPr/>
          <p:nvPr>
            <p:custDataLst>
              <p:tags r:id="rId7"/>
            </p:custDataLst>
          </p:nvPr>
        </p:nvSpPr>
        <p:spPr>
          <a:xfrm>
            <a:off x="6998831" y="3632249"/>
            <a:ext cx="914400" cy="91440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8" name="椭圆 7"/>
          <p:cNvSpPr/>
          <p:nvPr>
            <p:custDataLst>
              <p:tags r:id="rId8"/>
            </p:custDataLst>
          </p:nvPr>
        </p:nvSpPr>
        <p:spPr>
          <a:xfrm>
            <a:off x="9567117" y="3670349"/>
            <a:ext cx="914400" cy="914400"/>
          </a:xfrm>
          <a:prstGeom prst="ellipse">
            <a:avLst/>
          </a:prstGeom>
          <a:solidFill>
            <a:schemeClr val="bg1"/>
          </a:solidFill>
          <a:ln w="2540">
            <a:solidFill>
              <a:srgbClr val="388E3F">
                <a:alpha val="45000"/>
              </a:srgbClr>
            </a:solidFill>
          </a:ln>
          <a:effectLst>
            <a:outerShdw blurRad="279400" dist="139700" dir="5400000" algn="t" rotWithShape="0">
              <a:srgbClr val="388E3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9" name="矩形: 圆角 8"/>
          <p:cNvSpPr/>
          <p:nvPr>
            <p:custDataLst>
              <p:tags r:id="rId9"/>
            </p:custDataLst>
          </p:nvPr>
        </p:nvSpPr>
        <p:spPr>
          <a:xfrm>
            <a:off x="1447800" y="1123315"/>
            <a:ext cx="1860550" cy="431800"/>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优化产业结构</a:t>
            </a:r>
            <a:endParaRPr lang="zh-CN" altLang="en-US" sz="2000" dirty="0">
              <a:latin typeface="+mj-ea"/>
              <a:ea typeface="+mj-ea"/>
            </a:endParaRPr>
          </a:p>
        </p:txBody>
      </p:sp>
      <p:sp>
        <p:nvSpPr>
          <p:cNvPr id="10" name="矩形 9"/>
          <p:cNvSpPr/>
          <p:nvPr>
            <p:custDataLst>
              <p:tags r:id="rId10"/>
            </p:custDataLst>
          </p:nvPr>
        </p:nvSpPr>
        <p:spPr>
          <a:xfrm>
            <a:off x="1321492" y="1690134"/>
            <a:ext cx="2066673" cy="1529715"/>
          </a:xfrm>
          <a:prstGeom prst="rect">
            <a:avLst/>
          </a:prstGeom>
        </p:spPr>
        <p:txBody>
          <a:bodyPr wrap="square">
            <a:sp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紧扣“稳粮烟、兴果蔬、强药畜”的产业格局，加强巩固粮食、烤烟产业，经济林果产业提质增效，肉牛产业破局新生，循环产业链初具规模。</a:t>
            </a:r>
            <a:endParaRPr lang="zh-CN" altLang="en-US" sz="1200" dirty="0">
              <a:solidFill>
                <a:schemeClr val="tx1">
                  <a:lumMod val="50000"/>
                  <a:lumOff val="50000"/>
                </a:schemeClr>
              </a:solidFill>
              <a:ea typeface="思源黑体 CN Light" panose="020B0300000000000000" pitchFamily="34" charset="-122"/>
            </a:endParaRPr>
          </a:p>
        </p:txBody>
      </p:sp>
      <p:sp>
        <p:nvSpPr>
          <p:cNvPr id="11" name="矩形: 圆角 10"/>
          <p:cNvSpPr/>
          <p:nvPr>
            <p:custDataLst>
              <p:tags r:id="rId11"/>
            </p:custDataLst>
          </p:nvPr>
        </p:nvSpPr>
        <p:spPr>
          <a:xfrm>
            <a:off x="3887470" y="1123315"/>
            <a:ext cx="2067560" cy="431800"/>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夯实基础设施</a:t>
            </a:r>
            <a:endParaRPr lang="zh-CN" altLang="en-US" sz="2000" dirty="0">
              <a:latin typeface="+mj-ea"/>
              <a:ea typeface="+mj-ea"/>
            </a:endParaRPr>
          </a:p>
        </p:txBody>
      </p:sp>
      <p:sp>
        <p:nvSpPr>
          <p:cNvPr id="12" name="矩形 11"/>
          <p:cNvSpPr/>
          <p:nvPr>
            <p:custDataLst>
              <p:tags r:id="rId12"/>
            </p:custDataLst>
          </p:nvPr>
        </p:nvSpPr>
        <p:spPr>
          <a:xfrm>
            <a:off x="3888380" y="1690134"/>
            <a:ext cx="2066673" cy="1529715"/>
          </a:xfrm>
          <a:prstGeom prst="rect">
            <a:avLst/>
          </a:prstGeom>
        </p:spPr>
        <p:txBody>
          <a:bodyPr wrap="square">
            <a:sp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保障镇域内产业、交通、水利等</a:t>
            </a:r>
            <a:r>
              <a:rPr lang="zh-CN" altLang="en-US" sz="1200" dirty="0">
                <a:solidFill>
                  <a:schemeClr val="tx1">
                    <a:lumMod val="50000"/>
                    <a:lumOff val="50000"/>
                  </a:schemeClr>
                </a:solidFill>
                <a:ea typeface="思源黑体 CN Light" panose="020B0300000000000000" pitchFamily="34" charset="-122"/>
              </a:rPr>
              <a:t>基础设施项目建设空间，运输保障能力显著提升，水资源配置格局得到完善，产业基础设施得到改善，城乡人居环境大幅提升。</a:t>
            </a:r>
            <a:endParaRPr lang="zh-CN" altLang="en-US" sz="1200" dirty="0">
              <a:solidFill>
                <a:schemeClr val="tx1">
                  <a:lumMod val="50000"/>
                  <a:lumOff val="50000"/>
                </a:schemeClr>
              </a:solidFill>
              <a:ea typeface="思源黑体 CN Light" panose="020B0300000000000000" pitchFamily="34" charset="-122"/>
            </a:endParaRPr>
          </a:p>
        </p:txBody>
      </p:sp>
      <p:sp>
        <p:nvSpPr>
          <p:cNvPr id="13" name="矩形: 圆角 12"/>
          <p:cNvSpPr/>
          <p:nvPr>
            <p:custDataLst>
              <p:tags r:id="rId13"/>
            </p:custDataLst>
          </p:nvPr>
        </p:nvSpPr>
        <p:spPr>
          <a:xfrm>
            <a:off x="6384925" y="1123315"/>
            <a:ext cx="2066925" cy="431800"/>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巩固民生工程</a:t>
            </a:r>
            <a:endParaRPr lang="zh-CN" altLang="en-US" sz="2000" dirty="0">
              <a:latin typeface="+mj-ea"/>
              <a:ea typeface="+mj-ea"/>
            </a:endParaRPr>
          </a:p>
        </p:txBody>
      </p:sp>
      <p:sp>
        <p:nvSpPr>
          <p:cNvPr id="2" name="矩形 1"/>
          <p:cNvSpPr/>
          <p:nvPr>
            <p:custDataLst>
              <p:tags r:id="rId14"/>
            </p:custDataLst>
          </p:nvPr>
        </p:nvSpPr>
        <p:spPr>
          <a:xfrm>
            <a:off x="6385805" y="1690134"/>
            <a:ext cx="2066673" cy="1290320"/>
          </a:xfrm>
          <a:prstGeom prst="rect">
            <a:avLst/>
          </a:prstGeom>
        </p:spPr>
        <p:txBody>
          <a:bodyPr wrap="square">
            <a:sp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保障民生工程建设空间，不断健全卫生服务体系，乡村医疗水平显著提升，完善文化基础设施得到改善，提升文体服务供给水平。</a:t>
            </a:r>
            <a:endParaRPr lang="zh-CN" altLang="en-US" sz="1200" dirty="0">
              <a:solidFill>
                <a:schemeClr val="tx1">
                  <a:lumMod val="50000"/>
                  <a:lumOff val="50000"/>
                </a:schemeClr>
              </a:solidFill>
              <a:ea typeface="思源黑体 CN Light" panose="020B0300000000000000" pitchFamily="34" charset="-122"/>
            </a:endParaRPr>
          </a:p>
        </p:txBody>
      </p:sp>
      <p:sp>
        <p:nvSpPr>
          <p:cNvPr id="15" name="矩形: 圆角 14"/>
          <p:cNvSpPr/>
          <p:nvPr>
            <p:custDataLst>
              <p:tags r:id="rId15"/>
            </p:custDataLst>
          </p:nvPr>
        </p:nvSpPr>
        <p:spPr>
          <a:xfrm>
            <a:off x="8952865" y="1123315"/>
            <a:ext cx="2066290" cy="431800"/>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严守环境</a:t>
            </a:r>
            <a:r>
              <a:rPr lang="zh-CN" altLang="en-US" sz="2000" dirty="0">
                <a:latin typeface="+mj-ea"/>
                <a:ea typeface="+mj-ea"/>
              </a:rPr>
              <a:t>底线</a:t>
            </a:r>
            <a:endParaRPr lang="zh-CN" altLang="en-US" sz="2000" dirty="0">
              <a:latin typeface="+mj-ea"/>
              <a:ea typeface="+mj-ea"/>
            </a:endParaRPr>
          </a:p>
        </p:txBody>
      </p:sp>
      <p:sp>
        <p:nvSpPr>
          <p:cNvPr id="16" name="矩形 15"/>
          <p:cNvSpPr/>
          <p:nvPr>
            <p:custDataLst>
              <p:tags r:id="rId16"/>
            </p:custDataLst>
          </p:nvPr>
        </p:nvSpPr>
        <p:spPr>
          <a:xfrm>
            <a:off x="8952693" y="1690134"/>
            <a:ext cx="2066673" cy="2009775"/>
          </a:xfrm>
          <a:prstGeom prst="rect">
            <a:avLst/>
          </a:prstGeom>
        </p:spPr>
        <p:txBody>
          <a:bodyPr wrap="square">
            <a:sp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rPr>
              <a:t>严守资源环境生态红线，全面支持天然林保护、生态治理、石者河、勐岗河流域及重点区域专项治理等工程的实施，集中式饮用水源地保护得到加强，生态环境保护力度进一步加大，城乡生态环境显著提升。</a:t>
            </a:r>
            <a:endParaRPr lang="zh-CN" altLang="en-US" sz="1200" dirty="0">
              <a:solidFill>
                <a:schemeClr val="tx1">
                  <a:lumMod val="50000"/>
                  <a:lumOff val="50000"/>
                </a:schemeClr>
              </a:solidFill>
              <a:ea typeface="思源黑体 CN Light" panose="020B0300000000000000" pitchFamily="34" charset="-122"/>
            </a:endParaRPr>
          </a:p>
        </p:txBody>
      </p:sp>
      <p:grpSp>
        <p:nvGrpSpPr>
          <p:cNvPr id="17" name="图形 1"/>
          <p:cNvGrpSpPr/>
          <p:nvPr>
            <p:custDataLst>
              <p:tags r:id="rId17"/>
            </p:custDataLst>
          </p:nvPr>
        </p:nvGrpSpPr>
        <p:grpSpPr>
          <a:xfrm>
            <a:off x="4755674" y="3955871"/>
            <a:ext cx="398572" cy="359828"/>
            <a:chOff x="10691607" y="2983291"/>
            <a:chExt cx="593706" cy="535994"/>
          </a:xfrm>
          <a:solidFill>
            <a:srgbClr val="388E3F"/>
          </a:solidFill>
        </p:grpSpPr>
        <p:sp>
          <p:nvSpPr>
            <p:cNvPr id="18" name="任意多边形: 形状 17"/>
            <p:cNvSpPr/>
            <p:nvPr>
              <p:custDataLst>
                <p:tags r:id="rId18"/>
              </p:custDataLst>
            </p:nvPr>
          </p:nvSpPr>
          <p:spPr>
            <a:xfrm>
              <a:off x="10791597" y="3145783"/>
              <a:ext cx="106229" cy="18738"/>
            </a:xfrm>
            <a:custGeom>
              <a:avLst/>
              <a:gdLst>
                <a:gd name="connsiteX0" fmla="*/ 0 w 106229"/>
                <a:gd name="connsiteY0" fmla="*/ 9369 h 18738"/>
                <a:gd name="connsiteX1" fmla="*/ 9369 w 106229"/>
                <a:gd name="connsiteY1" fmla="*/ 18739 h 18738"/>
                <a:gd name="connsiteX2" fmla="*/ 96860 w 106229"/>
                <a:gd name="connsiteY2" fmla="*/ 18739 h 18738"/>
                <a:gd name="connsiteX3" fmla="*/ 106229 w 106229"/>
                <a:gd name="connsiteY3" fmla="*/ 9369 h 18738"/>
                <a:gd name="connsiteX4" fmla="*/ 96860 w 106229"/>
                <a:gd name="connsiteY4" fmla="*/ 0 h 18738"/>
                <a:gd name="connsiteX5" fmla="*/ 9381 w 106229"/>
                <a:gd name="connsiteY5" fmla="*/ 0 h 18738"/>
                <a:gd name="connsiteX6" fmla="*/ 0 w 106229"/>
                <a:gd name="connsiteY6" fmla="*/ 9369 h 18738"/>
                <a:gd name="connsiteX7" fmla="*/ 0 w 106229"/>
                <a:gd name="connsiteY7" fmla="*/ 936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9" h="18738">
                  <a:moveTo>
                    <a:pt x="0" y="9369"/>
                  </a:moveTo>
                  <a:cubicBezTo>
                    <a:pt x="0" y="14541"/>
                    <a:pt x="4198" y="18739"/>
                    <a:pt x="9369" y="18739"/>
                  </a:cubicBezTo>
                  <a:lnTo>
                    <a:pt x="96860" y="18739"/>
                  </a:lnTo>
                  <a:cubicBezTo>
                    <a:pt x="102032" y="18739"/>
                    <a:pt x="106229" y="14541"/>
                    <a:pt x="106229" y="9369"/>
                  </a:cubicBezTo>
                  <a:cubicBezTo>
                    <a:pt x="106229" y="4186"/>
                    <a:pt x="102032" y="0"/>
                    <a:pt x="96860" y="0"/>
                  </a:cubicBezTo>
                  <a:lnTo>
                    <a:pt x="9381" y="0"/>
                  </a:lnTo>
                  <a:cubicBezTo>
                    <a:pt x="4198" y="-12"/>
                    <a:pt x="0" y="4186"/>
                    <a:pt x="0" y="9369"/>
                  </a:cubicBezTo>
                  <a:lnTo>
                    <a:pt x="0" y="936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9" name="任意多边形: 形状 18"/>
            <p:cNvSpPr/>
            <p:nvPr>
              <p:custDataLst>
                <p:tags r:id="rId19"/>
              </p:custDataLst>
            </p:nvPr>
          </p:nvSpPr>
          <p:spPr>
            <a:xfrm>
              <a:off x="10916589" y="3145783"/>
              <a:ext cx="31239" cy="18738"/>
            </a:xfrm>
            <a:custGeom>
              <a:avLst/>
              <a:gdLst>
                <a:gd name="connsiteX0" fmla="*/ 9369 w 31239"/>
                <a:gd name="connsiteY0" fmla="*/ 18739 h 18738"/>
                <a:gd name="connsiteX1" fmla="*/ 21870 w 31239"/>
                <a:gd name="connsiteY1" fmla="*/ 18739 h 18738"/>
                <a:gd name="connsiteX2" fmla="*/ 31239 w 31239"/>
                <a:gd name="connsiteY2" fmla="*/ 9369 h 18738"/>
                <a:gd name="connsiteX3" fmla="*/ 21870 w 31239"/>
                <a:gd name="connsiteY3" fmla="*/ 0 h 18738"/>
                <a:gd name="connsiteX4" fmla="*/ 9369 w 31239"/>
                <a:gd name="connsiteY4" fmla="*/ 0 h 18738"/>
                <a:gd name="connsiteX5" fmla="*/ 0 w 31239"/>
                <a:gd name="connsiteY5" fmla="*/ 9369 h 18738"/>
                <a:gd name="connsiteX6" fmla="*/ 9369 w 31239"/>
                <a:gd name="connsiteY6" fmla="*/ 18739 h 18738"/>
                <a:gd name="connsiteX7" fmla="*/ 9369 w 31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9" h="18738">
                  <a:moveTo>
                    <a:pt x="9369" y="18739"/>
                  </a:moveTo>
                  <a:lnTo>
                    <a:pt x="21870" y="18739"/>
                  </a:lnTo>
                  <a:cubicBezTo>
                    <a:pt x="27041" y="18739"/>
                    <a:pt x="31239" y="14541"/>
                    <a:pt x="31239" y="9369"/>
                  </a:cubicBezTo>
                  <a:cubicBezTo>
                    <a:pt x="31239" y="4186"/>
                    <a:pt x="27041" y="0"/>
                    <a:pt x="21870" y="0"/>
                  </a:cubicBezTo>
                  <a:lnTo>
                    <a:pt x="9369" y="0"/>
                  </a:lnTo>
                  <a:cubicBezTo>
                    <a:pt x="4198" y="0"/>
                    <a:pt x="0" y="4198"/>
                    <a:pt x="0" y="9369"/>
                  </a:cubicBezTo>
                  <a:cubicBezTo>
                    <a:pt x="0" y="14541"/>
                    <a:pt x="4198" y="18739"/>
                    <a:pt x="9369" y="18739"/>
                  </a:cubicBezTo>
                  <a:lnTo>
                    <a:pt x="9369" y="1873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0" name="任意多边形: 形状 19"/>
            <p:cNvSpPr/>
            <p:nvPr>
              <p:custDataLst>
                <p:tags r:id="rId20"/>
              </p:custDataLst>
            </p:nvPr>
          </p:nvSpPr>
          <p:spPr>
            <a:xfrm>
              <a:off x="10791609" y="3220773"/>
              <a:ext cx="56239" cy="18738"/>
            </a:xfrm>
            <a:custGeom>
              <a:avLst/>
              <a:gdLst>
                <a:gd name="connsiteX0" fmla="*/ 9369 w 56239"/>
                <a:gd name="connsiteY0" fmla="*/ 18739 h 18738"/>
                <a:gd name="connsiteX1" fmla="*/ 46870 w 56239"/>
                <a:gd name="connsiteY1" fmla="*/ 18739 h 18738"/>
                <a:gd name="connsiteX2" fmla="*/ 56240 w 56239"/>
                <a:gd name="connsiteY2" fmla="*/ 9369 h 18738"/>
                <a:gd name="connsiteX3" fmla="*/ 46870 w 56239"/>
                <a:gd name="connsiteY3" fmla="*/ 0 h 18738"/>
                <a:gd name="connsiteX4" fmla="*/ 9369 w 56239"/>
                <a:gd name="connsiteY4" fmla="*/ 0 h 18738"/>
                <a:gd name="connsiteX5" fmla="*/ 0 w 56239"/>
                <a:gd name="connsiteY5" fmla="*/ 9369 h 18738"/>
                <a:gd name="connsiteX6" fmla="*/ 9369 w 56239"/>
                <a:gd name="connsiteY6" fmla="*/ 18739 h 18738"/>
                <a:gd name="connsiteX7" fmla="*/ 9369 w 56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39" h="18738">
                  <a:moveTo>
                    <a:pt x="9369" y="18739"/>
                  </a:moveTo>
                  <a:lnTo>
                    <a:pt x="46870" y="18739"/>
                  </a:lnTo>
                  <a:cubicBezTo>
                    <a:pt x="52042" y="18739"/>
                    <a:pt x="56240" y="14541"/>
                    <a:pt x="56240" y="9369"/>
                  </a:cubicBezTo>
                  <a:cubicBezTo>
                    <a:pt x="56240" y="4198"/>
                    <a:pt x="52042" y="0"/>
                    <a:pt x="46870" y="0"/>
                  </a:cubicBezTo>
                  <a:lnTo>
                    <a:pt x="9369" y="0"/>
                  </a:lnTo>
                  <a:cubicBezTo>
                    <a:pt x="4198" y="0"/>
                    <a:pt x="0" y="4198"/>
                    <a:pt x="0" y="9369"/>
                  </a:cubicBezTo>
                  <a:cubicBezTo>
                    <a:pt x="0" y="14541"/>
                    <a:pt x="4186" y="18739"/>
                    <a:pt x="9369" y="18739"/>
                  </a:cubicBezTo>
                  <a:lnTo>
                    <a:pt x="9369" y="1873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1" name="任意多边形: 形状 20"/>
            <p:cNvSpPr/>
            <p:nvPr>
              <p:custDataLst>
                <p:tags r:id="rId21"/>
              </p:custDataLst>
            </p:nvPr>
          </p:nvSpPr>
          <p:spPr>
            <a:xfrm>
              <a:off x="10866587" y="3220773"/>
              <a:ext cx="68740" cy="18738"/>
            </a:xfrm>
            <a:custGeom>
              <a:avLst/>
              <a:gdLst>
                <a:gd name="connsiteX0" fmla="*/ 59371 w 68740"/>
                <a:gd name="connsiteY0" fmla="*/ 18739 h 18738"/>
                <a:gd name="connsiteX1" fmla="*/ 68740 w 68740"/>
                <a:gd name="connsiteY1" fmla="*/ 9369 h 18738"/>
                <a:gd name="connsiteX2" fmla="*/ 59371 w 68740"/>
                <a:gd name="connsiteY2" fmla="*/ 0 h 18738"/>
                <a:gd name="connsiteX3" fmla="*/ 9369 w 68740"/>
                <a:gd name="connsiteY3" fmla="*/ 0 h 18738"/>
                <a:gd name="connsiteX4" fmla="*/ 0 w 68740"/>
                <a:gd name="connsiteY4" fmla="*/ 9369 h 18738"/>
                <a:gd name="connsiteX5" fmla="*/ 9369 w 68740"/>
                <a:gd name="connsiteY5" fmla="*/ 18739 h 18738"/>
                <a:gd name="connsiteX6" fmla="*/ 59371 w 68740"/>
                <a:gd name="connsiteY6" fmla="*/ 18739 h 18738"/>
                <a:gd name="connsiteX7" fmla="*/ 59371 w 68740"/>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38">
                  <a:moveTo>
                    <a:pt x="59371" y="18739"/>
                  </a:moveTo>
                  <a:cubicBezTo>
                    <a:pt x="64554" y="18739"/>
                    <a:pt x="68740" y="14541"/>
                    <a:pt x="68740" y="9369"/>
                  </a:cubicBezTo>
                  <a:cubicBezTo>
                    <a:pt x="68740" y="4198"/>
                    <a:pt x="64542" y="0"/>
                    <a:pt x="59371" y="0"/>
                  </a:cubicBezTo>
                  <a:lnTo>
                    <a:pt x="9369" y="0"/>
                  </a:lnTo>
                  <a:cubicBezTo>
                    <a:pt x="4198" y="0"/>
                    <a:pt x="0" y="4198"/>
                    <a:pt x="0" y="9369"/>
                  </a:cubicBezTo>
                  <a:cubicBezTo>
                    <a:pt x="0" y="14541"/>
                    <a:pt x="4198" y="18739"/>
                    <a:pt x="9369" y="18739"/>
                  </a:cubicBezTo>
                  <a:lnTo>
                    <a:pt x="59371" y="18739"/>
                  </a:lnTo>
                  <a:lnTo>
                    <a:pt x="59371" y="1873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2" name="任意多边形: 形状 21"/>
            <p:cNvSpPr/>
            <p:nvPr>
              <p:custDataLst>
                <p:tags r:id="rId22"/>
              </p:custDataLst>
            </p:nvPr>
          </p:nvSpPr>
          <p:spPr>
            <a:xfrm>
              <a:off x="10791609" y="3295763"/>
              <a:ext cx="156230" cy="18738"/>
            </a:xfrm>
            <a:custGeom>
              <a:avLst/>
              <a:gdLst>
                <a:gd name="connsiteX0" fmla="*/ 146849 w 156230"/>
                <a:gd name="connsiteY0" fmla="*/ 0 h 18738"/>
                <a:gd name="connsiteX1" fmla="*/ 9369 w 156230"/>
                <a:gd name="connsiteY1" fmla="*/ 0 h 18738"/>
                <a:gd name="connsiteX2" fmla="*/ 0 w 156230"/>
                <a:gd name="connsiteY2" fmla="*/ 9369 h 18738"/>
                <a:gd name="connsiteX3" fmla="*/ 9369 w 156230"/>
                <a:gd name="connsiteY3" fmla="*/ 18739 h 18738"/>
                <a:gd name="connsiteX4" fmla="*/ 146861 w 156230"/>
                <a:gd name="connsiteY4" fmla="*/ 18739 h 18738"/>
                <a:gd name="connsiteX5" fmla="*/ 156230 w 156230"/>
                <a:gd name="connsiteY5" fmla="*/ 9369 h 18738"/>
                <a:gd name="connsiteX6" fmla="*/ 146849 w 156230"/>
                <a:gd name="connsiteY6" fmla="*/ 0 h 18738"/>
                <a:gd name="connsiteX7" fmla="*/ 146849 w 156230"/>
                <a:gd name="connsiteY7" fmla="*/ 0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230" h="18738">
                  <a:moveTo>
                    <a:pt x="146849" y="0"/>
                  </a:moveTo>
                  <a:lnTo>
                    <a:pt x="9369" y="0"/>
                  </a:lnTo>
                  <a:cubicBezTo>
                    <a:pt x="4198" y="0"/>
                    <a:pt x="0" y="4198"/>
                    <a:pt x="0" y="9369"/>
                  </a:cubicBezTo>
                  <a:cubicBezTo>
                    <a:pt x="0" y="14553"/>
                    <a:pt x="4198" y="18739"/>
                    <a:pt x="9369" y="18739"/>
                  </a:cubicBezTo>
                  <a:lnTo>
                    <a:pt x="146861" y="18739"/>
                  </a:lnTo>
                  <a:cubicBezTo>
                    <a:pt x="152033" y="18739"/>
                    <a:pt x="156230" y="14541"/>
                    <a:pt x="156230" y="9369"/>
                  </a:cubicBezTo>
                  <a:cubicBezTo>
                    <a:pt x="156230" y="4198"/>
                    <a:pt x="152033" y="0"/>
                    <a:pt x="146849" y="0"/>
                  </a:cubicBezTo>
                  <a:lnTo>
                    <a:pt x="146849" y="0"/>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3" name="任意多边形: 形状 22"/>
            <p:cNvSpPr/>
            <p:nvPr>
              <p:custDataLst>
                <p:tags r:id="rId23"/>
              </p:custDataLst>
            </p:nvPr>
          </p:nvSpPr>
          <p:spPr>
            <a:xfrm>
              <a:off x="11029091" y="3145783"/>
              <a:ext cx="31239" cy="18738"/>
            </a:xfrm>
            <a:custGeom>
              <a:avLst/>
              <a:gdLst>
                <a:gd name="connsiteX0" fmla="*/ 9369 w 31239"/>
                <a:gd name="connsiteY0" fmla="*/ 18739 h 18738"/>
                <a:gd name="connsiteX1" fmla="*/ 21870 w 31239"/>
                <a:gd name="connsiteY1" fmla="*/ 18739 h 18738"/>
                <a:gd name="connsiteX2" fmla="*/ 31239 w 31239"/>
                <a:gd name="connsiteY2" fmla="*/ 9369 h 18738"/>
                <a:gd name="connsiteX3" fmla="*/ 21870 w 31239"/>
                <a:gd name="connsiteY3" fmla="*/ 0 h 18738"/>
                <a:gd name="connsiteX4" fmla="*/ 9369 w 31239"/>
                <a:gd name="connsiteY4" fmla="*/ 0 h 18738"/>
                <a:gd name="connsiteX5" fmla="*/ 0 w 31239"/>
                <a:gd name="connsiteY5" fmla="*/ 9369 h 18738"/>
                <a:gd name="connsiteX6" fmla="*/ 9369 w 31239"/>
                <a:gd name="connsiteY6" fmla="*/ 18739 h 18738"/>
                <a:gd name="connsiteX7" fmla="*/ 9369 w 31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9" h="18738">
                  <a:moveTo>
                    <a:pt x="9369" y="18739"/>
                  </a:moveTo>
                  <a:lnTo>
                    <a:pt x="21870" y="18739"/>
                  </a:lnTo>
                  <a:cubicBezTo>
                    <a:pt x="27041" y="18739"/>
                    <a:pt x="31239" y="14541"/>
                    <a:pt x="31239" y="9369"/>
                  </a:cubicBezTo>
                  <a:cubicBezTo>
                    <a:pt x="31239" y="4186"/>
                    <a:pt x="27041" y="0"/>
                    <a:pt x="21870" y="0"/>
                  </a:cubicBezTo>
                  <a:lnTo>
                    <a:pt x="9369" y="0"/>
                  </a:lnTo>
                  <a:cubicBezTo>
                    <a:pt x="4186" y="0"/>
                    <a:pt x="0" y="4198"/>
                    <a:pt x="0" y="9369"/>
                  </a:cubicBezTo>
                  <a:cubicBezTo>
                    <a:pt x="-12" y="14541"/>
                    <a:pt x="4186" y="18739"/>
                    <a:pt x="9369" y="18739"/>
                  </a:cubicBezTo>
                  <a:lnTo>
                    <a:pt x="9369" y="1873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4" name="任意多边形: 形状 23"/>
            <p:cNvSpPr/>
            <p:nvPr>
              <p:custDataLst>
                <p:tags r:id="rId24"/>
              </p:custDataLst>
            </p:nvPr>
          </p:nvSpPr>
          <p:spPr>
            <a:xfrm>
              <a:off x="11054080" y="3220773"/>
              <a:ext cx="43739" cy="18738"/>
            </a:xfrm>
            <a:custGeom>
              <a:avLst/>
              <a:gdLst>
                <a:gd name="connsiteX0" fmla="*/ 0 w 43739"/>
                <a:gd name="connsiteY0" fmla="*/ 9369 h 18738"/>
                <a:gd name="connsiteX1" fmla="*/ 9369 w 43739"/>
                <a:gd name="connsiteY1" fmla="*/ 18739 h 18738"/>
                <a:gd name="connsiteX2" fmla="*/ 34370 w 43739"/>
                <a:gd name="connsiteY2" fmla="*/ 18739 h 18738"/>
                <a:gd name="connsiteX3" fmla="*/ 43739 w 43739"/>
                <a:gd name="connsiteY3" fmla="*/ 9369 h 18738"/>
                <a:gd name="connsiteX4" fmla="*/ 34370 w 43739"/>
                <a:gd name="connsiteY4" fmla="*/ 0 h 18738"/>
                <a:gd name="connsiteX5" fmla="*/ 9369 w 43739"/>
                <a:gd name="connsiteY5" fmla="*/ 0 h 18738"/>
                <a:gd name="connsiteX6" fmla="*/ 0 w 43739"/>
                <a:gd name="connsiteY6" fmla="*/ 9369 h 18738"/>
                <a:gd name="connsiteX7" fmla="*/ 0 w 43739"/>
                <a:gd name="connsiteY7" fmla="*/ 936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39" h="18738">
                  <a:moveTo>
                    <a:pt x="0" y="9369"/>
                  </a:moveTo>
                  <a:cubicBezTo>
                    <a:pt x="0" y="14553"/>
                    <a:pt x="4198" y="18739"/>
                    <a:pt x="9369" y="18739"/>
                  </a:cubicBezTo>
                  <a:lnTo>
                    <a:pt x="34370" y="18739"/>
                  </a:lnTo>
                  <a:cubicBezTo>
                    <a:pt x="39542" y="18739"/>
                    <a:pt x="43739" y="14541"/>
                    <a:pt x="43739" y="9369"/>
                  </a:cubicBezTo>
                  <a:cubicBezTo>
                    <a:pt x="43739" y="4198"/>
                    <a:pt x="39542" y="0"/>
                    <a:pt x="34370" y="0"/>
                  </a:cubicBezTo>
                  <a:lnTo>
                    <a:pt x="9369" y="0"/>
                  </a:lnTo>
                  <a:cubicBezTo>
                    <a:pt x="4198" y="-12"/>
                    <a:pt x="0" y="4186"/>
                    <a:pt x="0" y="9369"/>
                  </a:cubicBezTo>
                  <a:lnTo>
                    <a:pt x="0" y="936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nvGrpSpPr>
            <p:cNvPr id="25" name="图形 1"/>
            <p:cNvGrpSpPr/>
            <p:nvPr/>
          </p:nvGrpSpPr>
          <p:grpSpPr>
            <a:xfrm>
              <a:off x="10691607" y="2983291"/>
              <a:ext cx="593706" cy="535994"/>
              <a:chOff x="10691607" y="2983291"/>
              <a:chExt cx="593706" cy="535994"/>
            </a:xfrm>
            <a:grpFill/>
          </p:grpSpPr>
          <p:sp>
            <p:nvSpPr>
              <p:cNvPr id="26" name="任意多边形: 形状 25"/>
              <p:cNvSpPr/>
              <p:nvPr>
                <p:custDataLst>
                  <p:tags r:id="rId25"/>
                </p:custDataLst>
              </p:nvPr>
            </p:nvSpPr>
            <p:spPr>
              <a:xfrm>
                <a:off x="11029091" y="3295775"/>
                <a:ext cx="31239" cy="18738"/>
              </a:xfrm>
              <a:custGeom>
                <a:avLst/>
                <a:gdLst>
                  <a:gd name="connsiteX0" fmla="*/ 9369 w 31239"/>
                  <a:gd name="connsiteY0" fmla="*/ 18739 h 18738"/>
                  <a:gd name="connsiteX1" fmla="*/ 21870 w 31239"/>
                  <a:gd name="connsiteY1" fmla="*/ 18739 h 18738"/>
                  <a:gd name="connsiteX2" fmla="*/ 31239 w 31239"/>
                  <a:gd name="connsiteY2" fmla="*/ 9369 h 18738"/>
                  <a:gd name="connsiteX3" fmla="*/ 21870 w 31239"/>
                  <a:gd name="connsiteY3" fmla="*/ 0 h 18738"/>
                  <a:gd name="connsiteX4" fmla="*/ 9369 w 31239"/>
                  <a:gd name="connsiteY4" fmla="*/ 0 h 18738"/>
                  <a:gd name="connsiteX5" fmla="*/ 0 w 31239"/>
                  <a:gd name="connsiteY5" fmla="*/ 9369 h 18738"/>
                  <a:gd name="connsiteX6" fmla="*/ 9369 w 31239"/>
                  <a:gd name="connsiteY6" fmla="*/ 18739 h 18738"/>
                  <a:gd name="connsiteX7" fmla="*/ 9369 w 31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9" h="18738">
                    <a:moveTo>
                      <a:pt x="9369" y="18739"/>
                    </a:moveTo>
                    <a:lnTo>
                      <a:pt x="21870" y="18739"/>
                    </a:lnTo>
                    <a:cubicBezTo>
                      <a:pt x="27041" y="18739"/>
                      <a:pt x="31239" y="14541"/>
                      <a:pt x="31239" y="9369"/>
                    </a:cubicBezTo>
                    <a:cubicBezTo>
                      <a:pt x="31239" y="4186"/>
                      <a:pt x="27041" y="0"/>
                      <a:pt x="21870" y="0"/>
                    </a:cubicBezTo>
                    <a:lnTo>
                      <a:pt x="9369" y="0"/>
                    </a:lnTo>
                    <a:cubicBezTo>
                      <a:pt x="4186" y="0"/>
                      <a:pt x="0" y="4198"/>
                      <a:pt x="0" y="9369"/>
                    </a:cubicBezTo>
                    <a:cubicBezTo>
                      <a:pt x="-12" y="14541"/>
                      <a:pt x="4186" y="18739"/>
                      <a:pt x="9369" y="18739"/>
                    </a:cubicBezTo>
                    <a:lnTo>
                      <a:pt x="9369" y="1873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7" name="任意多边形: 形状 26"/>
              <p:cNvSpPr/>
              <p:nvPr>
                <p:custDataLst>
                  <p:tags r:id="rId26"/>
                </p:custDataLst>
              </p:nvPr>
            </p:nvSpPr>
            <p:spPr>
              <a:xfrm>
                <a:off x="10691607" y="2983291"/>
                <a:ext cx="593706" cy="535994"/>
              </a:xfrm>
              <a:custGeom>
                <a:avLst/>
                <a:gdLst>
                  <a:gd name="connsiteX0" fmla="*/ 574956 w 593706"/>
                  <a:gd name="connsiteY0" fmla="*/ 410318 h 535994"/>
                  <a:gd name="connsiteX1" fmla="*/ 522809 w 593706"/>
                  <a:gd name="connsiteY1" fmla="*/ 462465 h 535994"/>
                  <a:gd name="connsiteX2" fmla="*/ 493704 w 593706"/>
                  <a:gd name="connsiteY2" fmla="*/ 462465 h 535994"/>
                  <a:gd name="connsiteX3" fmla="*/ 493704 w 593706"/>
                  <a:gd name="connsiteY3" fmla="*/ 431214 h 535994"/>
                  <a:gd name="connsiteX4" fmla="*/ 522809 w 593706"/>
                  <a:gd name="connsiteY4" fmla="*/ 431214 h 535994"/>
                  <a:gd name="connsiteX5" fmla="*/ 543705 w 593706"/>
                  <a:gd name="connsiteY5" fmla="*/ 410318 h 535994"/>
                  <a:gd name="connsiteX6" fmla="*/ 543705 w 593706"/>
                  <a:gd name="connsiteY6" fmla="*/ 83386 h 535994"/>
                  <a:gd name="connsiteX7" fmla="*/ 522809 w 593706"/>
                  <a:gd name="connsiteY7" fmla="*/ 62490 h 535994"/>
                  <a:gd name="connsiteX8" fmla="*/ 493704 w 593706"/>
                  <a:gd name="connsiteY8" fmla="*/ 62490 h 535994"/>
                  <a:gd name="connsiteX9" fmla="*/ 493704 w 593706"/>
                  <a:gd name="connsiteY9" fmla="*/ 31239 h 535994"/>
                  <a:gd name="connsiteX10" fmla="*/ 522809 w 593706"/>
                  <a:gd name="connsiteY10" fmla="*/ 31239 h 535994"/>
                  <a:gd name="connsiteX11" fmla="*/ 574956 w 593706"/>
                  <a:gd name="connsiteY11" fmla="*/ 83386 h 535994"/>
                  <a:gd name="connsiteX12" fmla="*/ 574956 w 593706"/>
                  <a:gd name="connsiteY12" fmla="*/ 410318 h 535994"/>
                  <a:gd name="connsiteX13" fmla="*/ 574956 w 593706"/>
                  <a:gd name="connsiteY13" fmla="*/ 410318 h 535994"/>
                  <a:gd name="connsiteX14" fmla="*/ 493715 w 593706"/>
                  <a:gd name="connsiteY14" fmla="*/ 81240 h 535994"/>
                  <a:gd name="connsiteX15" fmla="*/ 522821 w 593706"/>
                  <a:gd name="connsiteY15" fmla="*/ 81240 h 535994"/>
                  <a:gd name="connsiteX16" fmla="*/ 524966 w 593706"/>
                  <a:gd name="connsiteY16" fmla="*/ 83386 h 535994"/>
                  <a:gd name="connsiteX17" fmla="*/ 524966 w 593706"/>
                  <a:gd name="connsiteY17" fmla="*/ 410318 h 535994"/>
                  <a:gd name="connsiteX18" fmla="*/ 522821 w 593706"/>
                  <a:gd name="connsiteY18" fmla="*/ 412463 h 535994"/>
                  <a:gd name="connsiteX19" fmla="*/ 493715 w 593706"/>
                  <a:gd name="connsiteY19" fmla="*/ 412463 h 535994"/>
                  <a:gd name="connsiteX20" fmla="*/ 493715 w 593706"/>
                  <a:gd name="connsiteY20" fmla="*/ 81240 h 535994"/>
                  <a:gd name="connsiteX21" fmla="*/ 493715 w 593706"/>
                  <a:gd name="connsiteY21" fmla="*/ 81240 h 535994"/>
                  <a:gd name="connsiteX22" fmla="*/ 474965 w 593706"/>
                  <a:gd name="connsiteY22" fmla="*/ 474953 h 535994"/>
                  <a:gd name="connsiteX23" fmla="*/ 443714 w 593706"/>
                  <a:gd name="connsiteY23" fmla="*/ 474953 h 535994"/>
                  <a:gd name="connsiteX24" fmla="*/ 443714 w 593706"/>
                  <a:gd name="connsiteY24" fmla="*/ 18739 h 535994"/>
                  <a:gd name="connsiteX25" fmla="*/ 474965 w 593706"/>
                  <a:gd name="connsiteY25" fmla="*/ 18739 h 535994"/>
                  <a:gd name="connsiteX26" fmla="*/ 474965 w 593706"/>
                  <a:gd name="connsiteY26" fmla="*/ 474953 h 535994"/>
                  <a:gd name="connsiteX27" fmla="*/ 474965 w 593706"/>
                  <a:gd name="connsiteY27" fmla="*/ 474953 h 535994"/>
                  <a:gd name="connsiteX28" fmla="*/ 424964 w 593706"/>
                  <a:gd name="connsiteY28" fmla="*/ 62490 h 535994"/>
                  <a:gd name="connsiteX29" fmla="*/ 146954 w 593706"/>
                  <a:gd name="connsiteY29" fmla="*/ 62490 h 535994"/>
                  <a:gd name="connsiteX30" fmla="*/ 137584 w 593706"/>
                  <a:gd name="connsiteY30" fmla="*/ 71859 h 535994"/>
                  <a:gd name="connsiteX31" fmla="*/ 146954 w 593706"/>
                  <a:gd name="connsiteY31" fmla="*/ 81229 h 535994"/>
                  <a:gd name="connsiteX32" fmla="*/ 287472 w 593706"/>
                  <a:gd name="connsiteY32" fmla="*/ 81229 h 535994"/>
                  <a:gd name="connsiteX33" fmla="*/ 287472 w 593706"/>
                  <a:gd name="connsiteY33" fmla="*/ 124980 h 535994"/>
                  <a:gd name="connsiteX34" fmla="*/ 271852 w 593706"/>
                  <a:gd name="connsiteY34" fmla="*/ 124980 h 535994"/>
                  <a:gd name="connsiteX35" fmla="*/ 262483 w 593706"/>
                  <a:gd name="connsiteY35" fmla="*/ 134349 h 535994"/>
                  <a:gd name="connsiteX36" fmla="*/ 271852 w 593706"/>
                  <a:gd name="connsiteY36" fmla="*/ 143719 h 535994"/>
                  <a:gd name="connsiteX37" fmla="*/ 287472 w 593706"/>
                  <a:gd name="connsiteY37" fmla="*/ 143719 h 535994"/>
                  <a:gd name="connsiteX38" fmla="*/ 287472 w 593706"/>
                  <a:gd name="connsiteY38" fmla="*/ 237459 h 535994"/>
                  <a:gd name="connsiteX39" fmla="*/ 271852 w 593706"/>
                  <a:gd name="connsiteY39" fmla="*/ 237459 h 535994"/>
                  <a:gd name="connsiteX40" fmla="*/ 262483 w 593706"/>
                  <a:gd name="connsiteY40" fmla="*/ 246829 h 535994"/>
                  <a:gd name="connsiteX41" fmla="*/ 271852 w 593706"/>
                  <a:gd name="connsiteY41" fmla="*/ 256198 h 535994"/>
                  <a:gd name="connsiteX42" fmla="*/ 287472 w 593706"/>
                  <a:gd name="connsiteY42" fmla="*/ 256198 h 535994"/>
                  <a:gd name="connsiteX43" fmla="*/ 287472 w 593706"/>
                  <a:gd name="connsiteY43" fmla="*/ 349939 h 535994"/>
                  <a:gd name="connsiteX44" fmla="*/ 271852 w 593706"/>
                  <a:gd name="connsiteY44" fmla="*/ 349939 h 535994"/>
                  <a:gd name="connsiteX45" fmla="*/ 262483 w 593706"/>
                  <a:gd name="connsiteY45" fmla="*/ 359308 h 535994"/>
                  <a:gd name="connsiteX46" fmla="*/ 271852 w 593706"/>
                  <a:gd name="connsiteY46" fmla="*/ 368678 h 535994"/>
                  <a:gd name="connsiteX47" fmla="*/ 287472 w 593706"/>
                  <a:gd name="connsiteY47" fmla="*/ 368678 h 535994"/>
                  <a:gd name="connsiteX48" fmla="*/ 287472 w 593706"/>
                  <a:gd name="connsiteY48" fmla="*/ 412429 h 535994"/>
                  <a:gd name="connsiteX49" fmla="*/ 70897 w 593706"/>
                  <a:gd name="connsiteY49" fmla="*/ 412429 h 535994"/>
                  <a:gd name="connsiteX50" fmla="*/ 68752 w 593706"/>
                  <a:gd name="connsiteY50" fmla="*/ 410283 h 535994"/>
                  <a:gd name="connsiteX51" fmla="*/ 68752 w 593706"/>
                  <a:gd name="connsiteY51" fmla="*/ 83386 h 535994"/>
                  <a:gd name="connsiteX52" fmla="*/ 70897 w 593706"/>
                  <a:gd name="connsiteY52" fmla="*/ 81240 h 535994"/>
                  <a:gd name="connsiteX53" fmla="*/ 105626 w 593706"/>
                  <a:gd name="connsiteY53" fmla="*/ 81240 h 535994"/>
                  <a:gd name="connsiteX54" fmla="*/ 114996 w 593706"/>
                  <a:gd name="connsiteY54" fmla="*/ 71871 h 535994"/>
                  <a:gd name="connsiteX55" fmla="*/ 105626 w 593706"/>
                  <a:gd name="connsiteY55" fmla="*/ 62501 h 535994"/>
                  <a:gd name="connsiteX56" fmla="*/ 70897 w 593706"/>
                  <a:gd name="connsiteY56" fmla="*/ 62501 h 535994"/>
                  <a:gd name="connsiteX57" fmla="*/ 50001 w 593706"/>
                  <a:gd name="connsiteY57" fmla="*/ 83397 h 535994"/>
                  <a:gd name="connsiteX58" fmla="*/ 50001 w 593706"/>
                  <a:gd name="connsiteY58" fmla="*/ 410330 h 535994"/>
                  <a:gd name="connsiteX59" fmla="*/ 70897 w 593706"/>
                  <a:gd name="connsiteY59" fmla="*/ 431225 h 535994"/>
                  <a:gd name="connsiteX60" fmla="*/ 112491 w 593706"/>
                  <a:gd name="connsiteY60" fmla="*/ 431225 h 535994"/>
                  <a:gd name="connsiteX61" fmla="*/ 112491 w 593706"/>
                  <a:gd name="connsiteY61" fmla="*/ 462476 h 535994"/>
                  <a:gd name="connsiteX62" fmla="*/ 70897 w 593706"/>
                  <a:gd name="connsiteY62" fmla="*/ 462476 h 535994"/>
                  <a:gd name="connsiteX63" fmla="*/ 18750 w 593706"/>
                  <a:gd name="connsiteY63" fmla="*/ 410330 h 535994"/>
                  <a:gd name="connsiteX64" fmla="*/ 18750 w 593706"/>
                  <a:gd name="connsiteY64" fmla="*/ 83386 h 535994"/>
                  <a:gd name="connsiteX65" fmla="*/ 70897 w 593706"/>
                  <a:gd name="connsiteY65" fmla="*/ 31239 h 535994"/>
                  <a:gd name="connsiteX66" fmla="*/ 424975 w 593706"/>
                  <a:gd name="connsiteY66" fmla="*/ 31239 h 535994"/>
                  <a:gd name="connsiteX67" fmla="*/ 424975 w 593706"/>
                  <a:gd name="connsiteY67" fmla="*/ 62490 h 535994"/>
                  <a:gd name="connsiteX68" fmla="*/ 424964 w 593706"/>
                  <a:gd name="connsiteY68" fmla="*/ 62490 h 535994"/>
                  <a:gd name="connsiteX69" fmla="*/ 424964 w 593706"/>
                  <a:gd name="connsiteY69" fmla="*/ 162481 h 535994"/>
                  <a:gd name="connsiteX70" fmla="*/ 396844 w 593706"/>
                  <a:gd name="connsiteY70" fmla="*/ 162481 h 535994"/>
                  <a:gd name="connsiteX71" fmla="*/ 387474 w 593706"/>
                  <a:gd name="connsiteY71" fmla="*/ 171850 h 535994"/>
                  <a:gd name="connsiteX72" fmla="*/ 396844 w 593706"/>
                  <a:gd name="connsiteY72" fmla="*/ 181219 h 535994"/>
                  <a:gd name="connsiteX73" fmla="*/ 424964 w 593706"/>
                  <a:gd name="connsiteY73" fmla="*/ 181219 h 535994"/>
                  <a:gd name="connsiteX74" fmla="*/ 424964 w 593706"/>
                  <a:gd name="connsiteY74" fmla="*/ 312461 h 535994"/>
                  <a:gd name="connsiteX75" fmla="*/ 396844 w 593706"/>
                  <a:gd name="connsiteY75" fmla="*/ 312461 h 535994"/>
                  <a:gd name="connsiteX76" fmla="*/ 387474 w 593706"/>
                  <a:gd name="connsiteY76" fmla="*/ 321830 h 535994"/>
                  <a:gd name="connsiteX77" fmla="*/ 396844 w 593706"/>
                  <a:gd name="connsiteY77" fmla="*/ 331200 h 535994"/>
                  <a:gd name="connsiteX78" fmla="*/ 424964 w 593706"/>
                  <a:gd name="connsiteY78" fmla="*/ 331200 h 535994"/>
                  <a:gd name="connsiteX79" fmla="*/ 424964 w 593706"/>
                  <a:gd name="connsiteY79" fmla="*/ 412440 h 535994"/>
                  <a:gd name="connsiteX80" fmla="*/ 306222 w 593706"/>
                  <a:gd name="connsiteY80" fmla="*/ 412440 h 535994"/>
                  <a:gd name="connsiteX81" fmla="*/ 306222 w 593706"/>
                  <a:gd name="connsiteY81" fmla="*/ 368689 h 535994"/>
                  <a:gd name="connsiteX82" fmla="*/ 321842 w 593706"/>
                  <a:gd name="connsiteY82" fmla="*/ 368689 h 535994"/>
                  <a:gd name="connsiteX83" fmla="*/ 331211 w 593706"/>
                  <a:gd name="connsiteY83" fmla="*/ 359320 h 535994"/>
                  <a:gd name="connsiteX84" fmla="*/ 321842 w 593706"/>
                  <a:gd name="connsiteY84" fmla="*/ 349950 h 535994"/>
                  <a:gd name="connsiteX85" fmla="*/ 306222 w 593706"/>
                  <a:gd name="connsiteY85" fmla="*/ 349950 h 535994"/>
                  <a:gd name="connsiteX86" fmla="*/ 306222 w 593706"/>
                  <a:gd name="connsiteY86" fmla="*/ 256210 h 535994"/>
                  <a:gd name="connsiteX87" fmla="*/ 321842 w 593706"/>
                  <a:gd name="connsiteY87" fmla="*/ 256210 h 535994"/>
                  <a:gd name="connsiteX88" fmla="*/ 331211 w 593706"/>
                  <a:gd name="connsiteY88" fmla="*/ 246840 h 535994"/>
                  <a:gd name="connsiteX89" fmla="*/ 321842 w 593706"/>
                  <a:gd name="connsiteY89" fmla="*/ 237471 h 535994"/>
                  <a:gd name="connsiteX90" fmla="*/ 306222 w 593706"/>
                  <a:gd name="connsiteY90" fmla="*/ 237471 h 535994"/>
                  <a:gd name="connsiteX91" fmla="*/ 306222 w 593706"/>
                  <a:gd name="connsiteY91" fmla="*/ 143730 h 535994"/>
                  <a:gd name="connsiteX92" fmla="*/ 321842 w 593706"/>
                  <a:gd name="connsiteY92" fmla="*/ 143730 h 535994"/>
                  <a:gd name="connsiteX93" fmla="*/ 331211 w 593706"/>
                  <a:gd name="connsiteY93" fmla="*/ 134361 h 535994"/>
                  <a:gd name="connsiteX94" fmla="*/ 321842 w 593706"/>
                  <a:gd name="connsiteY94" fmla="*/ 124991 h 535994"/>
                  <a:gd name="connsiteX95" fmla="*/ 306222 w 593706"/>
                  <a:gd name="connsiteY95" fmla="*/ 124991 h 535994"/>
                  <a:gd name="connsiteX96" fmla="*/ 306222 w 593706"/>
                  <a:gd name="connsiteY96" fmla="*/ 81240 h 535994"/>
                  <a:gd name="connsiteX97" fmla="*/ 424964 w 593706"/>
                  <a:gd name="connsiteY97" fmla="*/ 81240 h 535994"/>
                  <a:gd name="connsiteX98" fmla="*/ 424964 w 593706"/>
                  <a:gd name="connsiteY98" fmla="*/ 162481 h 535994"/>
                  <a:gd name="connsiteX99" fmla="*/ 424964 w 593706"/>
                  <a:gd name="connsiteY99" fmla="*/ 162481 h 535994"/>
                  <a:gd name="connsiteX100" fmla="*/ 424964 w 593706"/>
                  <a:gd name="connsiteY100" fmla="*/ 462465 h 535994"/>
                  <a:gd name="connsiteX101" fmla="*/ 206232 w 593706"/>
                  <a:gd name="connsiteY101" fmla="*/ 462465 h 535994"/>
                  <a:gd name="connsiteX102" fmla="*/ 206232 w 593706"/>
                  <a:gd name="connsiteY102" fmla="*/ 431214 h 535994"/>
                  <a:gd name="connsiteX103" fmla="*/ 424964 w 593706"/>
                  <a:gd name="connsiteY103" fmla="*/ 431214 h 535994"/>
                  <a:gd name="connsiteX104" fmla="*/ 424964 w 593706"/>
                  <a:gd name="connsiteY104" fmla="*/ 462465 h 535994"/>
                  <a:gd name="connsiteX105" fmla="*/ 424964 w 593706"/>
                  <a:gd name="connsiteY105" fmla="*/ 462465 h 535994"/>
                  <a:gd name="connsiteX106" fmla="*/ 187481 w 593706"/>
                  <a:gd name="connsiteY106" fmla="*/ 516814 h 535994"/>
                  <a:gd name="connsiteX107" fmla="*/ 164556 w 593706"/>
                  <a:gd name="connsiteY107" fmla="*/ 501531 h 535994"/>
                  <a:gd name="connsiteX108" fmla="*/ 159361 w 593706"/>
                  <a:gd name="connsiteY108" fmla="*/ 499954 h 535994"/>
                  <a:gd name="connsiteX109" fmla="*/ 154166 w 593706"/>
                  <a:gd name="connsiteY109" fmla="*/ 501531 h 535994"/>
                  <a:gd name="connsiteX110" fmla="*/ 131242 w 593706"/>
                  <a:gd name="connsiteY110" fmla="*/ 516814 h 535994"/>
                  <a:gd name="connsiteX111" fmla="*/ 131242 w 593706"/>
                  <a:gd name="connsiteY111" fmla="*/ 431214 h 535994"/>
                  <a:gd name="connsiteX112" fmla="*/ 187493 w 593706"/>
                  <a:gd name="connsiteY112" fmla="*/ 431214 h 535994"/>
                  <a:gd name="connsiteX113" fmla="*/ 187493 w 593706"/>
                  <a:gd name="connsiteY113" fmla="*/ 516814 h 535994"/>
                  <a:gd name="connsiteX114" fmla="*/ 187481 w 593706"/>
                  <a:gd name="connsiteY114" fmla="*/ 516814 h 535994"/>
                  <a:gd name="connsiteX115" fmla="*/ 522809 w 593706"/>
                  <a:gd name="connsiteY115" fmla="*/ 12489 h 535994"/>
                  <a:gd name="connsiteX116" fmla="*/ 493704 w 593706"/>
                  <a:gd name="connsiteY116" fmla="*/ 12489 h 535994"/>
                  <a:gd name="connsiteX117" fmla="*/ 493704 w 593706"/>
                  <a:gd name="connsiteY117" fmla="*/ 9369 h 535994"/>
                  <a:gd name="connsiteX118" fmla="*/ 484334 w 593706"/>
                  <a:gd name="connsiteY118" fmla="*/ 0 h 535994"/>
                  <a:gd name="connsiteX119" fmla="*/ 434333 w 593706"/>
                  <a:gd name="connsiteY119" fmla="*/ 0 h 535994"/>
                  <a:gd name="connsiteX120" fmla="*/ 424964 w 593706"/>
                  <a:gd name="connsiteY120" fmla="*/ 9369 h 535994"/>
                  <a:gd name="connsiteX121" fmla="*/ 424964 w 593706"/>
                  <a:gd name="connsiteY121" fmla="*/ 12489 h 535994"/>
                  <a:gd name="connsiteX122" fmla="*/ 70897 w 593706"/>
                  <a:gd name="connsiteY122" fmla="*/ 12489 h 535994"/>
                  <a:gd name="connsiteX123" fmla="*/ 0 w 593706"/>
                  <a:gd name="connsiteY123" fmla="*/ 83386 h 535994"/>
                  <a:gd name="connsiteX124" fmla="*/ 0 w 593706"/>
                  <a:gd name="connsiteY124" fmla="*/ 410318 h 535994"/>
                  <a:gd name="connsiteX125" fmla="*/ 70897 w 593706"/>
                  <a:gd name="connsiteY125" fmla="*/ 481215 h 535994"/>
                  <a:gd name="connsiteX126" fmla="*/ 112491 w 593706"/>
                  <a:gd name="connsiteY126" fmla="*/ 481215 h 535994"/>
                  <a:gd name="connsiteX127" fmla="*/ 112491 w 593706"/>
                  <a:gd name="connsiteY127" fmla="*/ 517730 h 535994"/>
                  <a:gd name="connsiteX128" fmla="*/ 122139 w 593706"/>
                  <a:gd name="connsiteY128" fmla="*/ 533825 h 535994"/>
                  <a:gd name="connsiteX129" fmla="*/ 140889 w 593706"/>
                  <a:gd name="connsiteY129" fmla="*/ 532921 h 535994"/>
                  <a:gd name="connsiteX130" fmla="*/ 159373 w 593706"/>
                  <a:gd name="connsiteY130" fmla="*/ 520594 h 535994"/>
                  <a:gd name="connsiteX131" fmla="*/ 177857 w 593706"/>
                  <a:gd name="connsiteY131" fmla="*/ 532921 h 535994"/>
                  <a:gd name="connsiteX132" fmla="*/ 187980 w 593706"/>
                  <a:gd name="connsiteY132" fmla="*/ 535994 h 535994"/>
                  <a:gd name="connsiteX133" fmla="*/ 196596 w 593706"/>
                  <a:gd name="connsiteY133" fmla="*/ 533825 h 535994"/>
                  <a:gd name="connsiteX134" fmla="*/ 206243 w 593706"/>
                  <a:gd name="connsiteY134" fmla="*/ 517730 h 535994"/>
                  <a:gd name="connsiteX135" fmla="*/ 206243 w 593706"/>
                  <a:gd name="connsiteY135" fmla="*/ 481215 h 535994"/>
                  <a:gd name="connsiteX136" fmla="*/ 424975 w 593706"/>
                  <a:gd name="connsiteY136" fmla="*/ 481215 h 535994"/>
                  <a:gd name="connsiteX137" fmla="*/ 424975 w 593706"/>
                  <a:gd name="connsiteY137" fmla="*/ 484334 h 535994"/>
                  <a:gd name="connsiteX138" fmla="*/ 434345 w 593706"/>
                  <a:gd name="connsiteY138" fmla="*/ 493704 h 535994"/>
                  <a:gd name="connsiteX139" fmla="*/ 484346 w 593706"/>
                  <a:gd name="connsiteY139" fmla="*/ 493704 h 535994"/>
                  <a:gd name="connsiteX140" fmla="*/ 493715 w 593706"/>
                  <a:gd name="connsiteY140" fmla="*/ 484334 h 535994"/>
                  <a:gd name="connsiteX141" fmla="*/ 493715 w 593706"/>
                  <a:gd name="connsiteY141" fmla="*/ 481215 h 535994"/>
                  <a:gd name="connsiteX142" fmla="*/ 522809 w 593706"/>
                  <a:gd name="connsiteY142" fmla="*/ 481215 h 535994"/>
                  <a:gd name="connsiteX143" fmla="*/ 593706 w 593706"/>
                  <a:gd name="connsiteY143" fmla="*/ 410318 h 535994"/>
                  <a:gd name="connsiteX144" fmla="*/ 593706 w 593706"/>
                  <a:gd name="connsiteY144" fmla="*/ 83386 h 535994"/>
                  <a:gd name="connsiteX145" fmla="*/ 522809 w 593706"/>
                  <a:gd name="connsiteY145" fmla="*/ 12489 h 535994"/>
                  <a:gd name="connsiteX146" fmla="*/ 522809 w 593706"/>
                  <a:gd name="connsiteY146" fmla="*/ 12489 h 53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93706" h="535994">
                    <a:moveTo>
                      <a:pt x="574956" y="410318"/>
                    </a:moveTo>
                    <a:cubicBezTo>
                      <a:pt x="574956" y="439076"/>
                      <a:pt x="551567" y="462465"/>
                      <a:pt x="522809" y="462465"/>
                    </a:cubicBezTo>
                    <a:lnTo>
                      <a:pt x="493704" y="462465"/>
                    </a:lnTo>
                    <a:lnTo>
                      <a:pt x="493704" y="431214"/>
                    </a:lnTo>
                    <a:lnTo>
                      <a:pt x="522809" y="431214"/>
                    </a:lnTo>
                    <a:cubicBezTo>
                      <a:pt x="534335" y="431214"/>
                      <a:pt x="543705" y="421844"/>
                      <a:pt x="543705" y="410318"/>
                    </a:cubicBezTo>
                    <a:lnTo>
                      <a:pt x="543705" y="83386"/>
                    </a:lnTo>
                    <a:cubicBezTo>
                      <a:pt x="543705" y="71859"/>
                      <a:pt x="534335" y="62490"/>
                      <a:pt x="522809" y="62490"/>
                    </a:cubicBezTo>
                    <a:lnTo>
                      <a:pt x="493704" y="62490"/>
                    </a:lnTo>
                    <a:lnTo>
                      <a:pt x="493704" y="31239"/>
                    </a:lnTo>
                    <a:lnTo>
                      <a:pt x="522809" y="31239"/>
                    </a:lnTo>
                    <a:cubicBezTo>
                      <a:pt x="551567" y="31239"/>
                      <a:pt x="574956" y="54628"/>
                      <a:pt x="574956" y="83386"/>
                    </a:cubicBezTo>
                    <a:lnTo>
                      <a:pt x="574956" y="410318"/>
                    </a:lnTo>
                    <a:lnTo>
                      <a:pt x="574956" y="410318"/>
                    </a:lnTo>
                    <a:close/>
                    <a:moveTo>
                      <a:pt x="493715" y="81240"/>
                    </a:moveTo>
                    <a:lnTo>
                      <a:pt x="522821" y="81240"/>
                    </a:lnTo>
                    <a:cubicBezTo>
                      <a:pt x="524004" y="81240"/>
                      <a:pt x="524966" y="82203"/>
                      <a:pt x="524966" y="83386"/>
                    </a:cubicBezTo>
                    <a:lnTo>
                      <a:pt x="524966" y="410318"/>
                    </a:lnTo>
                    <a:cubicBezTo>
                      <a:pt x="524966" y="411501"/>
                      <a:pt x="524004" y="412463"/>
                      <a:pt x="522821" y="412463"/>
                    </a:cubicBezTo>
                    <a:lnTo>
                      <a:pt x="493715" y="412463"/>
                    </a:lnTo>
                    <a:lnTo>
                      <a:pt x="493715" y="81240"/>
                    </a:lnTo>
                    <a:lnTo>
                      <a:pt x="493715" y="81240"/>
                    </a:lnTo>
                    <a:close/>
                    <a:moveTo>
                      <a:pt x="474965" y="474953"/>
                    </a:moveTo>
                    <a:lnTo>
                      <a:pt x="443714" y="474953"/>
                    </a:lnTo>
                    <a:lnTo>
                      <a:pt x="443714" y="18739"/>
                    </a:lnTo>
                    <a:lnTo>
                      <a:pt x="474965" y="18739"/>
                    </a:lnTo>
                    <a:lnTo>
                      <a:pt x="474965" y="474953"/>
                    </a:lnTo>
                    <a:lnTo>
                      <a:pt x="474965" y="474953"/>
                    </a:lnTo>
                    <a:close/>
                    <a:moveTo>
                      <a:pt x="424964" y="62490"/>
                    </a:moveTo>
                    <a:lnTo>
                      <a:pt x="146954" y="62490"/>
                    </a:lnTo>
                    <a:cubicBezTo>
                      <a:pt x="141782" y="62490"/>
                      <a:pt x="137584" y="66688"/>
                      <a:pt x="137584" y="71859"/>
                    </a:cubicBezTo>
                    <a:cubicBezTo>
                      <a:pt x="137584" y="77031"/>
                      <a:pt x="141782" y="81229"/>
                      <a:pt x="146954" y="81229"/>
                    </a:cubicBezTo>
                    <a:lnTo>
                      <a:pt x="287472" y="81229"/>
                    </a:lnTo>
                    <a:lnTo>
                      <a:pt x="287472" y="124980"/>
                    </a:lnTo>
                    <a:lnTo>
                      <a:pt x="271852" y="124980"/>
                    </a:lnTo>
                    <a:cubicBezTo>
                      <a:pt x="266681" y="124980"/>
                      <a:pt x="262483" y="129177"/>
                      <a:pt x="262483" y="134349"/>
                    </a:cubicBezTo>
                    <a:cubicBezTo>
                      <a:pt x="262483" y="139521"/>
                      <a:pt x="266681" y="143719"/>
                      <a:pt x="271852" y="143719"/>
                    </a:cubicBezTo>
                    <a:lnTo>
                      <a:pt x="287472" y="143719"/>
                    </a:lnTo>
                    <a:lnTo>
                      <a:pt x="287472" y="237459"/>
                    </a:lnTo>
                    <a:lnTo>
                      <a:pt x="271852" y="237459"/>
                    </a:lnTo>
                    <a:cubicBezTo>
                      <a:pt x="266681" y="237459"/>
                      <a:pt x="262483" y="241657"/>
                      <a:pt x="262483" y="246829"/>
                    </a:cubicBezTo>
                    <a:cubicBezTo>
                      <a:pt x="262483" y="252000"/>
                      <a:pt x="266681" y="256198"/>
                      <a:pt x="271852" y="256198"/>
                    </a:cubicBezTo>
                    <a:lnTo>
                      <a:pt x="287472" y="256198"/>
                    </a:lnTo>
                    <a:lnTo>
                      <a:pt x="287472" y="349939"/>
                    </a:lnTo>
                    <a:lnTo>
                      <a:pt x="271852" y="349939"/>
                    </a:lnTo>
                    <a:cubicBezTo>
                      <a:pt x="266681" y="349939"/>
                      <a:pt x="262483" y="354136"/>
                      <a:pt x="262483" y="359308"/>
                    </a:cubicBezTo>
                    <a:cubicBezTo>
                      <a:pt x="262483" y="364480"/>
                      <a:pt x="266681" y="368678"/>
                      <a:pt x="271852" y="368678"/>
                    </a:cubicBezTo>
                    <a:lnTo>
                      <a:pt x="287472" y="368678"/>
                    </a:lnTo>
                    <a:lnTo>
                      <a:pt x="287472" y="412429"/>
                    </a:lnTo>
                    <a:lnTo>
                      <a:pt x="70897" y="412429"/>
                    </a:lnTo>
                    <a:cubicBezTo>
                      <a:pt x="69714" y="412429"/>
                      <a:pt x="68752" y="411466"/>
                      <a:pt x="68752" y="410283"/>
                    </a:cubicBezTo>
                    <a:lnTo>
                      <a:pt x="68752" y="83386"/>
                    </a:lnTo>
                    <a:cubicBezTo>
                      <a:pt x="68752" y="82203"/>
                      <a:pt x="69714" y="81240"/>
                      <a:pt x="70897" y="81240"/>
                    </a:cubicBezTo>
                    <a:lnTo>
                      <a:pt x="105626" y="81240"/>
                    </a:lnTo>
                    <a:cubicBezTo>
                      <a:pt x="110798" y="81240"/>
                      <a:pt x="114996" y="77043"/>
                      <a:pt x="114996" y="71871"/>
                    </a:cubicBezTo>
                    <a:cubicBezTo>
                      <a:pt x="114996" y="66699"/>
                      <a:pt x="110798" y="62501"/>
                      <a:pt x="105626" y="62501"/>
                    </a:cubicBezTo>
                    <a:lnTo>
                      <a:pt x="70897" y="62501"/>
                    </a:lnTo>
                    <a:cubicBezTo>
                      <a:pt x="59359" y="62501"/>
                      <a:pt x="50001" y="71859"/>
                      <a:pt x="50001" y="83397"/>
                    </a:cubicBezTo>
                    <a:lnTo>
                      <a:pt x="50001" y="410330"/>
                    </a:lnTo>
                    <a:cubicBezTo>
                      <a:pt x="50001" y="421868"/>
                      <a:pt x="59359" y="431225"/>
                      <a:pt x="70897" y="431225"/>
                    </a:cubicBezTo>
                    <a:lnTo>
                      <a:pt x="112491" y="431225"/>
                    </a:lnTo>
                    <a:lnTo>
                      <a:pt x="112491" y="462476"/>
                    </a:lnTo>
                    <a:lnTo>
                      <a:pt x="70897" y="462476"/>
                    </a:lnTo>
                    <a:cubicBezTo>
                      <a:pt x="42093" y="462476"/>
                      <a:pt x="18750" y="439134"/>
                      <a:pt x="18750" y="410330"/>
                    </a:cubicBezTo>
                    <a:lnTo>
                      <a:pt x="18750" y="83386"/>
                    </a:lnTo>
                    <a:cubicBezTo>
                      <a:pt x="18750" y="54582"/>
                      <a:pt x="42093" y="31239"/>
                      <a:pt x="70897" y="31239"/>
                    </a:cubicBezTo>
                    <a:lnTo>
                      <a:pt x="424975" y="31239"/>
                    </a:lnTo>
                    <a:lnTo>
                      <a:pt x="424975" y="62490"/>
                    </a:lnTo>
                    <a:lnTo>
                      <a:pt x="424964" y="62490"/>
                    </a:lnTo>
                    <a:close/>
                    <a:moveTo>
                      <a:pt x="424964" y="162481"/>
                    </a:moveTo>
                    <a:lnTo>
                      <a:pt x="396844" y="162481"/>
                    </a:lnTo>
                    <a:cubicBezTo>
                      <a:pt x="391672" y="162481"/>
                      <a:pt x="387474" y="166678"/>
                      <a:pt x="387474" y="171850"/>
                    </a:cubicBezTo>
                    <a:cubicBezTo>
                      <a:pt x="387474" y="177022"/>
                      <a:pt x="391672" y="181219"/>
                      <a:pt x="396844" y="181219"/>
                    </a:cubicBezTo>
                    <a:lnTo>
                      <a:pt x="424964" y="181219"/>
                    </a:lnTo>
                    <a:lnTo>
                      <a:pt x="424964" y="312461"/>
                    </a:lnTo>
                    <a:lnTo>
                      <a:pt x="396844" y="312461"/>
                    </a:lnTo>
                    <a:cubicBezTo>
                      <a:pt x="391672" y="312461"/>
                      <a:pt x="387474" y="316659"/>
                      <a:pt x="387474" y="321830"/>
                    </a:cubicBezTo>
                    <a:cubicBezTo>
                      <a:pt x="387474" y="327014"/>
                      <a:pt x="391672" y="331200"/>
                      <a:pt x="396844" y="331200"/>
                    </a:cubicBezTo>
                    <a:lnTo>
                      <a:pt x="424964" y="331200"/>
                    </a:lnTo>
                    <a:lnTo>
                      <a:pt x="424964" y="412440"/>
                    </a:lnTo>
                    <a:lnTo>
                      <a:pt x="306222" y="412440"/>
                    </a:lnTo>
                    <a:lnTo>
                      <a:pt x="306222" y="368689"/>
                    </a:lnTo>
                    <a:lnTo>
                      <a:pt x="321842" y="368689"/>
                    </a:lnTo>
                    <a:cubicBezTo>
                      <a:pt x="327014" y="368689"/>
                      <a:pt x="331211" y="364491"/>
                      <a:pt x="331211" y="359320"/>
                    </a:cubicBezTo>
                    <a:cubicBezTo>
                      <a:pt x="331211" y="354136"/>
                      <a:pt x="327014" y="349950"/>
                      <a:pt x="321842" y="349950"/>
                    </a:cubicBezTo>
                    <a:lnTo>
                      <a:pt x="306222" y="349950"/>
                    </a:lnTo>
                    <a:lnTo>
                      <a:pt x="306222" y="256210"/>
                    </a:lnTo>
                    <a:lnTo>
                      <a:pt x="321842" y="256210"/>
                    </a:lnTo>
                    <a:cubicBezTo>
                      <a:pt x="327014" y="256210"/>
                      <a:pt x="331211" y="252012"/>
                      <a:pt x="331211" y="246840"/>
                    </a:cubicBezTo>
                    <a:cubicBezTo>
                      <a:pt x="331211" y="241668"/>
                      <a:pt x="327014" y="237471"/>
                      <a:pt x="321842" y="237471"/>
                    </a:cubicBezTo>
                    <a:lnTo>
                      <a:pt x="306222" y="237471"/>
                    </a:lnTo>
                    <a:lnTo>
                      <a:pt x="306222" y="143730"/>
                    </a:lnTo>
                    <a:lnTo>
                      <a:pt x="321842" y="143730"/>
                    </a:lnTo>
                    <a:cubicBezTo>
                      <a:pt x="327014" y="143730"/>
                      <a:pt x="331211" y="139533"/>
                      <a:pt x="331211" y="134361"/>
                    </a:cubicBezTo>
                    <a:cubicBezTo>
                      <a:pt x="331211" y="129177"/>
                      <a:pt x="327014" y="124991"/>
                      <a:pt x="321842" y="124991"/>
                    </a:cubicBezTo>
                    <a:lnTo>
                      <a:pt x="306222" y="124991"/>
                    </a:lnTo>
                    <a:lnTo>
                      <a:pt x="306222" y="81240"/>
                    </a:lnTo>
                    <a:lnTo>
                      <a:pt x="424964" y="81240"/>
                    </a:lnTo>
                    <a:lnTo>
                      <a:pt x="424964" y="162481"/>
                    </a:lnTo>
                    <a:lnTo>
                      <a:pt x="424964" y="162481"/>
                    </a:lnTo>
                    <a:close/>
                    <a:moveTo>
                      <a:pt x="424964" y="462465"/>
                    </a:moveTo>
                    <a:lnTo>
                      <a:pt x="206232" y="462465"/>
                    </a:lnTo>
                    <a:lnTo>
                      <a:pt x="206232" y="431214"/>
                    </a:lnTo>
                    <a:lnTo>
                      <a:pt x="424964" y="431214"/>
                    </a:lnTo>
                    <a:lnTo>
                      <a:pt x="424964" y="462465"/>
                    </a:lnTo>
                    <a:lnTo>
                      <a:pt x="424964" y="462465"/>
                    </a:lnTo>
                    <a:close/>
                    <a:moveTo>
                      <a:pt x="187481" y="516814"/>
                    </a:moveTo>
                    <a:lnTo>
                      <a:pt x="164556" y="501531"/>
                    </a:lnTo>
                    <a:cubicBezTo>
                      <a:pt x="162979" y="500476"/>
                      <a:pt x="161170" y="499954"/>
                      <a:pt x="159361" y="499954"/>
                    </a:cubicBezTo>
                    <a:cubicBezTo>
                      <a:pt x="157552" y="499954"/>
                      <a:pt x="155732" y="500476"/>
                      <a:pt x="154166" y="501531"/>
                    </a:cubicBezTo>
                    <a:lnTo>
                      <a:pt x="131242" y="516814"/>
                    </a:lnTo>
                    <a:lnTo>
                      <a:pt x="131242" y="431214"/>
                    </a:lnTo>
                    <a:lnTo>
                      <a:pt x="187493" y="431214"/>
                    </a:lnTo>
                    <a:lnTo>
                      <a:pt x="187493" y="516814"/>
                    </a:lnTo>
                    <a:lnTo>
                      <a:pt x="187481" y="516814"/>
                    </a:lnTo>
                    <a:close/>
                    <a:moveTo>
                      <a:pt x="522809" y="12489"/>
                    </a:moveTo>
                    <a:lnTo>
                      <a:pt x="493704" y="12489"/>
                    </a:lnTo>
                    <a:lnTo>
                      <a:pt x="493704" y="9369"/>
                    </a:lnTo>
                    <a:cubicBezTo>
                      <a:pt x="493704" y="4186"/>
                      <a:pt x="489506" y="0"/>
                      <a:pt x="484334" y="0"/>
                    </a:cubicBezTo>
                    <a:lnTo>
                      <a:pt x="434333" y="0"/>
                    </a:lnTo>
                    <a:cubicBezTo>
                      <a:pt x="429161" y="0"/>
                      <a:pt x="424964" y="4198"/>
                      <a:pt x="424964" y="9369"/>
                    </a:cubicBezTo>
                    <a:lnTo>
                      <a:pt x="424964" y="12489"/>
                    </a:lnTo>
                    <a:lnTo>
                      <a:pt x="70897" y="12489"/>
                    </a:lnTo>
                    <a:cubicBezTo>
                      <a:pt x="31807" y="12489"/>
                      <a:pt x="0" y="44296"/>
                      <a:pt x="0" y="83386"/>
                    </a:cubicBezTo>
                    <a:lnTo>
                      <a:pt x="0" y="410318"/>
                    </a:lnTo>
                    <a:cubicBezTo>
                      <a:pt x="0" y="449408"/>
                      <a:pt x="31807" y="481215"/>
                      <a:pt x="70897" y="481215"/>
                    </a:cubicBezTo>
                    <a:lnTo>
                      <a:pt x="112491" y="481215"/>
                    </a:lnTo>
                    <a:lnTo>
                      <a:pt x="112491" y="517730"/>
                    </a:lnTo>
                    <a:cubicBezTo>
                      <a:pt x="112491" y="524479"/>
                      <a:pt x="116190" y="530648"/>
                      <a:pt x="122139" y="533825"/>
                    </a:cubicBezTo>
                    <a:cubicBezTo>
                      <a:pt x="128087" y="537014"/>
                      <a:pt x="135277" y="536666"/>
                      <a:pt x="140889" y="532921"/>
                    </a:cubicBezTo>
                    <a:lnTo>
                      <a:pt x="159373" y="520594"/>
                    </a:lnTo>
                    <a:lnTo>
                      <a:pt x="177857" y="532921"/>
                    </a:lnTo>
                    <a:cubicBezTo>
                      <a:pt x="180918" y="534962"/>
                      <a:pt x="184443" y="535994"/>
                      <a:pt x="187980" y="535994"/>
                    </a:cubicBezTo>
                    <a:cubicBezTo>
                      <a:pt x="190937" y="535994"/>
                      <a:pt x="193894" y="535275"/>
                      <a:pt x="196596" y="533825"/>
                    </a:cubicBezTo>
                    <a:cubicBezTo>
                      <a:pt x="202544" y="530636"/>
                      <a:pt x="206243" y="524467"/>
                      <a:pt x="206243" y="517730"/>
                    </a:cubicBezTo>
                    <a:lnTo>
                      <a:pt x="206243" y="481215"/>
                    </a:lnTo>
                    <a:lnTo>
                      <a:pt x="424975" y="481215"/>
                    </a:lnTo>
                    <a:lnTo>
                      <a:pt x="424975" y="484334"/>
                    </a:lnTo>
                    <a:cubicBezTo>
                      <a:pt x="424975" y="489518"/>
                      <a:pt x="429173" y="493704"/>
                      <a:pt x="434345" y="493704"/>
                    </a:cubicBezTo>
                    <a:lnTo>
                      <a:pt x="484346" y="493704"/>
                    </a:lnTo>
                    <a:cubicBezTo>
                      <a:pt x="489518" y="493704"/>
                      <a:pt x="493715" y="489506"/>
                      <a:pt x="493715" y="484334"/>
                    </a:cubicBezTo>
                    <a:lnTo>
                      <a:pt x="493715" y="481215"/>
                    </a:lnTo>
                    <a:lnTo>
                      <a:pt x="522809" y="481215"/>
                    </a:lnTo>
                    <a:cubicBezTo>
                      <a:pt x="561899" y="481215"/>
                      <a:pt x="593706" y="449408"/>
                      <a:pt x="593706" y="410318"/>
                    </a:cubicBezTo>
                    <a:lnTo>
                      <a:pt x="593706" y="83386"/>
                    </a:lnTo>
                    <a:cubicBezTo>
                      <a:pt x="593706" y="44296"/>
                      <a:pt x="561899" y="12489"/>
                      <a:pt x="522809" y="12489"/>
                    </a:cubicBezTo>
                    <a:lnTo>
                      <a:pt x="522809" y="1248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grpSp>
        <p:nvGrpSpPr>
          <p:cNvPr id="28" name="图形 3"/>
          <p:cNvGrpSpPr/>
          <p:nvPr>
            <p:custDataLst>
              <p:tags r:id="rId27"/>
            </p:custDataLst>
          </p:nvPr>
        </p:nvGrpSpPr>
        <p:grpSpPr>
          <a:xfrm>
            <a:off x="2123698" y="3856561"/>
            <a:ext cx="391007" cy="431666"/>
            <a:chOff x="864689" y="2516768"/>
            <a:chExt cx="528423" cy="583371"/>
          </a:xfrm>
          <a:solidFill>
            <a:srgbClr val="388E3F"/>
          </a:solidFill>
        </p:grpSpPr>
        <p:sp>
          <p:nvSpPr>
            <p:cNvPr id="29" name="任意多边形: 形状 28"/>
            <p:cNvSpPr/>
            <p:nvPr>
              <p:custDataLst>
                <p:tags r:id="rId28"/>
              </p:custDataLst>
            </p:nvPr>
          </p:nvSpPr>
          <p:spPr>
            <a:xfrm>
              <a:off x="864689" y="2708212"/>
              <a:ext cx="528423" cy="391927"/>
            </a:xfrm>
            <a:custGeom>
              <a:avLst/>
              <a:gdLst>
                <a:gd name="connsiteX0" fmla="*/ 509221 w 528423"/>
                <a:gd name="connsiteY0" fmla="*/ 21526 h 391927"/>
                <a:gd name="connsiteX1" fmla="*/ 474448 w 528423"/>
                <a:gd name="connsiteY1" fmla="*/ 21526 h 391927"/>
                <a:gd name="connsiteX2" fmla="*/ 474448 w 528423"/>
                <a:gd name="connsiteY2" fmla="*/ 17622 h 391927"/>
                <a:gd name="connsiteX3" fmla="*/ 456826 w 528423"/>
                <a:gd name="connsiteY3" fmla="*/ 0 h 391927"/>
                <a:gd name="connsiteX4" fmla="*/ 388251 w 528423"/>
                <a:gd name="connsiteY4" fmla="*/ 0 h 391927"/>
                <a:gd name="connsiteX5" fmla="*/ 379698 w 528423"/>
                <a:gd name="connsiteY5" fmla="*/ 8553 h 391927"/>
                <a:gd name="connsiteX6" fmla="*/ 388251 w 528423"/>
                <a:gd name="connsiteY6" fmla="*/ 17106 h 391927"/>
                <a:gd name="connsiteX7" fmla="*/ 456826 w 528423"/>
                <a:gd name="connsiteY7" fmla="*/ 17106 h 391927"/>
                <a:gd name="connsiteX8" fmla="*/ 457342 w 528423"/>
                <a:gd name="connsiteY8" fmla="*/ 17622 h 391927"/>
                <a:gd name="connsiteX9" fmla="*/ 457342 w 528423"/>
                <a:gd name="connsiteY9" fmla="*/ 121958 h 391927"/>
                <a:gd name="connsiteX10" fmla="*/ 465895 w 528423"/>
                <a:gd name="connsiteY10" fmla="*/ 130511 h 391927"/>
                <a:gd name="connsiteX11" fmla="*/ 474448 w 528423"/>
                <a:gd name="connsiteY11" fmla="*/ 121958 h 391927"/>
                <a:gd name="connsiteX12" fmla="*/ 474448 w 528423"/>
                <a:gd name="connsiteY12" fmla="*/ 38632 h 391927"/>
                <a:gd name="connsiteX13" fmla="*/ 509221 w 528423"/>
                <a:gd name="connsiteY13" fmla="*/ 38632 h 391927"/>
                <a:gd name="connsiteX14" fmla="*/ 511318 w 528423"/>
                <a:gd name="connsiteY14" fmla="*/ 40729 h 391927"/>
                <a:gd name="connsiteX15" fmla="*/ 511318 w 528423"/>
                <a:gd name="connsiteY15" fmla="*/ 339273 h 391927"/>
                <a:gd name="connsiteX16" fmla="*/ 475800 w 528423"/>
                <a:gd name="connsiteY16" fmla="*/ 374791 h 391927"/>
                <a:gd name="connsiteX17" fmla="*/ 52624 w 528423"/>
                <a:gd name="connsiteY17" fmla="*/ 374791 h 391927"/>
                <a:gd name="connsiteX18" fmla="*/ 17106 w 528423"/>
                <a:gd name="connsiteY18" fmla="*/ 339273 h 391927"/>
                <a:gd name="connsiteX19" fmla="*/ 17106 w 528423"/>
                <a:gd name="connsiteY19" fmla="*/ 40744 h 391927"/>
                <a:gd name="connsiteX20" fmla="*/ 19202 w 528423"/>
                <a:gd name="connsiteY20" fmla="*/ 38647 h 391927"/>
                <a:gd name="connsiteX21" fmla="*/ 55115 w 528423"/>
                <a:gd name="connsiteY21" fmla="*/ 38647 h 391927"/>
                <a:gd name="connsiteX22" fmla="*/ 55115 w 528423"/>
                <a:gd name="connsiteY22" fmla="*/ 331328 h 391927"/>
                <a:gd name="connsiteX23" fmla="*/ 77006 w 528423"/>
                <a:gd name="connsiteY23" fmla="*/ 353219 h 391927"/>
                <a:gd name="connsiteX24" fmla="*/ 452587 w 528423"/>
                <a:gd name="connsiteY24" fmla="*/ 353219 h 391927"/>
                <a:gd name="connsiteX25" fmla="*/ 474478 w 528423"/>
                <a:gd name="connsiteY25" fmla="*/ 331328 h 391927"/>
                <a:gd name="connsiteX26" fmla="*/ 474478 w 528423"/>
                <a:gd name="connsiteY26" fmla="*/ 158463 h 391927"/>
                <a:gd name="connsiteX27" fmla="*/ 465925 w 528423"/>
                <a:gd name="connsiteY27" fmla="*/ 149895 h 391927"/>
                <a:gd name="connsiteX28" fmla="*/ 457372 w 528423"/>
                <a:gd name="connsiteY28" fmla="*/ 158463 h 391927"/>
                <a:gd name="connsiteX29" fmla="*/ 457372 w 528423"/>
                <a:gd name="connsiteY29" fmla="*/ 281606 h 391927"/>
                <a:gd name="connsiteX30" fmla="*/ 318916 w 528423"/>
                <a:gd name="connsiteY30" fmla="*/ 281606 h 391927"/>
                <a:gd name="connsiteX31" fmla="*/ 273372 w 528423"/>
                <a:gd name="connsiteY31" fmla="*/ 301294 h 391927"/>
                <a:gd name="connsiteX32" fmla="*/ 273372 w 528423"/>
                <a:gd name="connsiteY32" fmla="*/ 190593 h 391927"/>
                <a:gd name="connsiteX33" fmla="*/ 264819 w 528423"/>
                <a:gd name="connsiteY33" fmla="*/ 182041 h 391927"/>
                <a:gd name="connsiteX34" fmla="*/ 256266 w 528423"/>
                <a:gd name="connsiteY34" fmla="*/ 190593 h 391927"/>
                <a:gd name="connsiteX35" fmla="*/ 256266 w 528423"/>
                <a:gd name="connsiteY35" fmla="*/ 301294 h 391927"/>
                <a:gd name="connsiteX36" fmla="*/ 210722 w 528423"/>
                <a:gd name="connsiteY36" fmla="*/ 281606 h 391927"/>
                <a:gd name="connsiteX37" fmla="*/ 171832 w 528423"/>
                <a:gd name="connsiteY37" fmla="*/ 281606 h 391927"/>
                <a:gd name="connsiteX38" fmla="*/ 163279 w 528423"/>
                <a:gd name="connsiteY38" fmla="*/ 290159 h 391927"/>
                <a:gd name="connsiteX39" fmla="*/ 171832 w 528423"/>
                <a:gd name="connsiteY39" fmla="*/ 298712 h 391927"/>
                <a:gd name="connsiteX40" fmla="*/ 210722 w 528423"/>
                <a:gd name="connsiteY40" fmla="*/ 298712 h 391927"/>
                <a:gd name="connsiteX41" fmla="*/ 255522 w 528423"/>
                <a:gd name="connsiteY41" fmla="*/ 336068 h 391927"/>
                <a:gd name="connsiteX42" fmla="*/ 76991 w 528423"/>
                <a:gd name="connsiteY42" fmla="*/ 336068 h 391927"/>
                <a:gd name="connsiteX43" fmla="*/ 72221 w 528423"/>
                <a:gd name="connsiteY43" fmla="*/ 331298 h 391927"/>
                <a:gd name="connsiteX44" fmla="*/ 72221 w 528423"/>
                <a:gd name="connsiteY44" fmla="*/ 298712 h 391927"/>
                <a:gd name="connsiteX45" fmla="*/ 135281 w 528423"/>
                <a:gd name="connsiteY45" fmla="*/ 298712 h 391927"/>
                <a:gd name="connsiteX46" fmla="*/ 143834 w 528423"/>
                <a:gd name="connsiteY46" fmla="*/ 290159 h 391927"/>
                <a:gd name="connsiteX47" fmla="*/ 135281 w 528423"/>
                <a:gd name="connsiteY47" fmla="*/ 281606 h 391927"/>
                <a:gd name="connsiteX48" fmla="*/ 72221 w 528423"/>
                <a:gd name="connsiteY48" fmla="*/ 281606 h 391927"/>
                <a:gd name="connsiteX49" fmla="*/ 72221 w 528423"/>
                <a:gd name="connsiteY49" fmla="*/ 17622 h 391927"/>
                <a:gd name="connsiteX50" fmla="*/ 72737 w 528423"/>
                <a:gd name="connsiteY50" fmla="*/ 17106 h 391927"/>
                <a:gd name="connsiteX51" fmla="*/ 141312 w 528423"/>
                <a:gd name="connsiteY51" fmla="*/ 17106 h 391927"/>
                <a:gd name="connsiteX52" fmla="*/ 149865 w 528423"/>
                <a:gd name="connsiteY52" fmla="*/ 8553 h 391927"/>
                <a:gd name="connsiteX53" fmla="*/ 141312 w 528423"/>
                <a:gd name="connsiteY53" fmla="*/ 0 h 391927"/>
                <a:gd name="connsiteX54" fmla="*/ 72737 w 528423"/>
                <a:gd name="connsiteY54" fmla="*/ 0 h 391927"/>
                <a:gd name="connsiteX55" fmla="*/ 55100 w 528423"/>
                <a:gd name="connsiteY55" fmla="*/ 17622 h 391927"/>
                <a:gd name="connsiteX56" fmla="*/ 55100 w 528423"/>
                <a:gd name="connsiteY56" fmla="*/ 21526 h 391927"/>
                <a:gd name="connsiteX57" fmla="*/ 19202 w 528423"/>
                <a:gd name="connsiteY57" fmla="*/ 21526 h 391927"/>
                <a:gd name="connsiteX58" fmla="*/ 0 w 528423"/>
                <a:gd name="connsiteY58" fmla="*/ 40744 h 391927"/>
                <a:gd name="connsiteX59" fmla="*/ 0 w 528423"/>
                <a:gd name="connsiteY59" fmla="*/ 339288 h 391927"/>
                <a:gd name="connsiteX60" fmla="*/ 52624 w 528423"/>
                <a:gd name="connsiteY60" fmla="*/ 391927 h 391927"/>
                <a:gd name="connsiteX61" fmla="*/ 475800 w 528423"/>
                <a:gd name="connsiteY61" fmla="*/ 391927 h 391927"/>
                <a:gd name="connsiteX62" fmla="*/ 528423 w 528423"/>
                <a:gd name="connsiteY62" fmla="*/ 339288 h 391927"/>
                <a:gd name="connsiteX63" fmla="*/ 528423 w 528423"/>
                <a:gd name="connsiteY63" fmla="*/ 40744 h 391927"/>
                <a:gd name="connsiteX64" fmla="*/ 509221 w 528423"/>
                <a:gd name="connsiteY64" fmla="*/ 21526 h 391927"/>
                <a:gd name="connsiteX65" fmla="*/ 509221 w 528423"/>
                <a:gd name="connsiteY65" fmla="*/ 21526 h 391927"/>
                <a:gd name="connsiteX66" fmla="*/ 318886 w 528423"/>
                <a:gd name="connsiteY66" fmla="*/ 298727 h 391927"/>
                <a:gd name="connsiteX67" fmla="*/ 457342 w 528423"/>
                <a:gd name="connsiteY67" fmla="*/ 298727 h 391927"/>
                <a:gd name="connsiteX68" fmla="*/ 457342 w 528423"/>
                <a:gd name="connsiteY68" fmla="*/ 331313 h 391927"/>
                <a:gd name="connsiteX69" fmla="*/ 452572 w 528423"/>
                <a:gd name="connsiteY69" fmla="*/ 336083 h 391927"/>
                <a:gd name="connsiteX70" fmla="*/ 274086 w 528423"/>
                <a:gd name="connsiteY70" fmla="*/ 336083 h 391927"/>
                <a:gd name="connsiteX71" fmla="*/ 318886 w 528423"/>
                <a:gd name="connsiteY71" fmla="*/ 298727 h 391927"/>
                <a:gd name="connsiteX72" fmla="*/ 318886 w 528423"/>
                <a:gd name="connsiteY72" fmla="*/ 298727 h 3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28423" h="391927">
                  <a:moveTo>
                    <a:pt x="509221" y="21526"/>
                  </a:moveTo>
                  <a:lnTo>
                    <a:pt x="474448" y="21526"/>
                  </a:lnTo>
                  <a:lnTo>
                    <a:pt x="474448" y="17622"/>
                  </a:lnTo>
                  <a:cubicBezTo>
                    <a:pt x="474448" y="7915"/>
                    <a:pt x="466548" y="0"/>
                    <a:pt x="456826" y="0"/>
                  </a:cubicBezTo>
                  <a:lnTo>
                    <a:pt x="388251" y="0"/>
                  </a:lnTo>
                  <a:cubicBezTo>
                    <a:pt x="383526" y="0"/>
                    <a:pt x="379698" y="3828"/>
                    <a:pt x="379698" y="8553"/>
                  </a:cubicBezTo>
                  <a:cubicBezTo>
                    <a:pt x="379698" y="13277"/>
                    <a:pt x="383526" y="17106"/>
                    <a:pt x="388251" y="17106"/>
                  </a:cubicBezTo>
                  <a:lnTo>
                    <a:pt x="456826" y="17106"/>
                  </a:lnTo>
                  <a:cubicBezTo>
                    <a:pt x="457099" y="17106"/>
                    <a:pt x="457342" y="17334"/>
                    <a:pt x="457342" y="17622"/>
                  </a:cubicBezTo>
                  <a:lnTo>
                    <a:pt x="457342" y="121958"/>
                  </a:lnTo>
                  <a:cubicBezTo>
                    <a:pt x="457342" y="126682"/>
                    <a:pt x="461170" y="130511"/>
                    <a:pt x="465895" y="130511"/>
                  </a:cubicBezTo>
                  <a:cubicBezTo>
                    <a:pt x="470619" y="130511"/>
                    <a:pt x="474448" y="126682"/>
                    <a:pt x="474448" y="121958"/>
                  </a:cubicBezTo>
                  <a:lnTo>
                    <a:pt x="474448" y="38632"/>
                  </a:lnTo>
                  <a:lnTo>
                    <a:pt x="509221" y="38632"/>
                  </a:lnTo>
                  <a:cubicBezTo>
                    <a:pt x="510376" y="38632"/>
                    <a:pt x="511318" y="39574"/>
                    <a:pt x="511318" y="40729"/>
                  </a:cubicBezTo>
                  <a:lnTo>
                    <a:pt x="511318" y="339273"/>
                  </a:lnTo>
                  <a:cubicBezTo>
                    <a:pt x="511318" y="358855"/>
                    <a:pt x="495397" y="374791"/>
                    <a:pt x="475800" y="374791"/>
                  </a:cubicBezTo>
                  <a:lnTo>
                    <a:pt x="52624" y="374791"/>
                  </a:lnTo>
                  <a:cubicBezTo>
                    <a:pt x="33042" y="374791"/>
                    <a:pt x="17106" y="358855"/>
                    <a:pt x="17106" y="339273"/>
                  </a:cubicBezTo>
                  <a:lnTo>
                    <a:pt x="17106" y="40744"/>
                  </a:lnTo>
                  <a:cubicBezTo>
                    <a:pt x="17106" y="39589"/>
                    <a:pt x="18048" y="38647"/>
                    <a:pt x="19202" y="38647"/>
                  </a:cubicBezTo>
                  <a:lnTo>
                    <a:pt x="55115" y="38647"/>
                  </a:lnTo>
                  <a:lnTo>
                    <a:pt x="55115" y="331328"/>
                  </a:lnTo>
                  <a:cubicBezTo>
                    <a:pt x="55115" y="343405"/>
                    <a:pt x="64929" y="353219"/>
                    <a:pt x="77006" y="353219"/>
                  </a:cubicBezTo>
                  <a:lnTo>
                    <a:pt x="452587" y="353219"/>
                  </a:lnTo>
                  <a:cubicBezTo>
                    <a:pt x="464664" y="353219"/>
                    <a:pt x="474478" y="343405"/>
                    <a:pt x="474478" y="331328"/>
                  </a:cubicBezTo>
                  <a:lnTo>
                    <a:pt x="474478" y="158463"/>
                  </a:lnTo>
                  <a:cubicBezTo>
                    <a:pt x="474478" y="153739"/>
                    <a:pt x="470650" y="149895"/>
                    <a:pt x="465925" y="149895"/>
                  </a:cubicBezTo>
                  <a:cubicBezTo>
                    <a:pt x="461201" y="149895"/>
                    <a:pt x="457372" y="153723"/>
                    <a:pt x="457372" y="158463"/>
                  </a:cubicBezTo>
                  <a:lnTo>
                    <a:pt x="457372" y="281606"/>
                  </a:lnTo>
                  <a:lnTo>
                    <a:pt x="318916" y="281606"/>
                  </a:lnTo>
                  <a:cubicBezTo>
                    <a:pt x="300990" y="281606"/>
                    <a:pt x="284796" y="289187"/>
                    <a:pt x="273372" y="301294"/>
                  </a:cubicBezTo>
                  <a:lnTo>
                    <a:pt x="273372" y="190593"/>
                  </a:lnTo>
                  <a:cubicBezTo>
                    <a:pt x="273372" y="185869"/>
                    <a:pt x="269544" y="182041"/>
                    <a:pt x="264819" y="182041"/>
                  </a:cubicBezTo>
                  <a:cubicBezTo>
                    <a:pt x="260095" y="182041"/>
                    <a:pt x="256266" y="185869"/>
                    <a:pt x="256266" y="190593"/>
                  </a:cubicBezTo>
                  <a:lnTo>
                    <a:pt x="256266" y="301294"/>
                  </a:lnTo>
                  <a:cubicBezTo>
                    <a:pt x="244842" y="289187"/>
                    <a:pt x="228648" y="281606"/>
                    <a:pt x="210722" y="281606"/>
                  </a:cubicBezTo>
                  <a:lnTo>
                    <a:pt x="171832" y="281606"/>
                  </a:lnTo>
                  <a:cubicBezTo>
                    <a:pt x="167107" y="281606"/>
                    <a:pt x="163279" y="285434"/>
                    <a:pt x="163279" y="290159"/>
                  </a:cubicBezTo>
                  <a:cubicBezTo>
                    <a:pt x="163279" y="294883"/>
                    <a:pt x="167107" y="298712"/>
                    <a:pt x="171832" y="298712"/>
                  </a:cubicBezTo>
                  <a:lnTo>
                    <a:pt x="210722" y="298712"/>
                  </a:lnTo>
                  <a:cubicBezTo>
                    <a:pt x="233039" y="298712"/>
                    <a:pt x="251648" y="314860"/>
                    <a:pt x="255522" y="336068"/>
                  </a:cubicBezTo>
                  <a:lnTo>
                    <a:pt x="76991" y="336068"/>
                  </a:lnTo>
                  <a:cubicBezTo>
                    <a:pt x="74363" y="336068"/>
                    <a:pt x="72221" y="333926"/>
                    <a:pt x="72221" y="331298"/>
                  </a:cubicBezTo>
                  <a:lnTo>
                    <a:pt x="72221" y="298712"/>
                  </a:lnTo>
                  <a:lnTo>
                    <a:pt x="135281" y="298712"/>
                  </a:lnTo>
                  <a:cubicBezTo>
                    <a:pt x="140005" y="298712"/>
                    <a:pt x="143834" y="294883"/>
                    <a:pt x="143834" y="290159"/>
                  </a:cubicBezTo>
                  <a:cubicBezTo>
                    <a:pt x="143834" y="285434"/>
                    <a:pt x="140005" y="281606"/>
                    <a:pt x="135281" y="281606"/>
                  </a:cubicBezTo>
                  <a:lnTo>
                    <a:pt x="72221" y="281606"/>
                  </a:lnTo>
                  <a:lnTo>
                    <a:pt x="72221" y="17622"/>
                  </a:lnTo>
                  <a:cubicBezTo>
                    <a:pt x="72221" y="17349"/>
                    <a:pt x="72449" y="17106"/>
                    <a:pt x="72737" y="17106"/>
                  </a:cubicBezTo>
                  <a:lnTo>
                    <a:pt x="141312" y="17106"/>
                  </a:lnTo>
                  <a:cubicBezTo>
                    <a:pt x="146036" y="17106"/>
                    <a:pt x="149865" y="13277"/>
                    <a:pt x="149865" y="8553"/>
                  </a:cubicBezTo>
                  <a:cubicBezTo>
                    <a:pt x="149865" y="3828"/>
                    <a:pt x="146036" y="0"/>
                    <a:pt x="141312" y="0"/>
                  </a:cubicBezTo>
                  <a:lnTo>
                    <a:pt x="72737" y="0"/>
                  </a:lnTo>
                  <a:cubicBezTo>
                    <a:pt x="63015" y="0"/>
                    <a:pt x="55100" y="7915"/>
                    <a:pt x="55100" y="17622"/>
                  </a:cubicBezTo>
                  <a:lnTo>
                    <a:pt x="55100" y="21526"/>
                  </a:lnTo>
                  <a:lnTo>
                    <a:pt x="19202" y="21526"/>
                  </a:lnTo>
                  <a:cubicBezTo>
                    <a:pt x="8614" y="21526"/>
                    <a:pt x="0" y="30155"/>
                    <a:pt x="0" y="40744"/>
                  </a:cubicBezTo>
                  <a:lnTo>
                    <a:pt x="0" y="339288"/>
                  </a:lnTo>
                  <a:cubicBezTo>
                    <a:pt x="0" y="368319"/>
                    <a:pt x="23608" y="391927"/>
                    <a:pt x="52624" y="391927"/>
                  </a:cubicBezTo>
                  <a:lnTo>
                    <a:pt x="475800" y="391927"/>
                  </a:lnTo>
                  <a:cubicBezTo>
                    <a:pt x="504831" y="391927"/>
                    <a:pt x="528423" y="368319"/>
                    <a:pt x="528423" y="339288"/>
                  </a:cubicBezTo>
                  <a:lnTo>
                    <a:pt x="528423" y="40744"/>
                  </a:lnTo>
                  <a:cubicBezTo>
                    <a:pt x="528439" y="30140"/>
                    <a:pt x="519810" y="21526"/>
                    <a:pt x="509221" y="21526"/>
                  </a:cubicBezTo>
                  <a:lnTo>
                    <a:pt x="509221" y="21526"/>
                  </a:lnTo>
                  <a:close/>
                  <a:moveTo>
                    <a:pt x="318886" y="298727"/>
                  </a:moveTo>
                  <a:lnTo>
                    <a:pt x="457342" y="298727"/>
                  </a:lnTo>
                  <a:lnTo>
                    <a:pt x="457342" y="331313"/>
                  </a:lnTo>
                  <a:cubicBezTo>
                    <a:pt x="457342" y="333941"/>
                    <a:pt x="455200" y="336083"/>
                    <a:pt x="452572" y="336083"/>
                  </a:cubicBezTo>
                  <a:lnTo>
                    <a:pt x="274086" y="336083"/>
                  </a:lnTo>
                  <a:cubicBezTo>
                    <a:pt x="277960" y="314860"/>
                    <a:pt x="296570" y="298727"/>
                    <a:pt x="318886" y="298727"/>
                  </a:cubicBezTo>
                  <a:lnTo>
                    <a:pt x="318886" y="298727"/>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0" name="任意多边形: 形状 29"/>
            <p:cNvSpPr/>
            <p:nvPr>
              <p:custDataLst>
                <p:tags r:id="rId29"/>
              </p:custDataLst>
            </p:nvPr>
          </p:nvSpPr>
          <p:spPr>
            <a:xfrm>
              <a:off x="1007619" y="2516768"/>
              <a:ext cx="244196" cy="345608"/>
            </a:xfrm>
            <a:custGeom>
              <a:avLst/>
              <a:gdLst>
                <a:gd name="connsiteX0" fmla="*/ 7755 w 244196"/>
                <a:gd name="connsiteY0" fmla="*/ 120059 h 345608"/>
                <a:gd name="connsiteX1" fmla="*/ 17083 w 244196"/>
                <a:gd name="connsiteY1" fmla="*/ 112342 h 345608"/>
                <a:gd name="connsiteX2" fmla="*/ 50823 w 244196"/>
                <a:gd name="connsiteY2" fmla="*/ 44678 h 345608"/>
                <a:gd name="connsiteX3" fmla="*/ 121844 w 244196"/>
                <a:gd name="connsiteY3" fmla="*/ 17091 h 345608"/>
                <a:gd name="connsiteX4" fmla="*/ 227091 w 244196"/>
                <a:gd name="connsiteY4" fmla="*/ 122338 h 345608"/>
                <a:gd name="connsiteX5" fmla="*/ 207919 w 244196"/>
                <a:gd name="connsiteY5" fmla="*/ 182906 h 345608"/>
                <a:gd name="connsiteX6" fmla="*/ 207706 w 244196"/>
                <a:gd name="connsiteY6" fmla="*/ 183210 h 345608"/>
                <a:gd name="connsiteX7" fmla="*/ 152941 w 244196"/>
                <a:gd name="connsiteY7" fmla="*/ 268465 h 345608"/>
                <a:gd name="connsiteX8" fmla="*/ 151589 w 244196"/>
                <a:gd name="connsiteY8" fmla="*/ 273099 h 345608"/>
                <a:gd name="connsiteX9" fmla="*/ 151589 w 244196"/>
                <a:gd name="connsiteY9" fmla="*/ 284189 h 345608"/>
                <a:gd name="connsiteX10" fmla="*/ 147502 w 244196"/>
                <a:gd name="connsiteY10" fmla="*/ 288260 h 345608"/>
                <a:gd name="connsiteX11" fmla="*/ 146940 w 244196"/>
                <a:gd name="connsiteY11" fmla="*/ 288260 h 345608"/>
                <a:gd name="connsiteX12" fmla="*/ 152394 w 244196"/>
                <a:gd name="connsiteY12" fmla="*/ 195758 h 345608"/>
                <a:gd name="connsiteX13" fmla="*/ 162132 w 244196"/>
                <a:gd name="connsiteY13" fmla="*/ 195758 h 345608"/>
                <a:gd name="connsiteX14" fmla="*/ 187426 w 244196"/>
                <a:gd name="connsiteY14" fmla="*/ 170465 h 345608"/>
                <a:gd name="connsiteX15" fmla="*/ 187426 w 244196"/>
                <a:gd name="connsiteY15" fmla="*/ 169432 h 345608"/>
                <a:gd name="connsiteX16" fmla="*/ 162132 w 244196"/>
                <a:gd name="connsiteY16" fmla="*/ 144138 h 345608"/>
                <a:gd name="connsiteX17" fmla="*/ 136883 w 244196"/>
                <a:gd name="connsiteY17" fmla="*/ 167943 h 345608"/>
                <a:gd name="connsiteX18" fmla="*/ 136245 w 244196"/>
                <a:gd name="connsiteY18" fmla="*/ 178653 h 345608"/>
                <a:gd name="connsiteX19" fmla="*/ 106242 w 244196"/>
                <a:gd name="connsiteY19" fmla="*/ 178653 h 345608"/>
                <a:gd name="connsiteX20" fmla="*/ 105604 w 244196"/>
                <a:gd name="connsiteY20" fmla="*/ 167943 h 345608"/>
                <a:gd name="connsiteX21" fmla="*/ 80356 w 244196"/>
                <a:gd name="connsiteY21" fmla="*/ 144138 h 345608"/>
                <a:gd name="connsiteX22" fmla="*/ 55062 w 244196"/>
                <a:gd name="connsiteY22" fmla="*/ 169432 h 345608"/>
                <a:gd name="connsiteX23" fmla="*/ 55062 w 244196"/>
                <a:gd name="connsiteY23" fmla="*/ 170465 h 345608"/>
                <a:gd name="connsiteX24" fmla="*/ 80356 w 244196"/>
                <a:gd name="connsiteY24" fmla="*/ 195758 h 345608"/>
                <a:gd name="connsiteX25" fmla="*/ 90093 w 244196"/>
                <a:gd name="connsiteY25" fmla="*/ 195758 h 345608"/>
                <a:gd name="connsiteX26" fmla="*/ 95547 w 244196"/>
                <a:gd name="connsiteY26" fmla="*/ 288199 h 345608"/>
                <a:gd name="connsiteX27" fmla="*/ 92053 w 244196"/>
                <a:gd name="connsiteY27" fmla="*/ 284189 h 345608"/>
                <a:gd name="connsiteX28" fmla="*/ 92053 w 244196"/>
                <a:gd name="connsiteY28" fmla="*/ 273099 h 345608"/>
                <a:gd name="connsiteX29" fmla="*/ 90701 w 244196"/>
                <a:gd name="connsiteY29" fmla="*/ 268465 h 345608"/>
                <a:gd name="connsiteX30" fmla="*/ 35935 w 244196"/>
                <a:gd name="connsiteY30" fmla="*/ 183210 h 345608"/>
                <a:gd name="connsiteX31" fmla="*/ 35738 w 244196"/>
                <a:gd name="connsiteY31" fmla="*/ 182906 h 345608"/>
                <a:gd name="connsiteX32" fmla="*/ 19255 w 244196"/>
                <a:gd name="connsiteY32" fmla="*/ 146006 h 345608"/>
                <a:gd name="connsiteX33" fmla="*/ 9001 w 244196"/>
                <a:gd name="connsiteY33" fmla="*/ 139580 h 345608"/>
                <a:gd name="connsiteX34" fmla="*/ 2575 w 244196"/>
                <a:gd name="connsiteY34" fmla="*/ 149834 h 345608"/>
                <a:gd name="connsiteX35" fmla="*/ 21640 w 244196"/>
                <a:gd name="connsiteY35" fmla="*/ 192599 h 345608"/>
                <a:gd name="connsiteX36" fmla="*/ 74947 w 244196"/>
                <a:gd name="connsiteY36" fmla="*/ 275590 h 345608"/>
                <a:gd name="connsiteX37" fmla="*/ 74947 w 244196"/>
                <a:gd name="connsiteY37" fmla="*/ 284158 h 345608"/>
                <a:gd name="connsiteX38" fmla="*/ 87587 w 244196"/>
                <a:gd name="connsiteY38" fmla="*/ 303527 h 345608"/>
                <a:gd name="connsiteX39" fmla="*/ 87587 w 244196"/>
                <a:gd name="connsiteY39" fmla="*/ 318005 h 345608"/>
                <a:gd name="connsiteX40" fmla="*/ 115205 w 244196"/>
                <a:gd name="connsiteY40" fmla="*/ 345608 h 345608"/>
                <a:gd name="connsiteX41" fmla="*/ 128437 w 244196"/>
                <a:gd name="connsiteY41" fmla="*/ 345608 h 345608"/>
                <a:gd name="connsiteX42" fmla="*/ 156055 w 244196"/>
                <a:gd name="connsiteY42" fmla="*/ 318005 h 345608"/>
                <a:gd name="connsiteX43" fmla="*/ 156055 w 244196"/>
                <a:gd name="connsiteY43" fmla="*/ 303527 h 345608"/>
                <a:gd name="connsiteX44" fmla="*/ 168695 w 244196"/>
                <a:gd name="connsiteY44" fmla="*/ 284158 h 345608"/>
                <a:gd name="connsiteX45" fmla="*/ 168695 w 244196"/>
                <a:gd name="connsiteY45" fmla="*/ 275590 h 345608"/>
                <a:gd name="connsiteX46" fmla="*/ 222002 w 244196"/>
                <a:gd name="connsiteY46" fmla="*/ 192599 h 345608"/>
                <a:gd name="connsiteX47" fmla="*/ 244197 w 244196"/>
                <a:gd name="connsiteY47" fmla="*/ 122322 h 345608"/>
                <a:gd name="connsiteX48" fmla="*/ 121844 w 244196"/>
                <a:gd name="connsiteY48" fmla="*/ 0 h 345608"/>
                <a:gd name="connsiteX49" fmla="*/ 39262 w 244196"/>
                <a:gd name="connsiteY49" fmla="*/ 32069 h 345608"/>
                <a:gd name="connsiteX50" fmla="*/ 38 w 244196"/>
                <a:gd name="connsiteY50" fmla="*/ 110746 h 345608"/>
                <a:gd name="connsiteX51" fmla="*/ 7755 w 244196"/>
                <a:gd name="connsiteY51" fmla="*/ 120059 h 345608"/>
                <a:gd name="connsiteX52" fmla="*/ 7755 w 244196"/>
                <a:gd name="connsiteY52" fmla="*/ 120059 h 345608"/>
                <a:gd name="connsiteX53" fmla="*/ 154004 w 244196"/>
                <a:gd name="connsiteY53" fmla="*/ 168945 h 345608"/>
                <a:gd name="connsiteX54" fmla="*/ 162177 w 244196"/>
                <a:gd name="connsiteY54" fmla="*/ 161243 h 345608"/>
                <a:gd name="connsiteX55" fmla="*/ 170366 w 244196"/>
                <a:gd name="connsiteY55" fmla="*/ 169432 h 345608"/>
                <a:gd name="connsiteX56" fmla="*/ 170366 w 244196"/>
                <a:gd name="connsiteY56" fmla="*/ 170465 h 345608"/>
                <a:gd name="connsiteX57" fmla="*/ 162177 w 244196"/>
                <a:gd name="connsiteY57" fmla="*/ 178653 h 345608"/>
                <a:gd name="connsiteX58" fmla="*/ 153442 w 244196"/>
                <a:gd name="connsiteY58" fmla="*/ 178653 h 345608"/>
                <a:gd name="connsiteX59" fmla="*/ 154004 w 244196"/>
                <a:gd name="connsiteY59" fmla="*/ 168945 h 345608"/>
                <a:gd name="connsiteX60" fmla="*/ 80401 w 244196"/>
                <a:gd name="connsiteY60" fmla="*/ 178653 h 345608"/>
                <a:gd name="connsiteX61" fmla="*/ 72213 w 244196"/>
                <a:gd name="connsiteY61" fmla="*/ 170465 h 345608"/>
                <a:gd name="connsiteX62" fmla="*/ 72213 w 244196"/>
                <a:gd name="connsiteY62" fmla="*/ 169432 h 345608"/>
                <a:gd name="connsiteX63" fmla="*/ 80401 w 244196"/>
                <a:gd name="connsiteY63" fmla="*/ 161243 h 345608"/>
                <a:gd name="connsiteX64" fmla="*/ 88574 w 244196"/>
                <a:gd name="connsiteY64" fmla="*/ 168945 h 345608"/>
                <a:gd name="connsiteX65" fmla="*/ 89151 w 244196"/>
                <a:gd name="connsiteY65" fmla="*/ 178653 h 345608"/>
                <a:gd name="connsiteX66" fmla="*/ 80401 w 244196"/>
                <a:gd name="connsiteY66" fmla="*/ 178653 h 345608"/>
                <a:gd name="connsiteX67" fmla="*/ 135273 w 244196"/>
                <a:gd name="connsiteY67" fmla="*/ 195774 h 345608"/>
                <a:gd name="connsiteX68" fmla="*/ 129819 w 244196"/>
                <a:gd name="connsiteY68" fmla="*/ 288275 h 345608"/>
                <a:gd name="connsiteX69" fmla="*/ 112729 w 244196"/>
                <a:gd name="connsiteY69" fmla="*/ 288275 h 345608"/>
                <a:gd name="connsiteX70" fmla="*/ 107275 w 244196"/>
                <a:gd name="connsiteY70" fmla="*/ 195774 h 345608"/>
                <a:gd name="connsiteX71" fmla="*/ 135273 w 244196"/>
                <a:gd name="connsiteY71" fmla="*/ 195774 h 345608"/>
                <a:gd name="connsiteX72" fmla="*/ 138965 w 244196"/>
                <a:gd name="connsiteY72" fmla="*/ 318035 h 345608"/>
                <a:gd name="connsiteX73" fmla="*/ 128467 w 244196"/>
                <a:gd name="connsiteY73" fmla="*/ 328533 h 345608"/>
                <a:gd name="connsiteX74" fmla="*/ 115220 w 244196"/>
                <a:gd name="connsiteY74" fmla="*/ 328533 h 345608"/>
                <a:gd name="connsiteX75" fmla="*/ 104723 w 244196"/>
                <a:gd name="connsiteY75" fmla="*/ 318035 h 345608"/>
                <a:gd name="connsiteX76" fmla="*/ 104723 w 244196"/>
                <a:gd name="connsiteY76" fmla="*/ 305381 h 345608"/>
                <a:gd name="connsiteX77" fmla="*/ 138965 w 244196"/>
                <a:gd name="connsiteY77" fmla="*/ 305381 h 345608"/>
                <a:gd name="connsiteX78" fmla="*/ 138965 w 244196"/>
                <a:gd name="connsiteY78" fmla="*/ 318035 h 34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4196" h="345608">
                  <a:moveTo>
                    <a:pt x="7755" y="120059"/>
                  </a:moveTo>
                  <a:cubicBezTo>
                    <a:pt x="12449" y="120499"/>
                    <a:pt x="16627" y="117051"/>
                    <a:pt x="17083" y="112342"/>
                  </a:cubicBezTo>
                  <a:cubicBezTo>
                    <a:pt x="19529" y="86394"/>
                    <a:pt x="31515" y="62361"/>
                    <a:pt x="50823" y="44678"/>
                  </a:cubicBezTo>
                  <a:cubicBezTo>
                    <a:pt x="70253" y="26889"/>
                    <a:pt x="95486" y="17091"/>
                    <a:pt x="121844" y="17091"/>
                  </a:cubicBezTo>
                  <a:cubicBezTo>
                    <a:pt x="179876" y="17091"/>
                    <a:pt x="227091" y="64306"/>
                    <a:pt x="227091" y="122338"/>
                  </a:cubicBezTo>
                  <a:cubicBezTo>
                    <a:pt x="227091" y="144168"/>
                    <a:pt x="220467" y="165117"/>
                    <a:pt x="207919" y="182906"/>
                  </a:cubicBezTo>
                  <a:cubicBezTo>
                    <a:pt x="207843" y="182998"/>
                    <a:pt x="207782" y="183104"/>
                    <a:pt x="207706" y="183210"/>
                  </a:cubicBezTo>
                  <a:lnTo>
                    <a:pt x="152941" y="268465"/>
                  </a:lnTo>
                  <a:cubicBezTo>
                    <a:pt x="152060" y="269848"/>
                    <a:pt x="151589" y="271458"/>
                    <a:pt x="151589" y="273099"/>
                  </a:cubicBezTo>
                  <a:lnTo>
                    <a:pt x="151589" y="284189"/>
                  </a:lnTo>
                  <a:cubicBezTo>
                    <a:pt x="151589" y="286437"/>
                    <a:pt x="149751" y="288260"/>
                    <a:pt x="147502" y="288260"/>
                  </a:cubicBezTo>
                  <a:lnTo>
                    <a:pt x="146940" y="288260"/>
                  </a:lnTo>
                  <a:lnTo>
                    <a:pt x="152394" y="195758"/>
                  </a:lnTo>
                  <a:lnTo>
                    <a:pt x="162132" y="195758"/>
                  </a:lnTo>
                  <a:cubicBezTo>
                    <a:pt x="176078" y="195758"/>
                    <a:pt x="187426" y="184410"/>
                    <a:pt x="187426" y="170465"/>
                  </a:cubicBezTo>
                  <a:lnTo>
                    <a:pt x="187426" y="169432"/>
                  </a:lnTo>
                  <a:cubicBezTo>
                    <a:pt x="187426" y="155486"/>
                    <a:pt x="176078" y="144138"/>
                    <a:pt x="162132" y="144138"/>
                  </a:cubicBezTo>
                  <a:cubicBezTo>
                    <a:pt x="148763" y="144138"/>
                    <a:pt x="137658" y="154605"/>
                    <a:pt x="136883" y="167943"/>
                  </a:cubicBezTo>
                  <a:lnTo>
                    <a:pt x="136245" y="178653"/>
                  </a:lnTo>
                  <a:lnTo>
                    <a:pt x="106242" y="178653"/>
                  </a:lnTo>
                  <a:lnTo>
                    <a:pt x="105604" y="167943"/>
                  </a:lnTo>
                  <a:cubicBezTo>
                    <a:pt x="104814" y="154605"/>
                    <a:pt x="93724" y="144138"/>
                    <a:pt x="80356" y="144138"/>
                  </a:cubicBezTo>
                  <a:cubicBezTo>
                    <a:pt x="66410" y="144138"/>
                    <a:pt x="55062" y="155486"/>
                    <a:pt x="55062" y="169432"/>
                  </a:cubicBezTo>
                  <a:lnTo>
                    <a:pt x="55062" y="170465"/>
                  </a:lnTo>
                  <a:cubicBezTo>
                    <a:pt x="55062" y="184410"/>
                    <a:pt x="66410" y="195758"/>
                    <a:pt x="80356" y="195758"/>
                  </a:cubicBezTo>
                  <a:lnTo>
                    <a:pt x="90093" y="195758"/>
                  </a:lnTo>
                  <a:lnTo>
                    <a:pt x="95547" y="288199"/>
                  </a:lnTo>
                  <a:cubicBezTo>
                    <a:pt x="93572" y="287911"/>
                    <a:pt x="92053" y="286224"/>
                    <a:pt x="92053" y="284189"/>
                  </a:cubicBezTo>
                  <a:lnTo>
                    <a:pt x="92053" y="273099"/>
                  </a:lnTo>
                  <a:cubicBezTo>
                    <a:pt x="92053" y="271458"/>
                    <a:pt x="91582" y="269848"/>
                    <a:pt x="90701" y="268465"/>
                  </a:cubicBezTo>
                  <a:lnTo>
                    <a:pt x="35935" y="183210"/>
                  </a:lnTo>
                  <a:cubicBezTo>
                    <a:pt x="35875" y="183104"/>
                    <a:pt x="35799" y="182998"/>
                    <a:pt x="35738" y="182906"/>
                  </a:cubicBezTo>
                  <a:cubicBezTo>
                    <a:pt x="27869" y="171725"/>
                    <a:pt x="22309" y="159314"/>
                    <a:pt x="19255" y="146006"/>
                  </a:cubicBezTo>
                  <a:cubicBezTo>
                    <a:pt x="18192" y="141403"/>
                    <a:pt x="13589" y="138532"/>
                    <a:pt x="9001" y="139580"/>
                  </a:cubicBezTo>
                  <a:cubicBezTo>
                    <a:pt x="4398" y="140643"/>
                    <a:pt x="1527" y="145231"/>
                    <a:pt x="2575" y="149834"/>
                  </a:cubicBezTo>
                  <a:cubicBezTo>
                    <a:pt x="6114" y="165269"/>
                    <a:pt x="12525" y="179655"/>
                    <a:pt x="21640" y="192599"/>
                  </a:cubicBezTo>
                  <a:lnTo>
                    <a:pt x="74947" y="275590"/>
                  </a:lnTo>
                  <a:lnTo>
                    <a:pt x="74947" y="284158"/>
                  </a:lnTo>
                  <a:cubicBezTo>
                    <a:pt x="74947" y="292802"/>
                    <a:pt x="80158" y="300246"/>
                    <a:pt x="87587" y="303527"/>
                  </a:cubicBezTo>
                  <a:lnTo>
                    <a:pt x="87587" y="318005"/>
                  </a:lnTo>
                  <a:cubicBezTo>
                    <a:pt x="87587" y="333227"/>
                    <a:pt x="99968" y="345608"/>
                    <a:pt x="115205" y="345608"/>
                  </a:cubicBezTo>
                  <a:lnTo>
                    <a:pt x="128437" y="345608"/>
                  </a:lnTo>
                  <a:cubicBezTo>
                    <a:pt x="143659" y="345608"/>
                    <a:pt x="156055" y="333227"/>
                    <a:pt x="156055" y="318005"/>
                  </a:cubicBezTo>
                  <a:lnTo>
                    <a:pt x="156055" y="303527"/>
                  </a:lnTo>
                  <a:cubicBezTo>
                    <a:pt x="163484" y="300231"/>
                    <a:pt x="168695" y="292802"/>
                    <a:pt x="168695" y="284158"/>
                  </a:cubicBezTo>
                  <a:lnTo>
                    <a:pt x="168695" y="275590"/>
                  </a:lnTo>
                  <a:lnTo>
                    <a:pt x="222002" y="192599"/>
                  </a:lnTo>
                  <a:cubicBezTo>
                    <a:pt x="236510" y="171953"/>
                    <a:pt x="244197" y="147647"/>
                    <a:pt x="244197" y="122322"/>
                  </a:cubicBezTo>
                  <a:cubicBezTo>
                    <a:pt x="244212" y="54887"/>
                    <a:pt x="189325" y="0"/>
                    <a:pt x="121844" y="0"/>
                  </a:cubicBezTo>
                  <a:cubicBezTo>
                    <a:pt x="91187" y="0"/>
                    <a:pt x="61867" y="11394"/>
                    <a:pt x="39262" y="32069"/>
                  </a:cubicBezTo>
                  <a:cubicBezTo>
                    <a:pt x="16809" y="52608"/>
                    <a:pt x="2879" y="80546"/>
                    <a:pt x="38" y="110746"/>
                  </a:cubicBezTo>
                  <a:cubicBezTo>
                    <a:pt x="-403" y="115456"/>
                    <a:pt x="3061" y="119618"/>
                    <a:pt x="7755" y="120059"/>
                  </a:cubicBezTo>
                  <a:lnTo>
                    <a:pt x="7755" y="120059"/>
                  </a:lnTo>
                  <a:close/>
                  <a:moveTo>
                    <a:pt x="154004" y="168945"/>
                  </a:moveTo>
                  <a:cubicBezTo>
                    <a:pt x="154263" y="164631"/>
                    <a:pt x="157848" y="161243"/>
                    <a:pt x="162177" y="161243"/>
                  </a:cubicBezTo>
                  <a:cubicBezTo>
                    <a:pt x="166689" y="161243"/>
                    <a:pt x="170366" y="164920"/>
                    <a:pt x="170366" y="169432"/>
                  </a:cubicBezTo>
                  <a:lnTo>
                    <a:pt x="170366" y="170465"/>
                  </a:lnTo>
                  <a:cubicBezTo>
                    <a:pt x="170366" y="174976"/>
                    <a:pt x="166704" y="178653"/>
                    <a:pt x="162177" y="178653"/>
                  </a:cubicBezTo>
                  <a:lnTo>
                    <a:pt x="153442" y="178653"/>
                  </a:lnTo>
                  <a:lnTo>
                    <a:pt x="154004" y="168945"/>
                  </a:lnTo>
                  <a:close/>
                  <a:moveTo>
                    <a:pt x="80401" y="178653"/>
                  </a:moveTo>
                  <a:cubicBezTo>
                    <a:pt x="75889" y="178653"/>
                    <a:pt x="72213" y="174976"/>
                    <a:pt x="72213" y="170465"/>
                  </a:cubicBezTo>
                  <a:lnTo>
                    <a:pt x="72213" y="169432"/>
                  </a:lnTo>
                  <a:cubicBezTo>
                    <a:pt x="72213" y="164920"/>
                    <a:pt x="75874" y="161243"/>
                    <a:pt x="80401" y="161243"/>
                  </a:cubicBezTo>
                  <a:cubicBezTo>
                    <a:pt x="84731" y="161243"/>
                    <a:pt x="88316" y="164631"/>
                    <a:pt x="88574" y="168945"/>
                  </a:cubicBezTo>
                  <a:lnTo>
                    <a:pt x="89151" y="178653"/>
                  </a:lnTo>
                  <a:lnTo>
                    <a:pt x="80401" y="178653"/>
                  </a:lnTo>
                  <a:close/>
                  <a:moveTo>
                    <a:pt x="135273" y="195774"/>
                  </a:moveTo>
                  <a:lnTo>
                    <a:pt x="129819" y="288275"/>
                  </a:lnTo>
                  <a:lnTo>
                    <a:pt x="112729" y="288275"/>
                  </a:lnTo>
                  <a:lnTo>
                    <a:pt x="107275" y="195774"/>
                  </a:lnTo>
                  <a:lnTo>
                    <a:pt x="135273" y="195774"/>
                  </a:lnTo>
                  <a:close/>
                  <a:moveTo>
                    <a:pt x="138965" y="318035"/>
                  </a:moveTo>
                  <a:cubicBezTo>
                    <a:pt x="138965" y="323823"/>
                    <a:pt x="134255" y="328533"/>
                    <a:pt x="128467" y="328533"/>
                  </a:cubicBezTo>
                  <a:lnTo>
                    <a:pt x="115220" y="328533"/>
                  </a:lnTo>
                  <a:cubicBezTo>
                    <a:pt x="109432" y="328533"/>
                    <a:pt x="104723" y="323823"/>
                    <a:pt x="104723" y="318035"/>
                  </a:cubicBezTo>
                  <a:lnTo>
                    <a:pt x="104723" y="305381"/>
                  </a:lnTo>
                  <a:lnTo>
                    <a:pt x="138965" y="305381"/>
                  </a:lnTo>
                  <a:lnTo>
                    <a:pt x="138965" y="318035"/>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1" name="任意多边形: 形状 30"/>
            <p:cNvSpPr/>
            <p:nvPr>
              <p:custDataLst>
                <p:tags r:id="rId30"/>
              </p:custDataLst>
            </p:nvPr>
          </p:nvSpPr>
          <p:spPr>
            <a:xfrm>
              <a:off x="1270808" y="2548232"/>
              <a:ext cx="35786" cy="33509"/>
            </a:xfrm>
            <a:custGeom>
              <a:avLst/>
              <a:gdLst>
                <a:gd name="connsiteX0" fmla="*/ 8565 w 35786"/>
                <a:gd name="connsiteY0" fmla="*/ 33510 h 33509"/>
                <a:gd name="connsiteX1" fmla="*/ 14201 w 35786"/>
                <a:gd name="connsiteY1" fmla="*/ 31383 h 33509"/>
                <a:gd name="connsiteX2" fmla="*/ 32872 w 35786"/>
                <a:gd name="connsiteY2" fmla="*/ 14991 h 33509"/>
                <a:gd name="connsiteX3" fmla="*/ 33662 w 35786"/>
                <a:gd name="connsiteY3" fmla="*/ 2914 h 33509"/>
                <a:gd name="connsiteX4" fmla="*/ 21585 w 35786"/>
                <a:gd name="connsiteY4" fmla="*/ 2124 h 33509"/>
                <a:gd name="connsiteX5" fmla="*/ 2914 w 35786"/>
                <a:gd name="connsiteY5" fmla="*/ 18516 h 33509"/>
                <a:gd name="connsiteX6" fmla="*/ 2124 w 35786"/>
                <a:gd name="connsiteY6" fmla="*/ 30593 h 33509"/>
                <a:gd name="connsiteX7" fmla="*/ 8565 w 35786"/>
                <a:gd name="connsiteY7" fmla="*/ 33510 h 33509"/>
                <a:gd name="connsiteX8" fmla="*/ 8565 w 35786"/>
                <a:gd name="connsiteY8" fmla="*/ 33510 h 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6" h="33509">
                  <a:moveTo>
                    <a:pt x="8565" y="33510"/>
                  </a:moveTo>
                  <a:cubicBezTo>
                    <a:pt x="10571" y="33510"/>
                    <a:pt x="12576" y="32811"/>
                    <a:pt x="14201" y="31383"/>
                  </a:cubicBezTo>
                  <a:lnTo>
                    <a:pt x="32872" y="14991"/>
                  </a:lnTo>
                  <a:cubicBezTo>
                    <a:pt x="36427" y="11877"/>
                    <a:pt x="36776" y="6469"/>
                    <a:pt x="33662" y="2914"/>
                  </a:cubicBezTo>
                  <a:cubicBezTo>
                    <a:pt x="30548" y="-641"/>
                    <a:pt x="25139" y="-990"/>
                    <a:pt x="21585" y="2124"/>
                  </a:cubicBezTo>
                  <a:lnTo>
                    <a:pt x="2914" y="18516"/>
                  </a:lnTo>
                  <a:cubicBezTo>
                    <a:pt x="-641" y="21630"/>
                    <a:pt x="-990" y="27038"/>
                    <a:pt x="2124" y="30593"/>
                  </a:cubicBezTo>
                  <a:cubicBezTo>
                    <a:pt x="3826" y="32522"/>
                    <a:pt x="6180" y="33510"/>
                    <a:pt x="8565" y="33510"/>
                  </a:cubicBezTo>
                  <a:lnTo>
                    <a:pt x="8565" y="3351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2" name="任意多边形: 形状 31"/>
            <p:cNvSpPr/>
            <p:nvPr>
              <p:custDataLst>
                <p:tags r:id="rId31"/>
              </p:custDataLst>
            </p:nvPr>
          </p:nvSpPr>
          <p:spPr>
            <a:xfrm>
              <a:off x="1270805" y="2618371"/>
              <a:ext cx="35773" cy="33509"/>
            </a:xfrm>
            <a:custGeom>
              <a:avLst/>
              <a:gdLst>
                <a:gd name="connsiteX0" fmla="*/ 2917 w 35773"/>
                <a:gd name="connsiteY0" fmla="*/ 14991 h 33509"/>
                <a:gd name="connsiteX1" fmla="*/ 21587 w 35773"/>
                <a:gd name="connsiteY1" fmla="*/ 31383 h 33509"/>
                <a:gd name="connsiteX2" fmla="*/ 27223 w 35773"/>
                <a:gd name="connsiteY2" fmla="*/ 33510 h 33509"/>
                <a:gd name="connsiteX3" fmla="*/ 33649 w 35773"/>
                <a:gd name="connsiteY3" fmla="*/ 30593 h 33509"/>
                <a:gd name="connsiteX4" fmla="*/ 32859 w 35773"/>
                <a:gd name="connsiteY4" fmla="*/ 18516 h 33509"/>
                <a:gd name="connsiteX5" fmla="*/ 14189 w 35773"/>
                <a:gd name="connsiteY5" fmla="*/ 2124 h 33509"/>
                <a:gd name="connsiteX6" fmla="*/ 2111 w 35773"/>
                <a:gd name="connsiteY6" fmla="*/ 2914 h 33509"/>
                <a:gd name="connsiteX7" fmla="*/ 2917 w 35773"/>
                <a:gd name="connsiteY7" fmla="*/ 14991 h 33509"/>
                <a:gd name="connsiteX8" fmla="*/ 2917 w 35773"/>
                <a:gd name="connsiteY8" fmla="*/ 14991 h 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3" h="33509">
                  <a:moveTo>
                    <a:pt x="2917" y="14991"/>
                  </a:moveTo>
                  <a:lnTo>
                    <a:pt x="21587" y="31383"/>
                  </a:lnTo>
                  <a:cubicBezTo>
                    <a:pt x="23212" y="32811"/>
                    <a:pt x="25218" y="33510"/>
                    <a:pt x="27223" y="33510"/>
                  </a:cubicBezTo>
                  <a:cubicBezTo>
                    <a:pt x="29608" y="33510"/>
                    <a:pt x="31963" y="32522"/>
                    <a:pt x="33649" y="30593"/>
                  </a:cubicBezTo>
                  <a:cubicBezTo>
                    <a:pt x="36763" y="27038"/>
                    <a:pt x="36414" y="21630"/>
                    <a:pt x="32859" y="18516"/>
                  </a:cubicBezTo>
                  <a:lnTo>
                    <a:pt x="14189" y="2124"/>
                  </a:lnTo>
                  <a:cubicBezTo>
                    <a:pt x="10634" y="-990"/>
                    <a:pt x="5226" y="-641"/>
                    <a:pt x="2111" y="2914"/>
                  </a:cubicBezTo>
                  <a:cubicBezTo>
                    <a:pt x="-988" y="6454"/>
                    <a:pt x="-638" y="11862"/>
                    <a:pt x="2917" y="14991"/>
                  </a:cubicBezTo>
                  <a:lnTo>
                    <a:pt x="2917" y="14991"/>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3" name="任意多边形: 形状 32"/>
            <p:cNvSpPr/>
            <p:nvPr>
              <p:custDataLst>
                <p:tags r:id="rId32"/>
              </p:custDataLst>
            </p:nvPr>
          </p:nvSpPr>
          <p:spPr>
            <a:xfrm>
              <a:off x="952347" y="2548247"/>
              <a:ext cx="35770" cy="33494"/>
            </a:xfrm>
            <a:custGeom>
              <a:avLst/>
              <a:gdLst>
                <a:gd name="connsiteX0" fmla="*/ 2914 w 35770"/>
                <a:gd name="connsiteY0" fmla="*/ 14976 h 33494"/>
                <a:gd name="connsiteX1" fmla="*/ 21585 w 35770"/>
                <a:gd name="connsiteY1" fmla="*/ 31368 h 33494"/>
                <a:gd name="connsiteX2" fmla="*/ 27221 w 35770"/>
                <a:gd name="connsiteY2" fmla="*/ 33495 h 33494"/>
                <a:gd name="connsiteX3" fmla="*/ 33647 w 35770"/>
                <a:gd name="connsiteY3" fmla="*/ 30578 h 33494"/>
                <a:gd name="connsiteX4" fmla="*/ 32857 w 35770"/>
                <a:gd name="connsiteY4" fmla="*/ 18501 h 33494"/>
                <a:gd name="connsiteX5" fmla="*/ 14201 w 35770"/>
                <a:gd name="connsiteY5" fmla="*/ 2124 h 33494"/>
                <a:gd name="connsiteX6" fmla="*/ 2124 w 35770"/>
                <a:gd name="connsiteY6" fmla="*/ 2914 h 33494"/>
                <a:gd name="connsiteX7" fmla="*/ 2914 w 35770"/>
                <a:gd name="connsiteY7" fmla="*/ 14976 h 33494"/>
                <a:gd name="connsiteX8" fmla="*/ 2914 w 35770"/>
                <a:gd name="connsiteY8" fmla="*/ 14976 h 3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0" h="33494">
                  <a:moveTo>
                    <a:pt x="2914" y="14976"/>
                  </a:moveTo>
                  <a:lnTo>
                    <a:pt x="21585" y="31368"/>
                  </a:lnTo>
                  <a:cubicBezTo>
                    <a:pt x="23210" y="32796"/>
                    <a:pt x="25215" y="33495"/>
                    <a:pt x="27221" y="33495"/>
                  </a:cubicBezTo>
                  <a:cubicBezTo>
                    <a:pt x="29591" y="33495"/>
                    <a:pt x="31960" y="32507"/>
                    <a:pt x="33647" y="30578"/>
                  </a:cubicBezTo>
                  <a:cubicBezTo>
                    <a:pt x="36761" y="27023"/>
                    <a:pt x="36412" y="21630"/>
                    <a:pt x="32857" y="18501"/>
                  </a:cubicBezTo>
                  <a:lnTo>
                    <a:pt x="14201" y="2124"/>
                  </a:lnTo>
                  <a:cubicBezTo>
                    <a:pt x="10647" y="-990"/>
                    <a:pt x="5238" y="-641"/>
                    <a:pt x="2124" y="2914"/>
                  </a:cubicBezTo>
                  <a:cubicBezTo>
                    <a:pt x="-990" y="6454"/>
                    <a:pt x="-641" y="11862"/>
                    <a:pt x="2914" y="14976"/>
                  </a:cubicBezTo>
                  <a:lnTo>
                    <a:pt x="2914" y="14976"/>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4" name="任意多边形: 形状 33"/>
            <p:cNvSpPr/>
            <p:nvPr>
              <p:custDataLst>
                <p:tags r:id="rId33"/>
              </p:custDataLst>
            </p:nvPr>
          </p:nvSpPr>
          <p:spPr>
            <a:xfrm>
              <a:off x="952349" y="2618371"/>
              <a:ext cx="35796" cy="33509"/>
            </a:xfrm>
            <a:custGeom>
              <a:avLst/>
              <a:gdLst>
                <a:gd name="connsiteX0" fmla="*/ 8563 w 35796"/>
                <a:gd name="connsiteY0" fmla="*/ 33510 h 33509"/>
                <a:gd name="connsiteX1" fmla="*/ 14214 w 35796"/>
                <a:gd name="connsiteY1" fmla="*/ 31383 h 33509"/>
                <a:gd name="connsiteX2" fmla="*/ 32885 w 35796"/>
                <a:gd name="connsiteY2" fmla="*/ 14991 h 33509"/>
                <a:gd name="connsiteX3" fmla="*/ 33659 w 35796"/>
                <a:gd name="connsiteY3" fmla="*/ 2914 h 33509"/>
                <a:gd name="connsiteX4" fmla="*/ 21582 w 35796"/>
                <a:gd name="connsiteY4" fmla="*/ 2124 h 33509"/>
                <a:gd name="connsiteX5" fmla="*/ 2912 w 35796"/>
                <a:gd name="connsiteY5" fmla="*/ 18516 h 33509"/>
                <a:gd name="connsiteX6" fmla="*/ 2137 w 35796"/>
                <a:gd name="connsiteY6" fmla="*/ 30593 h 33509"/>
                <a:gd name="connsiteX7" fmla="*/ 8563 w 35796"/>
                <a:gd name="connsiteY7" fmla="*/ 33510 h 33509"/>
                <a:gd name="connsiteX8" fmla="*/ 8563 w 35796"/>
                <a:gd name="connsiteY8" fmla="*/ 33510 h 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6" h="33509">
                  <a:moveTo>
                    <a:pt x="8563" y="33510"/>
                  </a:moveTo>
                  <a:cubicBezTo>
                    <a:pt x="10568" y="33510"/>
                    <a:pt x="12574" y="32811"/>
                    <a:pt x="14214" y="31383"/>
                  </a:cubicBezTo>
                  <a:lnTo>
                    <a:pt x="32885" y="14991"/>
                  </a:lnTo>
                  <a:cubicBezTo>
                    <a:pt x="36439" y="11877"/>
                    <a:pt x="36789" y="6469"/>
                    <a:pt x="33659" y="2914"/>
                  </a:cubicBezTo>
                  <a:cubicBezTo>
                    <a:pt x="30545" y="-641"/>
                    <a:pt x="25137" y="-990"/>
                    <a:pt x="21582" y="2124"/>
                  </a:cubicBezTo>
                  <a:lnTo>
                    <a:pt x="2912" y="18516"/>
                  </a:lnTo>
                  <a:cubicBezTo>
                    <a:pt x="-643" y="21630"/>
                    <a:pt x="-993" y="27038"/>
                    <a:pt x="2137" y="30593"/>
                  </a:cubicBezTo>
                  <a:cubicBezTo>
                    <a:pt x="3823" y="32522"/>
                    <a:pt x="6178" y="33510"/>
                    <a:pt x="8563" y="33510"/>
                  </a:cubicBezTo>
                  <a:lnTo>
                    <a:pt x="8563" y="3351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5" name="任意多边形: 形状 34"/>
            <p:cNvSpPr/>
            <p:nvPr>
              <p:custDataLst>
                <p:tags r:id="rId34"/>
              </p:custDataLst>
            </p:nvPr>
          </p:nvSpPr>
          <p:spPr>
            <a:xfrm>
              <a:off x="952359" y="2805043"/>
              <a:ext cx="101403" cy="17105"/>
            </a:xfrm>
            <a:custGeom>
              <a:avLst/>
              <a:gdLst>
                <a:gd name="connsiteX0" fmla="*/ 101404 w 101403"/>
                <a:gd name="connsiteY0" fmla="*/ 8553 h 17105"/>
                <a:gd name="connsiteX1" fmla="*/ 92851 w 101403"/>
                <a:gd name="connsiteY1" fmla="*/ 0 h 17105"/>
                <a:gd name="connsiteX2" fmla="*/ 8553 w 101403"/>
                <a:gd name="connsiteY2" fmla="*/ 0 h 17105"/>
                <a:gd name="connsiteX3" fmla="*/ 0 w 101403"/>
                <a:gd name="connsiteY3" fmla="*/ 8553 h 17105"/>
                <a:gd name="connsiteX4" fmla="*/ 8553 w 101403"/>
                <a:gd name="connsiteY4" fmla="*/ 17106 h 17105"/>
                <a:gd name="connsiteX5" fmla="*/ 92851 w 101403"/>
                <a:gd name="connsiteY5" fmla="*/ 17106 h 17105"/>
                <a:gd name="connsiteX6" fmla="*/ 101404 w 101403"/>
                <a:gd name="connsiteY6" fmla="*/ 8553 h 17105"/>
                <a:gd name="connsiteX7" fmla="*/ 101404 w 101403"/>
                <a:gd name="connsiteY7" fmla="*/ 8553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03" h="17105">
                  <a:moveTo>
                    <a:pt x="101404" y="8553"/>
                  </a:moveTo>
                  <a:cubicBezTo>
                    <a:pt x="101404" y="3828"/>
                    <a:pt x="97575" y="0"/>
                    <a:pt x="92851" y="0"/>
                  </a:cubicBezTo>
                  <a:lnTo>
                    <a:pt x="8553" y="0"/>
                  </a:lnTo>
                  <a:cubicBezTo>
                    <a:pt x="3828" y="0"/>
                    <a:pt x="0" y="3828"/>
                    <a:pt x="0" y="8553"/>
                  </a:cubicBezTo>
                  <a:cubicBezTo>
                    <a:pt x="0" y="13277"/>
                    <a:pt x="3828" y="17106"/>
                    <a:pt x="8553" y="17106"/>
                  </a:cubicBezTo>
                  <a:lnTo>
                    <a:pt x="92851" y="17106"/>
                  </a:lnTo>
                  <a:cubicBezTo>
                    <a:pt x="97575" y="17106"/>
                    <a:pt x="101404" y="13277"/>
                    <a:pt x="101404" y="8553"/>
                  </a:cubicBezTo>
                  <a:lnTo>
                    <a:pt x="101404" y="8553"/>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6" name="任意多边形: 形状 35"/>
            <p:cNvSpPr/>
            <p:nvPr>
              <p:custDataLst>
                <p:tags r:id="rId35"/>
              </p:custDataLst>
            </p:nvPr>
          </p:nvSpPr>
          <p:spPr>
            <a:xfrm>
              <a:off x="967809" y="2848566"/>
              <a:ext cx="112007" cy="17105"/>
            </a:xfrm>
            <a:custGeom>
              <a:avLst/>
              <a:gdLst>
                <a:gd name="connsiteX0" fmla="*/ 103470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70 w 112007"/>
                <a:gd name="connsiteY6" fmla="*/ 0 h 17105"/>
                <a:gd name="connsiteX7" fmla="*/ 103470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70"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23" y="3828"/>
                    <a:pt x="108194" y="0"/>
                    <a:pt x="103470" y="0"/>
                  </a:cubicBezTo>
                  <a:lnTo>
                    <a:pt x="103470" y="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7" name="任意多边形: 形状 36"/>
            <p:cNvSpPr/>
            <p:nvPr>
              <p:custDataLst>
                <p:tags r:id="rId36"/>
              </p:custDataLst>
            </p:nvPr>
          </p:nvSpPr>
          <p:spPr>
            <a:xfrm>
              <a:off x="967809" y="2890252"/>
              <a:ext cx="112007" cy="17105"/>
            </a:xfrm>
            <a:custGeom>
              <a:avLst/>
              <a:gdLst>
                <a:gd name="connsiteX0" fmla="*/ 103470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70 w 112007"/>
                <a:gd name="connsiteY6" fmla="*/ 0 h 17105"/>
                <a:gd name="connsiteX7" fmla="*/ 103470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70"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23" y="3843"/>
                    <a:pt x="108194" y="0"/>
                    <a:pt x="103470" y="0"/>
                  </a:cubicBezTo>
                  <a:lnTo>
                    <a:pt x="103470" y="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8" name="任意多边形: 形状 37"/>
            <p:cNvSpPr/>
            <p:nvPr>
              <p:custDataLst>
                <p:tags r:id="rId37"/>
              </p:custDataLst>
            </p:nvPr>
          </p:nvSpPr>
          <p:spPr>
            <a:xfrm>
              <a:off x="967809" y="2931953"/>
              <a:ext cx="112007" cy="17105"/>
            </a:xfrm>
            <a:custGeom>
              <a:avLst/>
              <a:gdLst>
                <a:gd name="connsiteX0" fmla="*/ 103470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70 w 112007"/>
                <a:gd name="connsiteY6" fmla="*/ 0 h 17105"/>
                <a:gd name="connsiteX7" fmla="*/ 103470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70"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23" y="3828"/>
                    <a:pt x="108194" y="0"/>
                    <a:pt x="103470" y="0"/>
                  </a:cubicBezTo>
                  <a:lnTo>
                    <a:pt x="103470" y="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9" name="任意多边形: 形状 38"/>
            <p:cNvSpPr/>
            <p:nvPr>
              <p:custDataLst>
                <p:tags r:id="rId38"/>
              </p:custDataLst>
            </p:nvPr>
          </p:nvSpPr>
          <p:spPr>
            <a:xfrm>
              <a:off x="1205193" y="2805043"/>
              <a:ext cx="101403" cy="17105"/>
            </a:xfrm>
            <a:custGeom>
              <a:avLst/>
              <a:gdLst>
                <a:gd name="connsiteX0" fmla="*/ 101404 w 101403"/>
                <a:gd name="connsiteY0" fmla="*/ 8553 h 17105"/>
                <a:gd name="connsiteX1" fmla="*/ 92851 w 101403"/>
                <a:gd name="connsiteY1" fmla="*/ 0 h 17105"/>
                <a:gd name="connsiteX2" fmla="*/ 8553 w 101403"/>
                <a:gd name="connsiteY2" fmla="*/ 0 h 17105"/>
                <a:gd name="connsiteX3" fmla="*/ 0 w 101403"/>
                <a:gd name="connsiteY3" fmla="*/ 8553 h 17105"/>
                <a:gd name="connsiteX4" fmla="*/ 8553 w 101403"/>
                <a:gd name="connsiteY4" fmla="*/ 17106 h 17105"/>
                <a:gd name="connsiteX5" fmla="*/ 92851 w 101403"/>
                <a:gd name="connsiteY5" fmla="*/ 17106 h 17105"/>
                <a:gd name="connsiteX6" fmla="*/ 101404 w 101403"/>
                <a:gd name="connsiteY6" fmla="*/ 8553 h 17105"/>
                <a:gd name="connsiteX7" fmla="*/ 101404 w 101403"/>
                <a:gd name="connsiteY7" fmla="*/ 8553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03" h="17105">
                  <a:moveTo>
                    <a:pt x="101404" y="8553"/>
                  </a:moveTo>
                  <a:cubicBezTo>
                    <a:pt x="101404" y="3828"/>
                    <a:pt x="97575" y="0"/>
                    <a:pt x="92851" y="0"/>
                  </a:cubicBezTo>
                  <a:lnTo>
                    <a:pt x="8553" y="0"/>
                  </a:lnTo>
                  <a:cubicBezTo>
                    <a:pt x="3828" y="0"/>
                    <a:pt x="0" y="3828"/>
                    <a:pt x="0" y="8553"/>
                  </a:cubicBezTo>
                  <a:cubicBezTo>
                    <a:pt x="0" y="13277"/>
                    <a:pt x="3828" y="17106"/>
                    <a:pt x="8553" y="17106"/>
                  </a:cubicBezTo>
                  <a:lnTo>
                    <a:pt x="92851" y="17106"/>
                  </a:lnTo>
                  <a:cubicBezTo>
                    <a:pt x="97560" y="17106"/>
                    <a:pt x="101404" y="13277"/>
                    <a:pt x="101404" y="8553"/>
                  </a:cubicBezTo>
                  <a:lnTo>
                    <a:pt x="101404" y="8553"/>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0" name="任意多边形: 形状 39"/>
            <p:cNvSpPr/>
            <p:nvPr>
              <p:custDataLst>
                <p:tags r:id="rId39"/>
              </p:custDataLst>
            </p:nvPr>
          </p:nvSpPr>
          <p:spPr>
            <a:xfrm>
              <a:off x="1179124" y="2848566"/>
              <a:ext cx="112007" cy="17105"/>
            </a:xfrm>
            <a:custGeom>
              <a:avLst/>
              <a:gdLst>
                <a:gd name="connsiteX0" fmla="*/ 103455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55 w 112007"/>
                <a:gd name="connsiteY6" fmla="*/ 0 h 17105"/>
                <a:gd name="connsiteX7" fmla="*/ 103455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55"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07" y="3828"/>
                    <a:pt x="108179" y="0"/>
                    <a:pt x="103455" y="0"/>
                  </a:cubicBezTo>
                  <a:lnTo>
                    <a:pt x="103455" y="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1" name="任意多边形: 形状 40"/>
            <p:cNvSpPr/>
            <p:nvPr>
              <p:custDataLst>
                <p:tags r:id="rId40"/>
              </p:custDataLst>
            </p:nvPr>
          </p:nvSpPr>
          <p:spPr>
            <a:xfrm>
              <a:off x="1179124" y="2890252"/>
              <a:ext cx="112007" cy="17105"/>
            </a:xfrm>
            <a:custGeom>
              <a:avLst/>
              <a:gdLst>
                <a:gd name="connsiteX0" fmla="*/ 103455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55 w 112007"/>
                <a:gd name="connsiteY6" fmla="*/ 0 h 17105"/>
                <a:gd name="connsiteX7" fmla="*/ 103455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55"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07" y="3843"/>
                    <a:pt x="108179" y="0"/>
                    <a:pt x="103455" y="0"/>
                  </a:cubicBezTo>
                  <a:lnTo>
                    <a:pt x="103455" y="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2" name="任意多边形: 形状 41"/>
            <p:cNvSpPr/>
            <p:nvPr>
              <p:custDataLst>
                <p:tags r:id="rId41"/>
              </p:custDataLst>
            </p:nvPr>
          </p:nvSpPr>
          <p:spPr>
            <a:xfrm>
              <a:off x="1179124" y="2931953"/>
              <a:ext cx="112007" cy="17105"/>
            </a:xfrm>
            <a:custGeom>
              <a:avLst/>
              <a:gdLst>
                <a:gd name="connsiteX0" fmla="*/ 103455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55 w 112007"/>
                <a:gd name="connsiteY6" fmla="*/ 0 h 17105"/>
                <a:gd name="connsiteX7" fmla="*/ 103455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55"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07" y="3828"/>
                    <a:pt x="108179" y="0"/>
                    <a:pt x="103455" y="0"/>
                  </a:cubicBezTo>
                  <a:lnTo>
                    <a:pt x="103455" y="0"/>
                  </a:lnTo>
                  <a:close/>
                </a:path>
              </a:pathLst>
            </a:custGeom>
            <a:grpFill/>
            <a:ln w="151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43" name="图形 2"/>
          <p:cNvGrpSpPr/>
          <p:nvPr>
            <p:custDataLst>
              <p:tags r:id="rId42"/>
            </p:custDataLst>
          </p:nvPr>
        </p:nvGrpSpPr>
        <p:grpSpPr>
          <a:xfrm>
            <a:off x="7241695" y="3970227"/>
            <a:ext cx="429774" cy="285001"/>
            <a:chOff x="4143375" y="2789586"/>
            <a:chExt cx="3901535" cy="2587275"/>
          </a:xfrm>
          <a:solidFill>
            <a:srgbClr val="388E3F"/>
          </a:solidFill>
        </p:grpSpPr>
        <p:sp>
          <p:nvSpPr>
            <p:cNvPr id="44" name="任意多边形: 形状 43"/>
            <p:cNvSpPr/>
            <p:nvPr>
              <p:custDataLst>
                <p:tags r:id="rId43"/>
              </p:custDataLst>
            </p:nvPr>
          </p:nvSpPr>
          <p:spPr>
            <a:xfrm>
              <a:off x="4389881" y="3528726"/>
              <a:ext cx="2258663" cy="1601628"/>
            </a:xfrm>
            <a:custGeom>
              <a:avLst/>
              <a:gdLst>
                <a:gd name="connsiteX0" fmla="*/ 2197037 w 2258663"/>
                <a:gd name="connsiteY0" fmla="*/ 95 h 1601628"/>
                <a:gd name="connsiteX1" fmla="*/ 868775 w 2258663"/>
                <a:gd name="connsiteY1" fmla="*/ 95 h 1601628"/>
                <a:gd name="connsiteX2" fmla="*/ 807149 w 2258663"/>
                <a:gd name="connsiteY2" fmla="*/ 61722 h 1601628"/>
                <a:gd name="connsiteX3" fmla="*/ 868775 w 2258663"/>
                <a:gd name="connsiteY3" fmla="*/ 123349 h 1601628"/>
                <a:gd name="connsiteX4" fmla="*/ 2135410 w 2258663"/>
                <a:gd name="connsiteY4" fmla="*/ 123349 h 1601628"/>
                <a:gd name="connsiteX5" fmla="*/ 2135410 w 2258663"/>
                <a:gd name="connsiteY5" fmla="*/ 1378172 h 1601628"/>
                <a:gd name="connsiteX6" fmla="*/ 1586008 w 2258663"/>
                <a:gd name="connsiteY6" fmla="*/ 760095 h 1601628"/>
                <a:gd name="connsiteX7" fmla="*/ 1541812 w 2258663"/>
                <a:gd name="connsiteY7" fmla="*/ 739426 h 1601628"/>
                <a:gd name="connsiteX8" fmla="*/ 1496473 w 2258663"/>
                <a:gd name="connsiteY8" fmla="*/ 757428 h 1601628"/>
                <a:gd name="connsiteX9" fmla="*/ 1216628 w 2258663"/>
                <a:gd name="connsiteY9" fmla="*/ 1037272 h 1601628"/>
                <a:gd name="connsiteX10" fmla="*/ 931069 w 2258663"/>
                <a:gd name="connsiteY10" fmla="*/ 680371 h 1601628"/>
                <a:gd name="connsiteX11" fmla="*/ 886397 w 2258663"/>
                <a:gd name="connsiteY11" fmla="*/ 657320 h 1601628"/>
                <a:gd name="connsiteX12" fmla="*/ 839438 w 2258663"/>
                <a:gd name="connsiteY12" fmla="*/ 675322 h 1601628"/>
                <a:gd name="connsiteX13" fmla="*/ 123063 w 2258663"/>
                <a:gd name="connsiteY13" fmla="*/ 1391412 h 1601628"/>
                <a:gd name="connsiteX14" fmla="*/ 123063 w 2258663"/>
                <a:gd name="connsiteY14" fmla="*/ 123254 h 1601628"/>
                <a:gd name="connsiteX15" fmla="*/ 515874 w 2258663"/>
                <a:gd name="connsiteY15" fmla="*/ 123254 h 1601628"/>
                <a:gd name="connsiteX16" fmla="*/ 577501 w 2258663"/>
                <a:gd name="connsiteY16" fmla="*/ 61627 h 1601628"/>
                <a:gd name="connsiteX17" fmla="*/ 515874 w 2258663"/>
                <a:gd name="connsiteY17" fmla="*/ 0 h 1601628"/>
                <a:gd name="connsiteX18" fmla="*/ 61532 w 2258663"/>
                <a:gd name="connsiteY18" fmla="*/ 0 h 1601628"/>
                <a:gd name="connsiteX19" fmla="*/ 0 w 2258663"/>
                <a:gd name="connsiteY19" fmla="*/ 61627 h 1601628"/>
                <a:gd name="connsiteX20" fmla="*/ 0 w 2258663"/>
                <a:gd name="connsiteY20" fmla="*/ 1540097 h 1601628"/>
                <a:gd name="connsiteX21" fmla="*/ 61532 w 2258663"/>
                <a:gd name="connsiteY21" fmla="*/ 1601629 h 1601628"/>
                <a:gd name="connsiteX22" fmla="*/ 2197037 w 2258663"/>
                <a:gd name="connsiteY22" fmla="*/ 1601629 h 1601628"/>
                <a:gd name="connsiteX23" fmla="*/ 2258663 w 2258663"/>
                <a:gd name="connsiteY23" fmla="*/ 1540097 h 1601628"/>
                <a:gd name="connsiteX24" fmla="*/ 2258663 w 2258663"/>
                <a:gd name="connsiteY24" fmla="*/ 61627 h 1601628"/>
                <a:gd name="connsiteX25" fmla="*/ 2197037 w 2258663"/>
                <a:gd name="connsiteY25" fmla="*/ 95 h 1601628"/>
                <a:gd name="connsiteX26" fmla="*/ 2197037 w 2258663"/>
                <a:gd name="connsiteY26" fmla="*/ 95 h 1601628"/>
                <a:gd name="connsiteX27" fmla="*/ 210217 w 2258663"/>
                <a:gd name="connsiteY27" fmla="*/ 1478471 h 1601628"/>
                <a:gd name="connsiteX28" fmla="*/ 877729 w 2258663"/>
                <a:gd name="connsiteY28" fmla="*/ 810958 h 1601628"/>
                <a:gd name="connsiteX29" fmla="*/ 1411796 w 2258663"/>
                <a:gd name="connsiteY29" fmla="*/ 1478471 h 1601628"/>
                <a:gd name="connsiteX30" fmla="*/ 210217 w 2258663"/>
                <a:gd name="connsiteY30" fmla="*/ 1478471 h 1601628"/>
                <a:gd name="connsiteX31" fmla="*/ 1569530 w 2258663"/>
                <a:gd name="connsiteY31" fmla="*/ 1478471 h 1601628"/>
                <a:gd name="connsiteX32" fmla="*/ 1293876 w 2258663"/>
                <a:gd name="connsiteY32" fmla="*/ 1133951 h 1601628"/>
                <a:gd name="connsiteX33" fmla="*/ 1537240 w 2258663"/>
                <a:gd name="connsiteY33" fmla="*/ 890588 h 1601628"/>
                <a:gd name="connsiteX34" fmla="*/ 2059781 w 2258663"/>
                <a:gd name="connsiteY34" fmla="*/ 1478471 h 1601628"/>
                <a:gd name="connsiteX35" fmla="*/ 1569530 w 2258663"/>
                <a:gd name="connsiteY35" fmla="*/ 1478471 h 160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8663" h="1601628">
                  <a:moveTo>
                    <a:pt x="2197037" y="95"/>
                  </a:moveTo>
                  <a:lnTo>
                    <a:pt x="868775" y="95"/>
                  </a:lnTo>
                  <a:cubicBezTo>
                    <a:pt x="834771" y="95"/>
                    <a:pt x="807149" y="27622"/>
                    <a:pt x="807149" y="61722"/>
                  </a:cubicBezTo>
                  <a:cubicBezTo>
                    <a:pt x="807149" y="95726"/>
                    <a:pt x="834676" y="123349"/>
                    <a:pt x="868775" y="123349"/>
                  </a:cubicBezTo>
                  <a:lnTo>
                    <a:pt x="2135410" y="123349"/>
                  </a:lnTo>
                  <a:lnTo>
                    <a:pt x="2135410" y="1378172"/>
                  </a:lnTo>
                  <a:lnTo>
                    <a:pt x="1586008" y="760095"/>
                  </a:lnTo>
                  <a:cubicBezTo>
                    <a:pt x="1574768" y="747427"/>
                    <a:pt x="1558766" y="739902"/>
                    <a:pt x="1541812" y="739426"/>
                  </a:cubicBezTo>
                  <a:cubicBezTo>
                    <a:pt x="1525048" y="738949"/>
                    <a:pt x="1508474" y="745427"/>
                    <a:pt x="1496473" y="757428"/>
                  </a:cubicBezTo>
                  <a:lnTo>
                    <a:pt x="1216628" y="1037272"/>
                  </a:lnTo>
                  <a:lnTo>
                    <a:pt x="931069" y="680371"/>
                  </a:lnTo>
                  <a:cubicBezTo>
                    <a:pt x="920115" y="666655"/>
                    <a:pt x="903923" y="658273"/>
                    <a:pt x="886397" y="657320"/>
                  </a:cubicBezTo>
                  <a:cubicBezTo>
                    <a:pt x="868871" y="656368"/>
                    <a:pt x="851821" y="662940"/>
                    <a:pt x="839438" y="675322"/>
                  </a:cubicBezTo>
                  <a:lnTo>
                    <a:pt x="123063" y="1391412"/>
                  </a:lnTo>
                  <a:lnTo>
                    <a:pt x="123063" y="123254"/>
                  </a:lnTo>
                  <a:lnTo>
                    <a:pt x="515874" y="123254"/>
                  </a:lnTo>
                  <a:cubicBezTo>
                    <a:pt x="549878" y="123254"/>
                    <a:pt x="577501" y="95631"/>
                    <a:pt x="577501" y="61627"/>
                  </a:cubicBezTo>
                  <a:cubicBezTo>
                    <a:pt x="577501" y="27622"/>
                    <a:pt x="549878" y="0"/>
                    <a:pt x="515874" y="0"/>
                  </a:cubicBezTo>
                  <a:lnTo>
                    <a:pt x="61532" y="0"/>
                  </a:lnTo>
                  <a:cubicBezTo>
                    <a:pt x="27527" y="0"/>
                    <a:pt x="0" y="27527"/>
                    <a:pt x="0" y="61627"/>
                  </a:cubicBezTo>
                  <a:lnTo>
                    <a:pt x="0" y="1540097"/>
                  </a:lnTo>
                  <a:cubicBezTo>
                    <a:pt x="0" y="1574102"/>
                    <a:pt x="27527" y="1601629"/>
                    <a:pt x="61532" y="1601629"/>
                  </a:cubicBezTo>
                  <a:lnTo>
                    <a:pt x="2197037" y="1601629"/>
                  </a:lnTo>
                  <a:cubicBezTo>
                    <a:pt x="2231041" y="1601629"/>
                    <a:pt x="2258663" y="1574102"/>
                    <a:pt x="2258663" y="1540097"/>
                  </a:cubicBezTo>
                  <a:lnTo>
                    <a:pt x="2258663" y="61627"/>
                  </a:lnTo>
                  <a:cubicBezTo>
                    <a:pt x="2258663" y="27622"/>
                    <a:pt x="2231041" y="95"/>
                    <a:pt x="2197037" y="95"/>
                  </a:cubicBezTo>
                  <a:lnTo>
                    <a:pt x="2197037" y="95"/>
                  </a:lnTo>
                  <a:close/>
                  <a:moveTo>
                    <a:pt x="210217" y="1478471"/>
                  </a:moveTo>
                  <a:lnTo>
                    <a:pt x="877729" y="810958"/>
                  </a:lnTo>
                  <a:lnTo>
                    <a:pt x="1411796" y="1478471"/>
                  </a:lnTo>
                  <a:lnTo>
                    <a:pt x="210217" y="1478471"/>
                  </a:lnTo>
                  <a:close/>
                  <a:moveTo>
                    <a:pt x="1569530" y="1478471"/>
                  </a:moveTo>
                  <a:lnTo>
                    <a:pt x="1293876" y="1133951"/>
                  </a:lnTo>
                  <a:lnTo>
                    <a:pt x="1537240" y="890588"/>
                  </a:lnTo>
                  <a:lnTo>
                    <a:pt x="2059781" y="1478471"/>
                  </a:lnTo>
                  <a:lnTo>
                    <a:pt x="1569530" y="1478471"/>
                  </a:lnTo>
                  <a:close/>
                </a:path>
              </a:pathLst>
            </a:custGeom>
            <a:grp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5" name="任意多边形: 形状 44"/>
            <p:cNvSpPr/>
            <p:nvPr>
              <p:custDataLst>
                <p:tags r:id="rId44"/>
              </p:custDataLst>
            </p:nvPr>
          </p:nvSpPr>
          <p:spPr>
            <a:xfrm>
              <a:off x="5950362" y="3693127"/>
              <a:ext cx="451675" cy="451675"/>
            </a:xfrm>
            <a:custGeom>
              <a:avLst/>
              <a:gdLst>
                <a:gd name="connsiteX0" fmla="*/ 225838 w 451675"/>
                <a:gd name="connsiteY0" fmla="*/ 0 h 451675"/>
                <a:gd name="connsiteX1" fmla="*/ 0 w 451675"/>
                <a:gd name="connsiteY1" fmla="*/ 225838 h 451675"/>
                <a:gd name="connsiteX2" fmla="*/ 225838 w 451675"/>
                <a:gd name="connsiteY2" fmla="*/ 451675 h 451675"/>
                <a:gd name="connsiteX3" fmla="*/ 451675 w 451675"/>
                <a:gd name="connsiteY3" fmla="*/ 225838 h 451675"/>
                <a:gd name="connsiteX4" fmla="*/ 225838 w 451675"/>
                <a:gd name="connsiteY4" fmla="*/ 0 h 451675"/>
                <a:gd name="connsiteX5" fmla="*/ 225838 w 451675"/>
                <a:gd name="connsiteY5" fmla="*/ 0 h 451675"/>
                <a:gd name="connsiteX6" fmla="*/ 225838 w 451675"/>
                <a:gd name="connsiteY6" fmla="*/ 328517 h 451675"/>
                <a:gd name="connsiteX7" fmla="*/ 123158 w 451675"/>
                <a:gd name="connsiteY7" fmla="*/ 225838 h 451675"/>
                <a:gd name="connsiteX8" fmla="*/ 225838 w 451675"/>
                <a:gd name="connsiteY8" fmla="*/ 123158 h 451675"/>
                <a:gd name="connsiteX9" fmla="*/ 328517 w 451675"/>
                <a:gd name="connsiteY9" fmla="*/ 225838 h 451675"/>
                <a:gd name="connsiteX10" fmla="*/ 225838 w 451675"/>
                <a:gd name="connsiteY10" fmla="*/ 328517 h 451675"/>
                <a:gd name="connsiteX11" fmla="*/ 225838 w 451675"/>
                <a:gd name="connsiteY11" fmla="*/ 328517 h 45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675" h="451675">
                  <a:moveTo>
                    <a:pt x="225838" y="0"/>
                  </a:moveTo>
                  <a:cubicBezTo>
                    <a:pt x="101346" y="0"/>
                    <a:pt x="0" y="101346"/>
                    <a:pt x="0" y="225838"/>
                  </a:cubicBezTo>
                  <a:cubicBezTo>
                    <a:pt x="0" y="350425"/>
                    <a:pt x="101346" y="451675"/>
                    <a:pt x="225838" y="451675"/>
                  </a:cubicBezTo>
                  <a:cubicBezTo>
                    <a:pt x="350425" y="451675"/>
                    <a:pt x="451675" y="350330"/>
                    <a:pt x="451675" y="225838"/>
                  </a:cubicBezTo>
                  <a:cubicBezTo>
                    <a:pt x="451771" y="101251"/>
                    <a:pt x="350425" y="0"/>
                    <a:pt x="225838" y="0"/>
                  </a:cubicBezTo>
                  <a:lnTo>
                    <a:pt x="225838" y="0"/>
                  </a:lnTo>
                  <a:close/>
                  <a:moveTo>
                    <a:pt x="225838" y="328517"/>
                  </a:moveTo>
                  <a:cubicBezTo>
                    <a:pt x="169259" y="328517"/>
                    <a:pt x="123158" y="282416"/>
                    <a:pt x="123158" y="225838"/>
                  </a:cubicBezTo>
                  <a:cubicBezTo>
                    <a:pt x="123158" y="169259"/>
                    <a:pt x="169164" y="123158"/>
                    <a:pt x="225838" y="123158"/>
                  </a:cubicBezTo>
                  <a:cubicBezTo>
                    <a:pt x="282511" y="123158"/>
                    <a:pt x="328517" y="169259"/>
                    <a:pt x="328517" y="225838"/>
                  </a:cubicBezTo>
                  <a:cubicBezTo>
                    <a:pt x="328517" y="282416"/>
                    <a:pt x="282511" y="328517"/>
                    <a:pt x="225838" y="328517"/>
                  </a:cubicBezTo>
                  <a:lnTo>
                    <a:pt x="225838" y="328517"/>
                  </a:lnTo>
                  <a:close/>
                </a:path>
              </a:pathLst>
            </a:custGeom>
            <a:grp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6" name="任意多边形: 形状 45"/>
            <p:cNvSpPr/>
            <p:nvPr>
              <p:custDataLst>
                <p:tags r:id="rId45"/>
              </p:custDataLst>
            </p:nvPr>
          </p:nvSpPr>
          <p:spPr>
            <a:xfrm>
              <a:off x="7100220" y="3528821"/>
              <a:ext cx="698182" cy="698182"/>
            </a:xfrm>
            <a:custGeom>
              <a:avLst/>
              <a:gdLst>
                <a:gd name="connsiteX0" fmla="*/ 636556 w 698182"/>
                <a:gd name="connsiteY0" fmla="*/ 0 h 698182"/>
                <a:gd name="connsiteX1" fmla="*/ 61627 w 698182"/>
                <a:gd name="connsiteY1" fmla="*/ 0 h 698182"/>
                <a:gd name="connsiteX2" fmla="*/ 0 w 698182"/>
                <a:gd name="connsiteY2" fmla="*/ 61627 h 698182"/>
                <a:gd name="connsiteX3" fmla="*/ 0 w 698182"/>
                <a:gd name="connsiteY3" fmla="*/ 636556 h 698182"/>
                <a:gd name="connsiteX4" fmla="*/ 61627 w 698182"/>
                <a:gd name="connsiteY4" fmla="*/ 698183 h 698182"/>
                <a:gd name="connsiteX5" fmla="*/ 636556 w 698182"/>
                <a:gd name="connsiteY5" fmla="*/ 698183 h 698182"/>
                <a:gd name="connsiteX6" fmla="*/ 698183 w 698182"/>
                <a:gd name="connsiteY6" fmla="*/ 636556 h 698182"/>
                <a:gd name="connsiteX7" fmla="*/ 698183 w 698182"/>
                <a:gd name="connsiteY7" fmla="*/ 61627 h 698182"/>
                <a:gd name="connsiteX8" fmla="*/ 636556 w 698182"/>
                <a:gd name="connsiteY8" fmla="*/ 0 h 698182"/>
                <a:gd name="connsiteX9" fmla="*/ 636556 w 698182"/>
                <a:gd name="connsiteY9" fmla="*/ 0 h 698182"/>
                <a:gd name="connsiteX10" fmla="*/ 575024 w 698182"/>
                <a:gd name="connsiteY10" fmla="*/ 574929 h 698182"/>
                <a:gd name="connsiteX11" fmla="*/ 123254 w 698182"/>
                <a:gd name="connsiteY11" fmla="*/ 574929 h 698182"/>
                <a:gd name="connsiteX12" fmla="*/ 123254 w 698182"/>
                <a:gd name="connsiteY12" fmla="*/ 123158 h 698182"/>
                <a:gd name="connsiteX13" fmla="*/ 575024 w 698182"/>
                <a:gd name="connsiteY13" fmla="*/ 123158 h 698182"/>
                <a:gd name="connsiteX14" fmla="*/ 575024 w 698182"/>
                <a:gd name="connsiteY14" fmla="*/ 574929 h 69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182" h="698182">
                  <a:moveTo>
                    <a:pt x="636556" y="0"/>
                  </a:moveTo>
                  <a:lnTo>
                    <a:pt x="61627" y="0"/>
                  </a:lnTo>
                  <a:cubicBezTo>
                    <a:pt x="27622" y="0"/>
                    <a:pt x="0" y="27527"/>
                    <a:pt x="0" y="61627"/>
                  </a:cubicBezTo>
                  <a:lnTo>
                    <a:pt x="0" y="636556"/>
                  </a:lnTo>
                  <a:cubicBezTo>
                    <a:pt x="0" y="670560"/>
                    <a:pt x="27527" y="698183"/>
                    <a:pt x="61627" y="698183"/>
                  </a:cubicBezTo>
                  <a:lnTo>
                    <a:pt x="636556" y="698183"/>
                  </a:lnTo>
                  <a:cubicBezTo>
                    <a:pt x="670560" y="698183"/>
                    <a:pt x="698183" y="670655"/>
                    <a:pt x="698183" y="636556"/>
                  </a:cubicBezTo>
                  <a:lnTo>
                    <a:pt x="698183" y="61627"/>
                  </a:lnTo>
                  <a:cubicBezTo>
                    <a:pt x="698183" y="27527"/>
                    <a:pt x="670655" y="0"/>
                    <a:pt x="636556" y="0"/>
                  </a:cubicBezTo>
                  <a:lnTo>
                    <a:pt x="636556" y="0"/>
                  </a:lnTo>
                  <a:close/>
                  <a:moveTo>
                    <a:pt x="575024" y="574929"/>
                  </a:moveTo>
                  <a:lnTo>
                    <a:pt x="123254" y="574929"/>
                  </a:lnTo>
                  <a:lnTo>
                    <a:pt x="123254" y="123158"/>
                  </a:lnTo>
                  <a:lnTo>
                    <a:pt x="575024" y="123158"/>
                  </a:lnTo>
                  <a:lnTo>
                    <a:pt x="575024" y="574929"/>
                  </a:lnTo>
                  <a:close/>
                </a:path>
              </a:pathLst>
            </a:custGeom>
            <a:grp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7" name="任意多边形: 形状 46"/>
            <p:cNvSpPr/>
            <p:nvPr>
              <p:custDataLst>
                <p:tags r:id="rId46"/>
              </p:custDataLst>
            </p:nvPr>
          </p:nvSpPr>
          <p:spPr>
            <a:xfrm>
              <a:off x="6853808" y="4432267"/>
              <a:ext cx="944594" cy="123158"/>
            </a:xfrm>
            <a:custGeom>
              <a:avLst/>
              <a:gdLst>
                <a:gd name="connsiteX0" fmla="*/ 882968 w 944594"/>
                <a:gd name="connsiteY0" fmla="*/ 0 h 123158"/>
                <a:gd name="connsiteX1" fmla="*/ 61627 w 944594"/>
                <a:gd name="connsiteY1" fmla="*/ 0 h 123158"/>
                <a:gd name="connsiteX2" fmla="*/ 0 w 944594"/>
                <a:gd name="connsiteY2" fmla="*/ 61532 h 123158"/>
                <a:gd name="connsiteX3" fmla="*/ 61627 w 944594"/>
                <a:gd name="connsiteY3" fmla="*/ 123158 h 123158"/>
                <a:gd name="connsiteX4" fmla="*/ 882968 w 944594"/>
                <a:gd name="connsiteY4" fmla="*/ 123158 h 123158"/>
                <a:gd name="connsiteX5" fmla="*/ 944594 w 944594"/>
                <a:gd name="connsiteY5" fmla="*/ 61532 h 123158"/>
                <a:gd name="connsiteX6" fmla="*/ 882968 w 944594"/>
                <a:gd name="connsiteY6" fmla="*/ 0 h 123158"/>
                <a:gd name="connsiteX7" fmla="*/ 882968 w 944594"/>
                <a:gd name="connsiteY7" fmla="*/ 0 h 1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594" h="123158">
                  <a:moveTo>
                    <a:pt x="882968" y="0"/>
                  </a:moveTo>
                  <a:lnTo>
                    <a:pt x="61627" y="0"/>
                  </a:lnTo>
                  <a:cubicBezTo>
                    <a:pt x="27622" y="0"/>
                    <a:pt x="0" y="27527"/>
                    <a:pt x="0" y="61532"/>
                  </a:cubicBezTo>
                  <a:cubicBezTo>
                    <a:pt x="0" y="95536"/>
                    <a:pt x="27622" y="123158"/>
                    <a:pt x="61627" y="123158"/>
                  </a:cubicBezTo>
                  <a:lnTo>
                    <a:pt x="882968" y="123158"/>
                  </a:lnTo>
                  <a:cubicBezTo>
                    <a:pt x="916972" y="123158"/>
                    <a:pt x="944594" y="95631"/>
                    <a:pt x="944594" y="61532"/>
                  </a:cubicBezTo>
                  <a:cubicBezTo>
                    <a:pt x="944594" y="27623"/>
                    <a:pt x="917067" y="0"/>
                    <a:pt x="882968" y="0"/>
                  </a:cubicBezTo>
                  <a:lnTo>
                    <a:pt x="882968" y="0"/>
                  </a:lnTo>
                  <a:close/>
                </a:path>
              </a:pathLst>
            </a:custGeom>
            <a:grp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8" name="任意多边形: 形状 47"/>
            <p:cNvSpPr/>
            <p:nvPr>
              <p:custDataLst>
                <p:tags r:id="rId47"/>
              </p:custDataLst>
            </p:nvPr>
          </p:nvSpPr>
          <p:spPr>
            <a:xfrm>
              <a:off x="6853808" y="4678679"/>
              <a:ext cx="944594" cy="123158"/>
            </a:xfrm>
            <a:custGeom>
              <a:avLst/>
              <a:gdLst>
                <a:gd name="connsiteX0" fmla="*/ 882968 w 944594"/>
                <a:gd name="connsiteY0" fmla="*/ 0 h 123158"/>
                <a:gd name="connsiteX1" fmla="*/ 61627 w 944594"/>
                <a:gd name="connsiteY1" fmla="*/ 0 h 123158"/>
                <a:gd name="connsiteX2" fmla="*/ 0 w 944594"/>
                <a:gd name="connsiteY2" fmla="*/ 61627 h 123158"/>
                <a:gd name="connsiteX3" fmla="*/ 61627 w 944594"/>
                <a:gd name="connsiteY3" fmla="*/ 123158 h 123158"/>
                <a:gd name="connsiteX4" fmla="*/ 882968 w 944594"/>
                <a:gd name="connsiteY4" fmla="*/ 123158 h 123158"/>
                <a:gd name="connsiteX5" fmla="*/ 944594 w 944594"/>
                <a:gd name="connsiteY5" fmla="*/ 61627 h 123158"/>
                <a:gd name="connsiteX6" fmla="*/ 882968 w 944594"/>
                <a:gd name="connsiteY6" fmla="*/ 0 h 123158"/>
                <a:gd name="connsiteX7" fmla="*/ 882968 w 944594"/>
                <a:gd name="connsiteY7" fmla="*/ 0 h 1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594" h="123158">
                  <a:moveTo>
                    <a:pt x="882968" y="0"/>
                  </a:moveTo>
                  <a:lnTo>
                    <a:pt x="61627" y="0"/>
                  </a:lnTo>
                  <a:cubicBezTo>
                    <a:pt x="27622" y="0"/>
                    <a:pt x="0" y="27527"/>
                    <a:pt x="0" y="61627"/>
                  </a:cubicBezTo>
                  <a:cubicBezTo>
                    <a:pt x="0" y="95631"/>
                    <a:pt x="27622" y="123158"/>
                    <a:pt x="61627" y="123158"/>
                  </a:cubicBezTo>
                  <a:lnTo>
                    <a:pt x="882968" y="123158"/>
                  </a:lnTo>
                  <a:cubicBezTo>
                    <a:pt x="916972" y="123158"/>
                    <a:pt x="944594" y="95631"/>
                    <a:pt x="944594" y="61627"/>
                  </a:cubicBezTo>
                  <a:cubicBezTo>
                    <a:pt x="944594" y="27622"/>
                    <a:pt x="917067" y="0"/>
                    <a:pt x="882968" y="0"/>
                  </a:cubicBezTo>
                  <a:lnTo>
                    <a:pt x="882968" y="0"/>
                  </a:lnTo>
                  <a:close/>
                </a:path>
              </a:pathLst>
            </a:custGeom>
            <a:grp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9" name="任意多边形: 形状 48"/>
            <p:cNvSpPr/>
            <p:nvPr>
              <p:custDataLst>
                <p:tags r:id="rId48"/>
              </p:custDataLst>
            </p:nvPr>
          </p:nvSpPr>
          <p:spPr>
            <a:xfrm>
              <a:off x="6853808" y="4925091"/>
              <a:ext cx="944594" cy="123158"/>
            </a:xfrm>
            <a:custGeom>
              <a:avLst/>
              <a:gdLst>
                <a:gd name="connsiteX0" fmla="*/ 882968 w 944594"/>
                <a:gd name="connsiteY0" fmla="*/ 0 h 123158"/>
                <a:gd name="connsiteX1" fmla="*/ 61627 w 944594"/>
                <a:gd name="connsiteY1" fmla="*/ 0 h 123158"/>
                <a:gd name="connsiteX2" fmla="*/ 0 w 944594"/>
                <a:gd name="connsiteY2" fmla="*/ 61531 h 123158"/>
                <a:gd name="connsiteX3" fmla="*/ 61627 w 944594"/>
                <a:gd name="connsiteY3" fmla="*/ 123158 h 123158"/>
                <a:gd name="connsiteX4" fmla="*/ 882968 w 944594"/>
                <a:gd name="connsiteY4" fmla="*/ 123158 h 123158"/>
                <a:gd name="connsiteX5" fmla="*/ 944594 w 944594"/>
                <a:gd name="connsiteY5" fmla="*/ 61531 h 123158"/>
                <a:gd name="connsiteX6" fmla="*/ 882968 w 944594"/>
                <a:gd name="connsiteY6" fmla="*/ 0 h 123158"/>
                <a:gd name="connsiteX7" fmla="*/ 882968 w 944594"/>
                <a:gd name="connsiteY7" fmla="*/ 0 h 1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594" h="123158">
                  <a:moveTo>
                    <a:pt x="882968" y="0"/>
                  </a:moveTo>
                  <a:lnTo>
                    <a:pt x="61627" y="0"/>
                  </a:lnTo>
                  <a:cubicBezTo>
                    <a:pt x="27622" y="0"/>
                    <a:pt x="0" y="27527"/>
                    <a:pt x="0" y="61531"/>
                  </a:cubicBezTo>
                  <a:cubicBezTo>
                    <a:pt x="0" y="95631"/>
                    <a:pt x="27622" y="123158"/>
                    <a:pt x="61627" y="123158"/>
                  </a:cubicBezTo>
                  <a:lnTo>
                    <a:pt x="882968" y="123158"/>
                  </a:lnTo>
                  <a:cubicBezTo>
                    <a:pt x="916972" y="123158"/>
                    <a:pt x="944594" y="95631"/>
                    <a:pt x="944594" y="61531"/>
                  </a:cubicBezTo>
                  <a:cubicBezTo>
                    <a:pt x="944594" y="27622"/>
                    <a:pt x="917067" y="0"/>
                    <a:pt x="882968" y="0"/>
                  </a:cubicBezTo>
                  <a:lnTo>
                    <a:pt x="882968" y="0"/>
                  </a:lnTo>
                  <a:close/>
                </a:path>
              </a:pathLst>
            </a:custGeom>
            <a:grp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0" name="任意多边形: 形状 49"/>
            <p:cNvSpPr/>
            <p:nvPr>
              <p:custDataLst>
                <p:tags r:id="rId49"/>
              </p:custDataLst>
            </p:nvPr>
          </p:nvSpPr>
          <p:spPr>
            <a:xfrm>
              <a:off x="4143375" y="2789586"/>
              <a:ext cx="3901535" cy="2587275"/>
            </a:xfrm>
            <a:custGeom>
              <a:avLst/>
              <a:gdLst>
                <a:gd name="connsiteX0" fmla="*/ 3682079 w 3901535"/>
                <a:gd name="connsiteY0" fmla="*/ 0 h 2587275"/>
                <a:gd name="connsiteX1" fmla="*/ 219361 w 3901535"/>
                <a:gd name="connsiteY1" fmla="*/ 0 h 2587275"/>
                <a:gd name="connsiteX2" fmla="*/ 0 w 3901535"/>
                <a:gd name="connsiteY2" fmla="*/ 219361 h 2587275"/>
                <a:gd name="connsiteX3" fmla="*/ 0 w 3901535"/>
                <a:gd name="connsiteY3" fmla="*/ 2368011 h 2587275"/>
                <a:gd name="connsiteX4" fmla="*/ 219361 w 3901535"/>
                <a:gd name="connsiteY4" fmla="*/ 2587276 h 2587275"/>
                <a:gd name="connsiteX5" fmla="*/ 3682174 w 3901535"/>
                <a:gd name="connsiteY5" fmla="*/ 2587276 h 2587275"/>
                <a:gd name="connsiteX6" fmla="*/ 3901535 w 3901535"/>
                <a:gd name="connsiteY6" fmla="*/ 2368011 h 2587275"/>
                <a:gd name="connsiteX7" fmla="*/ 3901535 w 3901535"/>
                <a:gd name="connsiteY7" fmla="*/ 219361 h 2587275"/>
                <a:gd name="connsiteX8" fmla="*/ 3682079 w 3901535"/>
                <a:gd name="connsiteY8" fmla="*/ 0 h 2587275"/>
                <a:gd name="connsiteX9" fmla="*/ 3682079 w 3901535"/>
                <a:gd name="connsiteY9" fmla="*/ 0 h 2587275"/>
                <a:gd name="connsiteX10" fmla="*/ 3054572 w 3901535"/>
                <a:gd name="connsiteY10" fmla="*/ 123158 h 2587275"/>
                <a:gd name="connsiteX11" fmla="*/ 2824639 w 3901535"/>
                <a:gd name="connsiteY11" fmla="*/ 410623 h 2587275"/>
                <a:gd name="connsiteX12" fmla="*/ 2243138 w 3901535"/>
                <a:gd name="connsiteY12" fmla="*/ 410623 h 2587275"/>
                <a:gd name="connsiteX13" fmla="*/ 2473071 w 3901535"/>
                <a:gd name="connsiteY13" fmla="*/ 123158 h 2587275"/>
                <a:gd name="connsiteX14" fmla="*/ 3054572 w 3901535"/>
                <a:gd name="connsiteY14" fmla="*/ 123158 h 2587275"/>
                <a:gd name="connsiteX15" fmla="*/ 2315337 w 3901535"/>
                <a:gd name="connsiteY15" fmla="*/ 123158 h 2587275"/>
                <a:gd name="connsiteX16" fmla="*/ 2085404 w 3901535"/>
                <a:gd name="connsiteY16" fmla="*/ 410623 h 2587275"/>
                <a:gd name="connsiteX17" fmla="*/ 1503998 w 3901535"/>
                <a:gd name="connsiteY17" fmla="*/ 410623 h 2587275"/>
                <a:gd name="connsiteX18" fmla="*/ 1733931 w 3901535"/>
                <a:gd name="connsiteY18" fmla="*/ 123158 h 2587275"/>
                <a:gd name="connsiteX19" fmla="*/ 2315337 w 3901535"/>
                <a:gd name="connsiteY19" fmla="*/ 123158 h 2587275"/>
                <a:gd name="connsiteX20" fmla="*/ 1576102 w 3901535"/>
                <a:gd name="connsiteY20" fmla="*/ 123158 h 2587275"/>
                <a:gd name="connsiteX21" fmla="*/ 1346073 w 3901535"/>
                <a:gd name="connsiteY21" fmla="*/ 410623 h 2587275"/>
                <a:gd name="connsiteX22" fmla="*/ 764762 w 3901535"/>
                <a:gd name="connsiteY22" fmla="*/ 410623 h 2587275"/>
                <a:gd name="connsiteX23" fmla="*/ 994696 w 3901535"/>
                <a:gd name="connsiteY23" fmla="*/ 123158 h 2587275"/>
                <a:gd name="connsiteX24" fmla="*/ 1576102 w 3901535"/>
                <a:gd name="connsiteY24" fmla="*/ 123158 h 2587275"/>
                <a:gd name="connsiteX25" fmla="*/ 123158 w 3901535"/>
                <a:gd name="connsiteY25" fmla="*/ 219361 h 2587275"/>
                <a:gd name="connsiteX26" fmla="*/ 219266 w 3901535"/>
                <a:gd name="connsiteY26" fmla="*/ 123254 h 2587275"/>
                <a:gd name="connsiteX27" fmla="*/ 836867 w 3901535"/>
                <a:gd name="connsiteY27" fmla="*/ 123254 h 2587275"/>
                <a:gd name="connsiteX28" fmla="*/ 606933 w 3901535"/>
                <a:gd name="connsiteY28" fmla="*/ 410718 h 2587275"/>
                <a:gd name="connsiteX29" fmla="*/ 123158 w 3901535"/>
                <a:gd name="connsiteY29" fmla="*/ 410718 h 2587275"/>
                <a:gd name="connsiteX30" fmla="*/ 123158 w 3901535"/>
                <a:gd name="connsiteY30" fmla="*/ 219361 h 2587275"/>
                <a:gd name="connsiteX31" fmla="*/ 3778187 w 3901535"/>
                <a:gd name="connsiteY31" fmla="*/ 2367915 h 2587275"/>
                <a:gd name="connsiteX32" fmla="*/ 3682079 w 3901535"/>
                <a:gd name="connsiteY32" fmla="*/ 2464022 h 2587275"/>
                <a:gd name="connsiteX33" fmla="*/ 219361 w 3901535"/>
                <a:gd name="connsiteY33" fmla="*/ 2464022 h 2587275"/>
                <a:gd name="connsiteX34" fmla="*/ 123253 w 3901535"/>
                <a:gd name="connsiteY34" fmla="*/ 2367915 h 2587275"/>
                <a:gd name="connsiteX35" fmla="*/ 123253 w 3901535"/>
                <a:gd name="connsiteY35" fmla="*/ 533876 h 2587275"/>
                <a:gd name="connsiteX36" fmla="*/ 3778282 w 3901535"/>
                <a:gd name="connsiteY36" fmla="*/ 533876 h 2587275"/>
                <a:gd name="connsiteX37" fmla="*/ 3778282 w 3901535"/>
                <a:gd name="connsiteY37" fmla="*/ 2367915 h 2587275"/>
                <a:gd name="connsiteX38" fmla="*/ 3778187 w 3901535"/>
                <a:gd name="connsiteY38" fmla="*/ 410623 h 2587275"/>
                <a:gd name="connsiteX39" fmla="*/ 2982373 w 3901535"/>
                <a:gd name="connsiteY39" fmla="*/ 410623 h 2587275"/>
                <a:gd name="connsiteX40" fmla="*/ 3212402 w 3901535"/>
                <a:gd name="connsiteY40" fmla="*/ 123158 h 2587275"/>
                <a:gd name="connsiteX41" fmla="*/ 3682174 w 3901535"/>
                <a:gd name="connsiteY41" fmla="*/ 123158 h 2587275"/>
                <a:gd name="connsiteX42" fmla="*/ 3778282 w 3901535"/>
                <a:gd name="connsiteY42" fmla="*/ 219266 h 2587275"/>
                <a:gd name="connsiteX43" fmla="*/ 3778282 w 3901535"/>
                <a:gd name="connsiteY43" fmla="*/ 410623 h 258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01535" h="2587275">
                  <a:moveTo>
                    <a:pt x="3682079" y="0"/>
                  </a:moveTo>
                  <a:lnTo>
                    <a:pt x="219361" y="0"/>
                  </a:lnTo>
                  <a:cubicBezTo>
                    <a:pt x="98393" y="0"/>
                    <a:pt x="0" y="98393"/>
                    <a:pt x="0" y="219361"/>
                  </a:cubicBezTo>
                  <a:lnTo>
                    <a:pt x="0" y="2368011"/>
                  </a:lnTo>
                  <a:cubicBezTo>
                    <a:pt x="0" y="2488883"/>
                    <a:pt x="98393" y="2587276"/>
                    <a:pt x="219361" y="2587276"/>
                  </a:cubicBezTo>
                  <a:lnTo>
                    <a:pt x="3682174" y="2587276"/>
                  </a:lnTo>
                  <a:cubicBezTo>
                    <a:pt x="3803142" y="2587276"/>
                    <a:pt x="3901535" y="2488883"/>
                    <a:pt x="3901535" y="2368011"/>
                  </a:cubicBezTo>
                  <a:lnTo>
                    <a:pt x="3901535" y="219361"/>
                  </a:lnTo>
                  <a:cubicBezTo>
                    <a:pt x="3901440" y="98393"/>
                    <a:pt x="3803047" y="0"/>
                    <a:pt x="3682079" y="0"/>
                  </a:cubicBezTo>
                  <a:lnTo>
                    <a:pt x="3682079" y="0"/>
                  </a:lnTo>
                  <a:close/>
                  <a:moveTo>
                    <a:pt x="3054572" y="123158"/>
                  </a:moveTo>
                  <a:lnTo>
                    <a:pt x="2824639" y="410623"/>
                  </a:lnTo>
                  <a:lnTo>
                    <a:pt x="2243138" y="410623"/>
                  </a:lnTo>
                  <a:lnTo>
                    <a:pt x="2473071" y="123158"/>
                  </a:lnTo>
                  <a:lnTo>
                    <a:pt x="3054572" y="123158"/>
                  </a:lnTo>
                  <a:close/>
                  <a:moveTo>
                    <a:pt x="2315337" y="123158"/>
                  </a:moveTo>
                  <a:lnTo>
                    <a:pt x="2085404" y="410623"/>
                  </a:lnTo>
                  <a:lnTo>
                    <a:pt x="1503998" y="410623"/>
                  </a:lnTo>
                  <a:lnTo>
                    <a:pt x="1733931" y="123158"/>
                  </a:lnTo>
                  <a:lnTo>
                    <a:pt x="2315337" y="123158"/>
                  </a:lnTo>
                  <a:close/>
                  <a:moveTo>
                    <a:pt x="1576102" y="123158"/>
                  </a:moveTo>
                  <a:lnTo>
                    <a:pt x="1346073" y="410623"/>
                  </a:lnTo>
                  <a:lnTo>
                    <a:pt x="764762" y="410623"/>
                  </a:lnTo>
                  <a:lnTo>
                    <a:pt x="994696" y="123158"/>
                  </a:lnTo>
                  <a:lnTo>
                    <a:pt x="1576102" y="123158"/>
                  </a:lnTo>
                  <a:close/>
                  <a:moveTo>
                    <a:pt x="123158" y="219361"/>
                  </a:moveTo>
                  <a:cubicBezTo>
                    <a:pt x="123158" y="166307"/>
                    <a:pt x="166306" y="123254"/>
                    <a:pt x="219266" y="123254"/>
                  </a:cubicBezTo>
                  <a:lnTo>
                    <a:pt x="836867" y="123254"/>
                  </a:lnTo>
                  <a:lnTo>
                    <a:pt x="606933" y="410718"/>
                  </a:lnTo>
                  <a:lnTo>
                    <a:pt x="123158" y="410718"/>
                  </a:lnTo>
                  <a:lnTo>
                    <a:pt x="123158" y="219361"/>
                  </a:lnTo>
                  <a:close/>
                  <a:moveTo>
                    <a:pt x="3778187" y="2367915"/>
                  </a:moveTo>
                  <a:cubicBezTo>
                    <a:pt x="3778187" y="2420970"/>
                    <a:pt x="3735038" y="2464022"/>
                    <a:pt x="3682079" y="2464022"/>
                  </a:cubicBezTo>
                  <a:lnTo>
                    <a:pt x="219361" y="2464022"/>
                  </a:lnTo>
                  <a:cubicBezTo>
                    <a:pt x="166306" y="2464022"/>
                    <a:pt x="123253" y="2420874"/>
                    <a:pt x="123253" y="2367915"/>
                  </a:cubicBezTo>
                  <a:lnTo>
                    <a:pt x="123253" y="533876"/>
                  </a:lnTo>
                  <a:lnTo>
                    <a:pt x="3778282" y="533876"/>
                  </a:lnTo>
                  <a:lnTo>
                    <a:pt x="3778282" y="2367915"/>
                  </a:lnTo>
                  <a:close/>
                  <a:moveTo>
                    <a:pt x="3778187" y="410623"/>
                  </a:moveTo>
                  <a:lnTo>
                    <a:pt x="2982373" y="410623"/>
                  </a:lnTo>
                  <a:lnTo>
                    <a:pt x="3212402" y="123158"/>
                  </a:lnTo>
                  <a:lnTo>
                    <a:pt x="3682174" y="123158"/>
                  </a:lnTo>
                  <a:cubicBezTo>
                    <a:pt x="3735134" y="123158"/>
                    <a:pt x="3778282" y="166307"/>
                    <a:pt x="3778282" y="219266"/>
                  </a:cubicBezTo>
                  <a:lnTo>
                    <a:pt x="3778282" y="410623"/>
                  </a:lnTo>
                  <a:close/>
                </a:path>
              </a:pathLst>
            </a:custGeom>
            <a:grpFill/>
            <a:ln w="9525"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51" name="图形 1"/>
          <p:cNvGrpSpPr/>
          <p:nvPr>
            <p:custDataLst>
              <p:tags r:id="rId50"/>
            </p:custDataLst>
          </p:nvPr>
        </p:nvGrpSpPr>
        <p:grpSpPr>
          <a:xfrm>
            <a:off x="9857034" y="3948417"/>
            <a:ext cx="334565" cy="382941"/>
            <a:chOff x="10691607" y="2925579"/>
            <a:chExt cx="518704" cy="593706"/>
          </a:xfrm>
          <a:solidFill>
            <a:srgbClr val="388E3F"/>
          </a:solidFill>
        </p:grpSpPr>
        <p:sp>
          <p:nvSpPr>
            <p:cNvPr id="52" name="任意多边形: 形状 51"/>
            <p:cNvSpPr/>
            <p:nvPr>
              <p:custDataLst>
                <p:tags r:id="rId51"/>
              </p:custDataLst>
            </p:nvPr>
          </p:nvSpPr>
          <p:spPr>
            <a:xfrm>
              <a:off x="10791609" y="2990585"/>
              <a:ext cx="143718" cy="18738"/>
            </a:xfrm>
            <a:custGeom>
              <a:avLst/>
              <a:gdLst>
                <a:gd name="connsiteX0" fmla="*/ 9369 w 143718"/>
                <a:gd name="connsiteY0" fmla="*/ 18739 h 18738"/>
                <a:gd name="connsiteX1" fmla="*/ 134349 w 143718"/>
                <a:gd name="connsiteY1" fmla="*/ 18739 h 18738"/>
                <a:gd name="connsiteX2" fmla="*/ 143719 w 143718"/>
                <a:gd name="connsiteY2" fmla="*/ 9369 h 18738"/>
                <a:gd name="connsiteX3" fmla="*/ 134349 w 143718"/>
                <a:gd name="connsiteY3" fmla="*/ 0 h 18738"/>
                <a:gd name="connsiteX4" fmla="*/ 9369 w 143718"/>
                <a:gd name="connsiteY4" fmla="*/ 0 h 18738"/>
                <a:gd name="connsiteX5" fmla="*/ 0 w 143718"/>
                <a:gd name="connsiteY5" fmla="*/ 9369 h 18738"/>
                <a:gd name="connsiteX6" fmla="*/ 9369 w 143718"/>
                <a:gd name="connsiteY6" fmla="*/ 18739 h 18738"/>
                <a:gd name="connsiteX7" fmla="*/ 9369 w 143718"/>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718" h="18738">
                  <a:moveTo>
                    <a:pt x="9369" y="18739"/>
                  </a:moveTo>
                  <a:lnTo>
                    <a:pt x="134349" y="18739"/>
                  </a:lnTo>
                  <a:cubicBezTo>
                    <a:pt x="139533" y="18739"/>
                    <a:pt x="143719" y="14541"/>
                    <a:pt x="143719" y="9369"/>
                  </a:cubicBezTo>
                  <a:cubicBezTo>
                    <a:pt x="143719" y="4198"/>
                    <a:pt x="139521" y="0"/>
                    <a:pt x="134349" y="0"/>
                  </a:cubicBezTo>
                  <a:lnTo>
                    <a:pt x="9369" y="0"/>
                  </a:lnTo>
                  <a:cubicBezTo>
                    <a:pt x="4186" y="0"/>
                    <a:pt x="0" y="4198"/>
                    <a:pt x="0" y="9369"/>
                  </a:cubicBezTo>
                  <a:cubicBezTo>
                    <a:pt x="-12" y="14541"/>
                    <a:pt x="4186" y="18739"/>
                    <a:pt x="9369" y="18739"/>
                  </a:cubicBezTo>
                  <a:lnTo>
                    <a:pt x="9369" y="1873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3" name="任意多边形: 形状 52"/>
            <p:cNvSpPr/>
            <p:nvPr>
              <p:custDataLst>
                <p:tags r:id="rId52"/>
              </p:custDataLst>
            </p:nvPr>
          </p:nvSpPr>
          <p:spPr>
            <a:xfrm>
              <a:off x="10966590" y="2990573"/>
              <a:ext cx="43739" cy="18738"/>
            </a:xfrm>
            <a:custGeom>
              <a:avLst/>
              <a:gdLst>
                <a:gd name="connsiteX0" fmla="*/ 34370 w 43739"/>
                <a:gd name="connsiteY0" fmla="*/ 0 h 18738"/>
                <a:gd name="connsiteX1" fmla="*/ 9369 w 43739"/>
                <a:gd name="connsiteY1" fmla="*/ 0 h 18738"/>
                <a:gd name="connsiteX2" fmla="*/ 0 w 43739"/>
                <a:gd name="connsiteY2" fmla="*/ 9369 h 18738"/>
                <a:gd name="connsiteX3" fmla="*/ 9369 w 43739"/>
                <a:gd name="connsiteY3" fmla="*/ 18739 h 18738"/>
                <a:gd name="connsiteX4" fmla="*/ 34370 w 43739"/>
                <a:gd name="connsiteY4" fmla="*/ 18739 h 18738"/>
                <a:gd name="connsiteX5" fmla="*/ 43739 w 43739"/>
                <a:gd name="connsiteY5" fmla="*/ 9369 h 18738"/>
                <a:gd name="connsiteX6" fmla="*/ 34370 w 43739"/>
                <a:gd name="connsiteY6" fmla="*/ 0 h 18738"/>
                <a:gd name="connsiteX7" fmla="*/ 34370 w 43739"/>
                <a:gd name="connsiteY7" fmla="*/ 0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39" h="18738">
                  <a:moveTo>
                    <a:pt x="34370" y="0"/>
                  </a:moveTo>
                  <a:lnTo>
                    <a:pt x="9369" y="0"/>
                  </a:lnTo>
                  <a:cubicBezTo>
                    <a:pt x="4186" y="0"/>
                    <a:pt x="0" y="4198"/>
                    <a:pt x="0" y="9369"/>
                  </a:cubicBezTo>
                  <a:cubicBezTo>
                    <a:pt x="0" y="14541"/>
                    <a:pt x="4198" y="18739"/>
                    <a:pt x="9369" y="18739"/>
                  </a:cubicBezTo>
                  <a:lnTo>
                    <a:pt x="34370" y="18739"/>
                  </a:lnTo>
                  <a:cubicBezTo>
                    <a:pt x="39553" y="18739"/>
                    <a:pt x="43739" y="14541"/>
                    <a:pt x="43739" y="9369"/>
                  </a:cubicBezTo>
                  <a:cubicBezTo>
                    <a:pt x="43739" y="4198"/>
                    <a:pt x="39542" y="0"/>
                    <a:pt x="34370" y="0"/>
                  </a:cubicBezTo>
                  <a:lnTo>
                    <a:pt x="34370" y="0"/>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4" name="任意多边形: 形状 53"/>
            <p:cNvSpPr/>
            <p:nvPr>
              <p:custDataLst>
                <p:tags r:id="rId53"/>
              </p:custDataLst>
            </p:nvPr>
          </p:nvSpPr>
          <p:spPr>
            <a:xfrm>
              <a:off x="11041580" y="2990585"/>
              <a:ext cx="68740" cy="18738"/>
            </a:xfrm>
            <a:custGeom>
              <a:avLst/>
              <a:gdLst>
                <a:gd name="connsiteX0" fmla="*/ 9369 w 68740"/>
                <a:gd name="connsiteY0" fmla="*/ 18739 h 18738"/>
                <a:gd name="connsiteX1" fmla="*/ 59371 w 68740"/>
                <a:gd name="connsiteY1" fmla="*/ 18739 h 18738"/>
                <a:gd name="connsiteX2" fmla="*/ 68740 w 68740"/>
                <a:gd name="connsiteY2" fmla="*/ 9369 h 18738"/>
                <a:gd name="connsiteX3" fmla="*/ 59371 w 68740"/>
                <a:gd name="connsiteY3" fmla="*/ 0 h 18738"/>
                <a:gd name="connsiteX4" fmla="*/ 9369 w 68740"/>
                <a:gd name="connsiteY4" fmla="*/ 0 h 18738"/>
                <a:gd name="connsiteX5" fmla="*/ 0 w 68740"/>
                <a:gd name="connsiteY5" fmla="*/ 9369 h 18738"/>
                <a:gd name="connsiteX6" fmla="*/ 9369 w 68740"/>
                <a:gd name="connsiteY6" fmla="*/ 18739 h 18738"/>
                <a:gd name="connsiteX7" fmla="*/ 9369 w 68740"/>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38">
                  <a:moveTo>
                    <a:pt x="9369" y="18739"/>
                  </a:moveTo>
                  <a:lnTo>
                    <a:pt x="59371" y="18739"/>
                  </a:lnTo>
                  <a:cubicBezTo>
                    <a:pt x="64554" y="18739"/>
                    <a:pt x="68740" y="14541"/>
                    <a:pt x="68740" y="9369"/>
                  </a:cubicBezTo>
                  <a:cubicBezTo>
                    <a:pt x="68740" y="4198"/>
                    <a:pt x="64542" y="0"/>
                    <a:pt x="59371" y="0"/>
                  </a:cubicBezTo>
                  <a:lnTo>
                    <a:pt x="9369" y="0"/>
                  </a:lnTo>
                  <a:cubicBezTo>
                    <a:pt x="4186" y="0"/>
                    <a:pt x="0" y="4198"/>
                    <a:pt x="0" y="9369"/>
                  </a:cubicBezTo>
                  <a:cubicBezTo>
                    <a:pt x="0" y="14541"/>
                    <a:pt x="4198" y="18739"/>
                    <a:pt x="9369" y="18739"/>
                  </a:cubicBezTo>
                  <a:lnTo>
                    <a:pt x="9369" y="1873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5" name="任意多边形: 形状 54"/>
            <p:cNvSpPr/>
            <p:nvPr>
              <p:custDataLst>
                <p:tags r:id="rId54"/>
              </p:custDataLst>
            </p:nvPr>
          </p:nvSpPr>
          <p:spPr>
            <a:xfrm>
              <a:off x="10791609" y="3040574"/>
              <a:ext cx="218720" cy="18738"/>
            </a:xfrm>
            <a:custGeom>
              <a:avLst/>
              <a:gdLst>
                <a:gd name="connsiteX0" fmla="*/ 209351 w 218720"/>
                <a:gd name="connsiteY0" fmla="*/ 0 h 18738"/>
                <a:gd name="connsiteX1" fmla="*/ 9369 w 218720"/>
                <a:gd name="connsiteY1" fmla="*/ 0 h 18738"/>
                <a:gd name="connsiteX2" fmla="*/ 0 w 218720"/>
                <a:gd name="connsiteY2" fmla="*/ 9369 h 18738"/>
                <a:gd name="connsiteX3" fmla="*/ 9369 w 218720"/>
                <a:gd name="connsiteY3" fmla="*/ 18739 h 18738"/>
                <a:gd name="connsiteX4" fmla="*/ 209351 w 218720"/>
                <a:gd name="connsiteY4" fmla="*/ 18739 h 18738"/>
                <a:gd name="connsiteX5" fmla="*/ 218720 w 218720"/>
                <a:gd name="connsiteY5" fmla="*/ 9369 h 18738"/>
                <a:gd name="connsiteX6" fmla="*/ 209351 w 218720"/>
                <a:gd name="connsiteY6" fmla="*/ 0 h 18738"/>
                <a:gd name="connsiteX7" fmla="*/ 209351 w 218720"/>
                <a:gd name="connsiteY7" fmla="*/ 0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20" h="18738">
                  <a:moveTo>
                    <a:pt x="209351" y="0"/>
                  </a:moveTo>
                  <a:lnTo>
                    <a:pt x="9369" y="0"/>
                  </a:lnTo>
                  <a:cubicBezTo>
                    <a:pt x="4186" y="0"/>
                    <a:pt x="0" y="4198"/>
                    <a:pt x="0" y="9369"/>
                  </a:cubicBezTo>
                  <a:cubicBezTo>
                    <a:pt x="0" y="14541"/>
                    <a:pt x="4198" y="18739"/>
                    <a:pt x="9369" y="18739"/>
                  </a:cubicBezTo>
                  <a:lnTo>
                    <a:pt x="209351" y="18739"/>
                  </a:lnTo>
                  <a:cubicBezTo>
                    <a:pt x="214534" y="18739"/>
                    <a:pt x="218720" y="14541"/>
                    <a:pt x="218720" y="9369"/>
                  </a:cubicBezTo>
                  <a:cubicBezTo>
                    <a:pt x="218720" y="4198"/>
                    <a:pt x="214523" y="0"/>
                    <a:pt x="209351" y="0"/>
                  </a:cubicBezTo>
                  <a:lnTo>
                    <a:pt x="209351" y="0"/>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6" name="任意多边形: 形状 55"/>
            <p:cNvSpPr/>
            <p:nvPr>
              <p:custDataLst>
                <p:tags r:id="rId55"/>
              </p:custDataLst>
            </p:nvPr>
          </p:nvSpPr>
          <p:spPr>
            <a:xfrm>
              <a:off x="11041592" y="3040574"/>
              <a:ext cx="68740" cy="18738"/>
            </a:xfrm>
            <a:custGeom>
              <a:avLst/>
              <a:gdLst>
                <a:gd name="connsiteX0" fmla="*/ 68740 w 68740"/>
                <a:gd name="connsiteY0" fmla="*/ 9369 h 18738"/>
                <a:gd name="connsiteX1" fmla="*/ 59371 w 68740"/>
                <a:gd name="connsiteY1" fmla="*/ 0 h 18738"/>
                <a:gd name="connsiteX2" fmla="*/ 9369 w 68740"/>
                <a:gd name="connsiteY2" fmla="*/ 0 h 18738"/>
                <a:gd name="connsiteX3" fmla="*/ 0 w 68740"/>
                <a:gd name="connsiteY3" fmla="*/ 9369 h 18738"/>
                <a:gd name="connsiteX4" fmla="*/ 9369 w 68740"/>
                <a:gd name="connsiteY4" fmla="*/ 18739 h 18738"/>
                <a:gd name="connsiteX5" fmla="*/ 59371 w 68740"/>
                <a:gd name="connsiteY5" fmla="*/ 18739 h 18738"/>
                <a:gd name="connsiteX6" fmla="*/ 68740 w 68740"/>
                <a:gd name="connsiteY6" fmla="*/ 9369 h 18738"/>
                <a:gd name="connsiteX7" fmla="*/ 68740 w 68740"/>
                <a:gd name="connsiteY7" fmla="*/ 936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38">
                  <a:moveTo>
                    <a:pt x="68740" y="9369"/>
                  </a:moveTo>
                  <a:cubicBezTo>
                    <a:pt x="68740" y="4198"/>
                    <a:pt x="64542" y="0"/>
                    <a:pt x="59371" y="0"/>
                  </a:cubicBezTo>
                  <a:lnTo>
                    <a:pt x="9369" y="0"/>
                  </a:lnTo>
                  <a:cubicBezTo>
                    <a:pt x="4186" y="0"/>
                    <a:pt x="0" y="4198"/>
                    <a:pt x="0" y="9369"/>
                  </a:cubicBezTo>
                  <a:cubicBezTo>
                    <a:pt x="0" y="14541"/>
                    <a:pt x="4198" y="18739"/>
                    <a:pt x="9369" y="18739"/>
                  </a:cubicBezTo>
                  <a:lnTo>
                    <a:pt x="59371" y="18739"/>
                  </a:lnTo>
                  <a:cubicBezTo>
                    <a:pt x="64542" y="18750"/>
                    <a:pt x="68740" y="14553"/>
                    <a:pt x="68740" y="9369"/>
                  </a:cubicBezTo>
                  <a:lnTo>
                    <a:pt x="68740" y="9369"/>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7" name="任意多边形: 形状 56"/>
            <p:cNvSpPr/>
            <p:nvPr>
              <p:custDataLst>
                <p:tags r:id="rId56"/>
              </p:custDataLst>
            </p:nvPr>
          </p:nvSpPr>
          <p:spPr>
            <a:xfrm>
              <a:off x="10791609" y="3090564"/>
              <a:ext cx="68740" cy="18750"/>
            </a:xfrm>
            <a:custGeom>
              <a:avLst/>
              <a:gdLst>
                <a:gd name="connsiteX0" fmla="*/ 59359 w 68740"/>
                <a:gd name="connsiteY0" fmla="*/ 0 h 18750"/>
                <a:gd name="connsiteX1" fmla="*/ 9369 w 68740"/>
                <a:gd name="connsiteY1" fmla="*/ 0 h 18750"/>
                <a:gd name="connsiteX2" fmla="*/ 0 w 68740"/>
                <a:gd name="connsiteY2" fmla="*/ 9369 h 18750"/>
                <a:gd name="connsiteX3" fmla="*/ 9369 w 68740"/>
                <a:gd name="connsiteY3" fmla="*/ 18750 h 18750"/>
                <a:gd name="connsiteX4" fmla="*/ 59371 w 68740"/>
                <a:gd name="connsiteY4" fmla="*/ 18750 h 18750"/>
                <a:gd name="connsiteX5" fmla="*/ 68740 w 68740"/>
                <a:gd name="connsiteY5" fmla="*/ 9369 h 18750"/>
                <a:gd name="connsiteX6" fmla="*/ 59359 w 68740"/>
                <a:gd name="connsiteY6" fmla="*/ 0 h 18750"/>
                <a:gd name="connsiteX7" fmla="*/ 59359 w 68740"/>
                <a:gd name="connsiteY7" fmla="*/ 0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50">
                  <a:moveTo>
                    <a:pt x="59359" y="0"/>
                  </a:moveTo>
                  <a:lnTo>
                    <a:pt x="9369" y="0"/>
                  </a:lnTo>
                  <a:cubicBezTo>
                    <a:pt x="4186" y="0"/>
                    <a:pt x="0" y="4198"/>
                    <a:pt x="0" y="9369"/>
                  </a:cubicBezTo>
                  <a:cubicBezTo>
                    <a:pt x="0" y="14541"/>
                    <a:pt x="4198" y="18750"/>
                    <a:pt x="9369" y="18750"/>
                  </a:cubicBezTo>
                  <a:lnTo>
                    <a:pt x="59371" y="18750"/>
                  </a:lnTo>
                  <a:cubicBezTo>
                    <a:pt x="64542" y="18750"/>
                    <a:pt x="68740" y="14553"/>
                    <a:pt x="68740" y="9369"/>
                  </a:cubicBezTo>
                  <a:cubicBezTo>
                    <a:pt x="68740" y="4198"/>
                    <a:pt x="64542" y="0"/>
                    <a:pt x="59359" y="0"/>
                  </a:cubicBezTo>
                  <a:lnTo>
                    <a:pt x="59359" y="0"/>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8" name="任意多边形: 形状 57"/>
            <p:cNvSpPr/>
            <p:nvPr>
              <p:custDataLst>
                <p:tags r:id="rId57"/>
              </p:custDataLst>
            </p:nvPr>
          </p:nvSpPr>
          <p:spPr>
            <a:xfrm>
              <a:off x="10891600" y="3090564"/>
              <a:ext cx="118729" cy="18750"/>
            </a:xfrm>
            <a:custGeom>
              <a:avLst/>
              <a:gdLst>
                <a:gd name="connsiteX0" fmla="*/ 109360 w 118729"/>
                <a:gd name="connsiteY0" fmla="*/ 0 h 18750"/>
                <a:gd name="connsiteX1" fmla="*/ 9369 w 118729"/>
                <a:gd name="connsiteY1" fmla="*/ 0 h 18750"/>
                <a:gd name="connsiteX2" fmla="*/ 0 w 118729"/>
                <a:gd name="connsiteY2" fmla="*/ 9369 h 18750"/>
                <a:gd name="connsiteX3" fmla="*/ 9369 w 118729"/>
                <a:gd name="connsiteY3" fmla="*/ 18750 h 18750"/>
                <a:gd name="connsiteX4" fmla="*/ 109360 w 118729"/>
                <a:gd name="connsiteY4" fmla="*/ 18750 h 18750"/>
                <a:gd name="connsiteX5" fmla="*/ 118730 w 118729"/>
                <a:gd name="connsiteY5" fmla="*/ 9369 h 18750"/>
                <a:gd name="connsiteX6" fmla="*/ 109360 w 118729"/>
                <a:gd name="connsiteY6" fmla="*/ 0 h 18750"/>
                <a:gd name="connsiteX7" fmla="*/ 109360 w 118729"/>
                <a:gd name="connsiteY7" fmla="*/ 0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729" h="18750">
                  <a:moveTo>
                    <a:pt x="109360" y="0"/>
                  </a:moveTo>
                  <a:lnTo>
                    <a:pt x="9369" y="0"/>
                  </a:lnTo>
                  <a:cubicBezTo>
                    <a:pt x="4198" y="0"/>
                    <a:pt x="0" y="4198"/>
                    <a:pt x="0" y="9369"/>
                  </a:cubicBezTo>
                  <a:cubicBezTo>
                    <a:pt x="0" y="14541"/>
                    <a:pt x="4198" y="18750"/>
                    <a:pt x="9369" y="18750"/>
                  </a:cubicBezTo>
                  <a:lnTo>
                    <a:pt x="109360" y="18750"/>
                  </a:lnTo>
                  <a:cubicBezTo>
                    <a:pt x="114544" y="18750"/>
                    <a:pt x="118730" y="14553"/>
                    <a:pt x="118730" y="9369"/>
                  </a:cubicBezTo>
                  <a:cubicBezTo>
                    <a:pt x="118730" y="4198"/>
                    <a:pt x="114532" y="0"/>
                    <a:pt x="109360" y="0"/>
                  </a:cubicBezTo>
                  <a:lnTo>
                    <a:pt x="109360" y="0"/>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9" name="任意多边形: 形状 58"/>
            <p:cNvSpPr/>
            <p:nvPr>
              <p:custDataLst>
                <p:tags r:id="rId58"/>
              </p:custDataLst>
            </p:nvPr>
          </p:nvSpPr>
          <p:spPr>
            <a:xfrm>
              <a:off x="11066581" y="3090564"/>
              <a:ext cx="43739" cy="18750"/>
            </a:xfrm>
            <a:custGeom>
              <a:avLst/>
              <a:gdLst>
                <a:gd name="connsiteX0" fmla="*/ 34370 w 43739"/>
                <a:gd name="connsiteY0" fmla="*/ 0 h 18750"/>
                <a:gd name="connsiteX1" fmla="*/ 9369 w 43739"/>
                <a:gd name="connsiteY1" fmla="*/ 0 h 18750"/>
                <a:gd name="connsiteX2" fmla="*/ 0 w 43739"/>
                <a:gd name="connsiteY2" fmla="*/ 9369 h 18750"/>
                <a:gd name="connsiteX3" fmla="*/ 9369 w 43739"/>
                <a:gd name="connsiteY3" fmla="*/ 18750 h 18750"/>
                <a:gd name="connsiteX4" fmla="*/ 34370 w 43739"/>
                <a:gd name="connsiteY4" fmla="*/ 18750 h 18750"/>
                <a:gd name="connsiteX5" fmla="*/ 43739 w 43739"/>
                <a:gd name="connsiteY5" fmla="*/ 9369 h 18750"/>
                <a:gd name="connsiteX6" fmla="*/ 34370 w 43739"/>
                <a:gd name="connsiteY6" fmla="*/ 0 h 18750"/>
                <a:gd name="connsiteX7" fmla="*/ 34370 w 43739"/>
                <a:gd name="connsiteY7" fmla="*/ 0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39" h="18750">
                  <a:moveTo>
                    <a:pt x="34370" y="0"/>
                  </a:moveTo>
                  <a:lnTo>
                    <a:pt x="9369" y="0"/>
                  </a:lnTo>
                  <a:cubicBezTo>
                    <a:pt x="4186" y="0"/>
                    <a:pt x="0" y="4198"/>
                    <a:pt x="0" y="9369"/>
                  </a:cubicBezTo>
                  <a:cubicBezTo>
                    <a:pt x="0" y="14541"/>
                    <a:pt x="4198" y="18750"/>
                    <a:pt x="9369" y="18750"/>
                  </a:cubicBezTo>
                  <a:lnTo>
                    <a:pt x="34370" y="18750"/>
                  </a:lnTo>
                  <a:cubicBezTo>
                    <a:pt x="39553" y="18750"/>
                    <a:pt x="43739" y="14553"/>
                    <a:pt x="43739" y="9369"/>
                  </a:cubicBezTo>
                  <a:cubicBezTo>
                    <a:pt x="43751" y="4198"/>
                    <a:pt x="39553" y="0"/>
                    <a:pt x="34370" y="0"/>
                  </a:cubicBezTo>
                  <a:lnTo>
                    <a:pt x="34370" y="0"/>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0" name="任意多边形: 形状 59"/>
            <p:cNvSpPr/>
            <p:nvPr>
              <p:custDataLst>
                <p:tags r:id="rId59"/>
              </p:custDataLst>
            </p:nvPr>
          </p:nvSpPr>
          <p:spPr>
            <a:xfrm>
              <a:off x="10691607" y="2925579"/>
              <a:ext cx="518704" cy="593706"/>
            </a:xfrm>
            <a:custGeom>
              <a:avLst/>
              <a:gdLst>
                <a:gd name="connsiteX0" fmla="*/ 499965 w 518704"/>
                <a:gd name="connsiteY0" fmla="*/ 191064 h 593706"/>
                <a:gd name="connsiteX1" fmla="*/ 468715 w 518704"/>
                <a:gd name="connsiteY1" fmla="*/ 206684 h 593706"/>
                <a:gd name="connsiteX2" fmla="*/ 468715 w 518704"/>
                <a:gd name="connsiteY2" fmla="*/ 81252 h 593706"/>
                <a:gd name="connsiteX3" fmla="*/ 484427 w 518704"/>
                <a:gd name="connsiteY3" fmla="*/ 81252 h 593706"/>
                <a:gd name="connsiteX4" fmla="*/ 499965 w 518704"/>
                <a:gd name="connsiteY4" fmla="*/ 96790 h 593706"/>
                <a:gd name="connsiteX5" fmla="*/ 499965 w 518704"/>
                <a:gd name="connsiteY5" fmla="*/ 191064 h 593706"/>
                <a:gd name="connsiteX6" fmla="*/ 499965 w 518704"/>
                <a:gd name="connsiteY6" fmla="*/ 191064 h 593706"/>
                <a:gd name="connsiteX7" fmla="*/ 259352 w 518704"/>
                <a:gd name="connsiteY7" fmla="*/ 293734 h 593706"/>
                <a:gd name="connsiteX8" fmla="*/ 287472 w 518704"/>
                <a:gd name="connsiteY8" fmla="*/ 321854 h 593706"/>
                <a:gd name="connsiteX9" fmla="*/ 259352 w 518704"/>
                <a:gd name="connsiteY9" fmla="*/ 349973 h 593706"/>
                <a:gd name="connsiteX10" fmla="*/ 231232 w 518704"/>
                <a:gd name="connsiteY10" fmla="*/ 321854 h 593706"/>
                <a:gd name="connsiteX11" fmla="*/ 259352 w 518704"/>
                <a:gd name="connsiteY11" fmla="*/ 293734 h 593706"/>
                <a:gd name="connsiteX12" fmla="*/ 259352 w 518704"/>
                <a:gd name="connsiteY12" fmla="*/ 293734 h 593706"/>
                <a:gd name="connsiteX13" fmla="*/ 499965 w 518704"/>
                <a:gd name="connsiteY13" fmla="*/ 547508 h 593706"/>
                <a:gd name="connsiteX14" fmla="*/ 472889 w 518704"/>
                <a:gd name="connsiteY14" fmla="*/ 497762 h 593706"/>
                <a:gd name="connsiteX15" fmla="*/ 471185 w 518704"/>
                <a:gd name="connsiteY15" fmla="*/ 495420 h 593706"/>
                <a:gd name="connsiteX16" fmla="*/ 451994 w 518704"/>
                <a:gd name="connsiteY16" fmla="*/ 487454 h 593706"/>
                <a:gd name="connsiteX17" fmla="*/ 268733 w 518704"/>
                <a:gd name="connsiteY17" fmla="*/ 487454 h 593706"/>
                <a:gd name="connsiteX18" fmla="*/ 268733 w 518704"/>
                <a:gd name="connsiteY18" fmla="*/ 447228 h 593706"/>
                <a:gd name="connsiteX19" fmla="*/ 259642 w 518704"/>
                <a:gd name="connsiteY19" fmla="*/ 437464 h 593706"/>
                <a:gd name="connsiteX20" fmla="*/ 249983 w 518704"/>
                <a:gd name="connsiteY20" fmla="*/ 446833 h 593706"/>
                <a:gd name="connsiteX21" fmla="*/ 249983 w 518704"/>
                <a:gd name="connsiteY21" fmla="*/ 487454 h 593706"/>
                <a:gd name="connsiteX22" fmla="*/ 66711 w 518704"/>
                <a:gd name="connsiteY22" fmla="*/ 487454 h 593706"/>
                <a:gd name="connsiteX23" fmla="*/ 47520 w 518704"/>
                <a:gd name="connsiteY23" fmla="*/ 495420 h 593706"/>
                <a:gd name="connsiteX24" fmla="*/ 45827 w 518704"/>
                <a:gd name="connsiteY24" fmla="*/ 497762 h 593706"/>
                <a:gd name="connsiteX25" fmla="*/ 18750 w 518704"/>
                <a:gd name="connsiteY25" fmla="*/ 547508 h 593706"/>
                <a:gd name="connsiteX26" fmla="*/ 18750 w 518704"/>
                <a:gd name="connsiteY26" fmla="*/ 212030 h 593706"/>
                <a:gd name="connsiteX27" fmla="*/ 55185 w 518704"/>
                <a:gd name="connsiteY27" fmla="*/ 230247 h 593706"/>
                <a:gd name="connsiteX28" fmla="*/ 59382 w 518704"/>
                <a:gd name="connsiteY28" fmla="*/ 231232 h 593706"/>
                <a:gd name="connsiteX29" fmla="*/ 249994 w 518704"/>
                <a:gd name="connsiteY29" fmla="*/ 231232 h 593706"/>
                <a:gd name="connsiteX30" fmla="*/ 249994 w 518704"/>
                <a:gd name="connsiteY30" fmla="*/ 275923 h 593706"/>
                <a:gd name="connsiteX31" fmla="*/ 212493 w 518704"/>
                <a:gd name="connsiteY31" fmla="*/ 321854 h 593706"/>
                <a:gd name="connsiteX32" fmla="*/ 249994 w 518704"/>
                <a:gd name="connsiteY32" fmla="*/ 367785 h 593706"/>
                <a:gd name="connsiteX33" fmla="*/ 249994 w 518704"/>
                <a:gd name="connsiteY33" fmla="*/ 371461 h 593706"/>
                <a:gd name="connsiteX34" fmla="*/ 259085 w 518704"/>
                <a:gd name="connsiteY34" fmla="*/ 381224 h 593706"/>
                <a:gd name="connsiteX35" fmla="*/ 268745 w 518704"/>
                <a:gd name="connsiteY35" fmla="*/ 371855 h 593706"/>
                <a:gd name="connsiteX36" fmla="*/ 268745 w 518704"/>
                <a:gd name="connsiteY36" fmla="*/ 367785 h 593706"/>
                <a:gd name="connsiteX37" fmla="*/ 306246 w 518704"/>
                <a:gd name="connsiteY37" fmla="*/ 321854 h 593706"/>
                <a:gd name="connsiteX38" fmla="*/ 268745 w 518704"/>
                <a:gd name="connsiteY38" fmla="*/ 275923 h 593706"/>
                <a:gd name="connsiteX39" fmla="*/ 268745 w 518704"/>
                <a:gd name="connsiteY39" fmla="*/ 231232 h 593706"/>
                <a:gd name="connsiteX40" fmla="*/ 333913 w 518704"/>
                <a:gd name="connsiteY40" fmla="*/ 231232 h 593706"/>
                <a:gd name="connsiteX41" fmla="*/ 343283 w 518704"/>
                <a:gd name="connsiteY41" fmla="*/ 221863 h 593706"/>
                <a:gd name="connsiteX42" fmla="*/ 333913 w 518704"/>
                <a:gd name="connsiteY42" fmla="*/ 212493 h 593706"/>
                <a:gd name="connsiteX43" fmla="*/ 68740 w 518704"/>
                <a:gd name="connsiteY43" fmla="*/ 212493 h 593706"/>
                <a:gd name="connsiteX44" fmla="*/ 68740 w 518704"/>
                <a:gd name="connsiteY44" fmla="*/ 33222 h 593706"/>
                <a:gd name="connsiteX45" fmla="*/ 83212 w 518704"/>
                <a:gd name="connsiteY45" fmla="*/ 18750 h 593706"/>
                <a:gd name="connsiteX46" fmla="*/ 435481 w 518704"/>
                <a:gd name="connsiteY46" fmla="*/ 18750 h 593706"/>
                <a:gd name="connsiteX47" fmla="*/ 449953 w 518704"/>
                <a:gd name="connsiteY47" fmla="*/ 33222 h 593706"/>
                <a:gd name="connsiteX48" fmla="*/ 449953 w 518704"/>
                <a:gd name="connsiteY48" fmla="*/ 212482 h 593706"/>
                <a:gd name="connsiteX49" fmla="*/ 375241 w 518704"/>
                <a:gd name="connsiteY49" fmla="*/ 212482 h 593706"/>
                <a:gd name="connsiteX50" fmla="*/ 365871 w 518704"/>
                <a:gd name="connsiteY50" fmla="*/ 221851 h 593706"/>
                <a:gd name="connsiteX51" fmla="*/ 375241 w 518704"/>
                <a:gd name="connsiteY51" fmla="*/ 231221 h 593706"/>
                <a:gd name="connsiteX52" fmla="*/ 459345 w 518704"/>
                <a:gd name="connsiteY52" fmla="*/ 231221 h 593706"/>
                <a:gd name="connsiteX53" fmla="*/ 463543 w 518704"/>
                <a:gd name="connsiteY53" fmla="*/ 230235 h 593706"/>
                <a:gd name="connsiteX54" fmla="*/ 499965 w 518704"/>
                <a:gd name="connsiteY54" fmla="*/ 212018 h 593706"/>
                <a:gd name="connsiteX55" fmla="*/ 499965 w 518704"/>
                <a:gd name="connsiteY55" fmla="*/ 547508 h 593706"/>
                <a:gd name="connsiteX56" fmla="*/ 499965 w 518704"/>
                <a:gd name="connsiteY56" fmla="*/ 547508 h 593706"/>
                <a:gd name="connsiteX57" fmla="*/ 25151 w 518704"/>
                <a:gd name="connsiteY57" fmla="*/ 574956 h 593706"/>
                <a:gd name="connsiteX58" fmla="*/ 61643 w 518704"/>
                <a:gd name="connsiteY58" fmla="*/ 507932 h 593706"/>
                <a:gd name="connsiteX59" fmla="*/ 66722 w 518704"/>
                <a:gd name="connsiteY59" fmla="*/ 506216 h 593706"/>
                <a:gd name="connsiteX60" fmla="*/ 452005 w 518704"/>
                <a:gd name="connsiteY60" fmla="*/ 506216 h 593706"/>
                <a:gd name="connsiteX61" fmla="*/ 457084 w 518704"/>
                <a:gd name="connsiteY61" fmla="*/ 507932 h 593706"/>
                <a:gd name="connsiteX62" fmla="*/ 493576 w 518704"/>
                <a:gd name="connsiteY62" fmla="*/ 574956 h 593706"/>
                <a:gd name="connsiteX63" fmla="*/ 25151 w 518704"/>
                <a:gd name="connsiteY63" fmla="*/ 574956 h 593706"/>
                <a:gd name="connsiteX64" fmla="*/ 25151 w 518704"/>
                <a:gd name="connsiteY64" fmla="*/ 574956 h 593706"/>
                <a:gd name="connsiteX65" fmla="*/ 18750 w 518704"/>
                <a:gd name="connsiteY65" fmla="*/ 96779 h 593706"/>
                <a:gd name="connsiteX66" fmla="*/ 34289 w 518704"/>
                <a:gd name="connsiteY66" fmla="*/ 81240 h 593706"/>
                <a:gd name="connsiteX67" fmla="*/ 50001 w 518704"/>
                <a:gd name="connsiteY67" fmla="*/ 81240 h 593706"/>
                <a:gd name="connsiteX68" fmla="*/ 50001 w 518704"/>
                <a:gd name="connsiteY68" fmla="*/ 206684 h 593706"/>
                <a:gd name="connsiteX69" fmla="*/ 18750 w 518704"/>
                <a:gd name="connsiteY69" fmla="*/ 191064 h 593706"/>
                <a:gd name="connsiteX70" fmla="*/ 18750 w 518704"/>
                <a:gd name="connsiteY70" fmla="*/ 96779 h 593706"/>
                <a:gd name="connsiteX71" fmla="*/ 18750 w 518704"/>
                <a:gd name="connsiteY71" fmla="*/ 96779 h 593706"/>
                <a:gd name="connsiteX72" fmla="*/ 484427 w 518704"/>
                <a:gd name="connsiteY72" fmla="*/ 62501 h 593706"/>
                <a:gd name="connsiteX73" fmla="*/ 468715 w 518704"/>
                <a:gd name="connsiteY73" fmla="*/ 62501 h 593706"/>
                <a:gd name="connsiteX74" fmla="*/ 468715 w 518704"/>
                <a:gd name="connsiteY74" fmla="*/ 33222 h 593706"/>
                <a:gd name="connsiteX75" fmla="*/ 435493 w 518704"/>
                <a:gd name="connsiteY75" fmla="*/ 0 h 593706"/>
                <a:gd name="connsiteX76" fmla="*/ 83223 w 518704"/>
                <a:gd name="connsiteY76" fmla="*/ 0 h 593706"/>
                <a:gd name="connsiteX77" fmla="*/ 50001 w 518704"/>
                <a:gd name="connsiteY77" fmla="*/ 33222 h 593706"/>
                <a:gd name="connsiteX78" fmla="*/ 50001 w 518704"/>
                <a:gd name="connsiteY78" fmla="*/ 62501 h 593706"/>
                <a:gd name="connsiteX79" fmla="*/ 34277 w 518704"/>
                <a:gd name="connsiteY79" fmla="*/ 62501 h 593706"/>
                <a:gd name="connsiteX80" fmla="*/ 0 w 518704"/>
                <a:gd name="connsiteY80" fmla="*/ 96779 h 593706"/>
                <a:gd name="connsiteX81" fmla="*/ 0 w 518704"/>
                <a:gd name="connsiteY81" fmla="*/ 584337 h 593706"/>
                <a:gd name="connsiteX82" fmla="*/ 9369 w 518704"/>
                <a:gd name="connsiteY82" fmla="*/ 593706 h 593706"/>
                <a:gd name="connsiteX83" fmla="*/ 509335 w 518704"/>
                <a:gd name="connsiteY83" fmla="*/ 593706 h 593706"/>
                <a:gd name="connsiteX84" fmla="*/ 518704 w 518704"/>
                <a:gd name="connsiteY84" fmla="*/ 584337 h 593706"/>
                <a:gd name="connsiteX85" fmla="*/ 518704 w 518704"/>
                <a:gd name="connsiteY85" fmla="*/ 96779 h 593706"/>
                <a:gd name="connsiteX86" fmla="*/ 484427 w 518704"/>
                <a:gd name="connsiteY86" fmla="*/ 62501 h 593706"/>
                <a:gd name="connsiteX87" fmla="*/ 484427 w 518704"/>
                <a:gd name="connsiteY87" fmla="*/ 62501 h 59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8704" h="593706">
                  <a:moveTo>
                    <a:pt x="499965" y="191064"/>
                  </a:moveTo>
                  <a:lnTo>
                    <a:pt x="468715" y="206684"/>
                  </a:lnTo>
                  <a:lnTo>
                    <a:pt x="468715" y="81252"/>
                  </a:lnTo>
                  <a:lnTo>
                    <a:pt x="484427" y="81252"/>
                  </a:lnTo>
                  <a:cubicBezTo>
                    <a:pt x="492996" y="81252"/>
                    <a:pt x="499965" y="88221"/>
                    <a:pt x="499965" y="96790"/>
                  </a:cubicBezTo>
                  <a:lnTo>
                    <a:pt x="499965" y="191064"/>
                  </a:lnTo>
                  <a:lnTo>
                    <a:pt x="499965" y="191064"/>
                  </a:lnTo>
                  <a:close/>
                  <a:moveTo>
                    <a:pt x="259352" y="293734"/>
                  </a:moveTo>
                  <a:cubicBezTo>
                    <a:pt x="274856" y="293734"/>
                    <a:pt x="287472" y="306350"/>
                    <a:pt x="287472" y="321854"/>
                  </a:cubicBezTo>
                  <a:cubicBezTo>
                    <a:pt x="287472" y="337357"/>
                    <a:pt x="274856" y="349973"/>
                    <a:pt x="259352" y="349973"/>
                  </a:cubicBezTo>
                  <a:cubicBezTo>
                    <a:pt x="243849" y="349973"/>
                    <a:pt x="231232" y="337357"/>
                    <a:pt x="231232" y="321854"/>
                  </a:cubicBezTo>
                  <a:cubicBezTo>
                    <a:pt x="231232" y="306350"/>
                    <a:pt x="243849" y="293734"/>
                    <a:pt x="259352" y="293734"/>
                  </a:cubicBezTo>
                  <a:lnTo>
                    <a:pt x="259352" y="293734"/>
                  </a:lnTo>
                  <a:close/>
                  <a:moveTo>
                    <a:pt x="499965" y="547508"/>
                  </a:moveTo>
                  <a:lnTo>
                    <a:pt x="472889" y="497762"/>
                  </a:lnTo>
                  <a:cubicBezTo>
                    <a:pt x="472425" y="496916"/>
                    <a:pt x="471869" y="496104"/>
                    <a:pt x="471185" y="495420"/>
                  </a:cubicBezTo>
                  <a:cubicBezTo>
                    <a:pt x="466059" y="490283"/>
                    <a:pt x="459241" y="487454"/>
                    <a:pt x="451994" y="487454"/>
                  </a:cubicBezTo>
                  <a:lnTo>
                    <a:pt x="268733" y="487454"/>
                  </a:lnTo>
                  <a:lnTo>
                    <a:pt x="268733" y="447228"/>
                  </a:lnTo>
                  <a:cubicBezTo>
                    <a:pt x="268733" y="442091"/>
                    <a:pt x="264779" y="437615"/>
                    <a:pt x="259642" y="437464"/>
                  </a:cubicBezTo>
                  <a:cubicBezTo>
                    <a:pt x="254331" y="437302"/>
                    <a:pt x="249983" y="441557"/>
                    <a:pt x="249983" y="446833"/>
                  </a:cubicBezTo>
                  <a:lnTo>
                    <a:pt x="249983" y="487454"/>
                  </a:lnTo>
                  <a:lnTo>
                    <a:pt x="66711" y="487454"/>
                  </a:lnTo>
                  <a:cubicBezTo>
                    <a:pt x="59463" y="487454"/>
                    <a:pt x="52645" y="490283"/>
                    <a:pt x="47520" y="495420"/>
                  </a:cubicBezTo>
                  <a:cubicBezTo>
                    <a:pt x="46836" y="496104"/>
                    <a:pt x="46279" y="496904"/>
                    <a:pt x="45827" y="497762"/>
                  </a:cubicBezTo>
                  <a:lnTo>
                    <a:pt x="18750" y="547508"/>
                  </a:lnTo>
                  <a:lnTo>
                    <a:pt x="18750" y="212030"/>
                  </a:lnTo>
                  <a:lnTo>
                    <a:pt x="55185" y="230247"/>
                  </a:lnTo>
                  <a:cubicBezTo>
                    <a:pt x="56483" y="230896"/>
                    <a:pt x="57921" y="231232"/>
                    <a:pt x="59382" y="231232"/>
                  </a:cubicBezTo>
                  <a:lnTo>
                    <a:pt x="249994" y="231232"/>
                  </a:lnTo>
                  <a:lnTo>
                    <a:pt x="249994" y="275923"/>
                  </a:lnTo>
                  <a:cubicBezTo>
                    <a:pt x="228623" y="280283"/>
                    <a:pt x="212493" y="299219"/>
                    <a:pt x="212493" y="321854"/>
                  </a:cubicBezTo>
                  <a:cubicBezTo>
                    <a:pt x="212493" y="344489"/>
                    <a:pt x="228623" y="363425"/>
                    <a:pt x="249994" y="367785"/>
                  </a:cubicBezTo>
                  <a:lnTo>
                    <a:pt x="249994" y="371461"/>
                  </a:lnTo>
                  <a:cubicBezTo>
                    <a:pt x="249994" y="376597"/>
                    <a:pt x="253948" y="381073"/>
                    <a:pt x="259085" y="381224"/>
                  </a:cubicBezTo>
                  <a:cubicBezTo>
                    <a:pt x="264396" y="381387"/>
                    <a:pt x="268745" y="377131"/>
                    <a:pt x="268745" y="371855"/>
                  </a:cubicBezTo>
                  <a:lnTo>
                    <a:pt x="268745" y="367785"/>
                  </a:lnTo>
                  <a:cubicBezTo>
                    <a:pt x="290116" y="363425"/>
                    <a:pt x="306246" y="344489"/>
                    <a:pt x="306246" y="321854"/>
                  </a:cubicBezTo>
                  <a:cubicBezTo>
                    <a:pt x="306246" y="299219"/>
                    <a:pt x="290116" y="280283"/>
                    <a:pt x="268745" y="275923"/>
                  </a:cubicBezTo>
                  <a:lnTo>
                    <a:pt x="268745" y="231232"/>
                  </a:lnTo>
                  <a:lnTo>
                    <a:pt x="333913" y="231232"/>
                  </a:lnTo>
                  <a:cubicBezTo>
                    <a:pt x="339085" y="231232"/>
                    <a:pt x="343283" y="227035"/>
                    <a:pt x="343283" y="221863"/>
                  </a:cubicBezTo>
                  <a:cubicBezTo>
                    <a:pt x="343283" y="216691"/>
                    <a:pt x="339085" y="212493"/>
                    <a:pt x="333913" y="212493"/>
                  </a:cubicBezTo>
                  <a:lnTo>
                    <a:pt x="68740" y="212493"/>
                  </a:lnTo>
                  <a:lnTo>
                    <a:pt x="68740" y="33222"/>
                  </a:lnTo>
                  <a:cubicBezTo>
                    <a:pt x="68740" y="25221"/>
                    <a:pt x="75222" y="18750"/>
                    <a:pt x="83212" y="18750"/>
                  </a:cubicBezTo>
                  <a:lnTo>
                    <a:pt x="435481" y="18750"/>
                  </a:lnTo>
                  <a:cubicBezTo>
                    <a:pt x="443471" y="18750"/>
                    <a:pt x="449953" y="25233"/>
                    <a:pt x="449953" y="33222"/>
                  </a:cubicBezTo>
                  <a:lnTo>
                    <a:pt x="449953" y="212482"/>
                  </a:lnTo>
                  <a:lnTo>
                    <a:pt x="375241" y="212482"/>
                  </a:lnTo>
                  <a:cubicBezTo>
                    <a:pt x="370057" y="212482"/>
                    <a:pt x="365871" y="216680"/>
                    <a:pt x="365871" y="221851"/>
                  </a:cubicBezTo>
                  <a:cubicBezTo>
                    <a:pt x="365871" y="227023"/>
                    <a:pt x="370069" y="231221"/>
                    <a:pt x="375241" y="231221"/>
                  </a:cubicBezTo>
                  <a:lnTo>
                    <a:pt x="459345" y="231221"/>
                  </a:lnTo>
                  <a:cubicBezTo>
                    <a:pt x="460806" y="231221"/>
                    <a:pt x="462233" y="230884"/>
                    <a:pt x="463543" y="230235"/>
                  </a:cubicBezTo>
                  <a:lnTo>
                    <a:pt x="499965" y="212018"/>
                  </a:lnTo>
                  <a:lnTo>
                    <a:pt x="499965" y="547508"/>
                  </a:lnTo>
                  <a:lnTo>
                    <a:pt x="499965" y="547508"/>
                  </a:lnTo>
                  <a:close/>
                  <a:moveTo>
                    <a:pt x="25151" y="574956"/>
                  </a:moveTo>
                  <a:lnTo>
                    <a:pt x="61643" y="507932"/>
                  </a:lnTo>
                  <a:cubicBezTo>
                    <a:pt x="63093" y="506819"/>
                    <a:pt x="64855" y="506216"/>
                    <a:pt x="66722" y="506216"/>
                  </a:cubicBezTo>
                  <a:lnTo>
                    <a:pt x="452005" y="506216"/>
                  </a:lnTo>
                  <a:cubicBezTo>
                    <a:pt x="453860" y="506216"/>
                    <a:pt x="455635" y="506819"/>
                    <a:pt x="457084" y="507932"/>
                  </a:cubicBezTo>
                  <a:lnTo>
                    <a:pt x="493576" y="574956"/>
                  </a:lnTo>
                  <a:lnTo>
                    <a:pt x="25151" y="574956"/>
                  </a:lnTo>
                  <a:lnTo>
                    <a:pt x="25151" y="574956"/>
                  </a:lnTo>
                  <a:close/>
                  <a:moveTo>
                    <a:pt x="18750" y="96779"/>
                  </a:moveTo>
                  <a:cubicBezTo>
                    <a:pt x="18750" y="88209"/>
                    <a:pt x="25720" y="81240"/>
                    <a:pt x="34289" y="81240"/>
                  </a:cubicBezTo>
                  <a:lnTo>
                    <a:pt x="50001" y="81240"/>
                  </a:lnTo>
                  <a:lnTo>
                    <a:pt x="50001" y="206684"/>
                  </a:lnTo>
                  <a:lnTo>
                    <a:pt x="18750" y="191064"/>
                  </a:lnTo>
                  <a:lnTo>
                    <a:pt x="18750" y="96779"/>
                  </a:lnTo>
                  <a:lnTo>
                    <a:pt x="18750" y="96779"/>
                  </a:lnTo>
                  <a:close/>
                  <a:moveTo>
                    <a:pt x="484427" y="62501"/>
                  </a:moveTo>
                  <a:lnTo>
                    <a:pt x="468715" y="62501"/>
                  </a:lnTo>
                  <a:lnTo>
                    <a:pt x="468715" y="33222"/>
                  </a:lnTo>
                  <a:cubicBezTo>
                    <a:pt x="468715" y="14901"/>
                    <a:pt x="453814" y="0"/>
                    <a:pt x="435493" y="0"/>
                  </a:cubicBezTo>
                  <a:lnTo>
                    <a:pt x="83223" y="0"/>
                  </a:lnTo>
                  <a:cubicBezTo>
                    <a:pt x="64902" y="0"/>
                    <a:pt x="50001" y="14901"/>
                    <a:pt x="50001" y="33222"/>
                  </a:cubicBezTo>
                  <a:lnTo>
                    <a:pt x="50001" y="62501"/>
                  </a:lnTo>
                  <a:lnTo>
                    <a:pt x="34277" y="62501"/>
                  </a:lnTo>
                  <a:cubicBezTo>
                    <a:pt x="15376" y="62501"/>
                    <a:pt x="0" y="77878"/>
                    <a:pt x="0" y="96779"/>
                  </a:cubicBezTo>
                  <a:lnTo>
                    <a:pt x="0" y="584337"/>
                  </a:lnTo>
                  <a:cubicBezTo>
                    <a:pt x="0" y="589508"/>
                    <a:pt x="4198" y="593706"/>
                    <a:pt x="9369" y="593706"/>
                  </a:cubicBezTo>
                  <a:lnTo>
                    <a:pt x="509335" y="593706"/>
                  </a:lnTo>
                  <a:cubicBezTo>
                    <a:pt x="514518" y="593706"/>
                    <a:pt x="518704" y="589508"/>
                    <a:pt x="518704" y="584337"/>
                  </a:cubicBezTo>
                  <a:lnTo>
                    <a:pt x="518704" y="96779"/>
                  </a:lnTo>
                  <a:cubicBezTo>
                    <a:pt x="518716" y="77878"/>
                    <a:pt x="503328" y="62501"/>
                    <a:pt x="484427" y="62501"/>
                  </a:cubicBezTo>
                  <a:lnTo>
                    <a:pt x="484427" y="62501"/>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1" name="任意多边形: 形状 60"/>
            <p:cNvSpPr/>
            <p:nvPr>
              <p:custDataLst>
                <p:tags r:id="rId60"/>
              </p:custDataLst>
            </p:nvPr>
          </p:nvSpPr>
          <p:spPr>
            <a:xfrm>
              <a:off x="10938458" y="3234932"/>
              <a:ext cx="25000" cy="25000"/>
            </a:xfrm>
            <a:custGeom>
              <a:avLst/>
              <a:gdLst>
                <a:gd name="connsiteX0" fmla="*/ 12500 w 25000"/>
                <a:gd name="connsiteY0" fmla="*/ 0 h 25000"/>
                <a:gd name="connsiteX1" fmla="*/ 25001 w 25000"/>
                <a:gd name="connsiteY1" fmla="*/ 12500 h 25000"/>
                <a:gd name="connsiteX2" fmla="*/ 12500 w 25000"/>
                <a:gd name="connsiteY2" fmla="*/ 25001 h 25000"/>
                <a:gd name="connsiteX3" fmla="*/ 0 w 25000"/>
                <a:gd name="connsiteY3" fmla="*/ 12500 h 25000"/>
                <a:gd name="connsiteX4" fmla="*/ 12500 w 25000"/>
                <a:gd name="connsiteY4" fmla="*/ 0 h 25000"/>
                <a:gd name="connsiteX5" fmla="*/ 12500 w 25000"/>
                <a:gd name="connsiteY5" fmla="*/ 0 h 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00" h="25000">
                  <a:moveTo>
                    <a:pt x="12500" y="0"/>
                  </a:moveTo>
                  <a:cubicBezTo>
                    <a:pt x="19400" y="0"/>
                    <a:pt x="25001" y="5601"/>
                    <a:pt x="25001" y="12500"/>
                  </a:cubicBezTo>
                  <a:cubicBezTo>
                    <a:pt x="25001" y="19400"/>
                    <a:pt x="19400" y="25001"/>
                    <a:pt x="12500" y="25001"/>
                  </a:cubicBezTo>
                  <a:cubicBezTo>
                    <a:pt x="5601" y="25001"/>
                    <a:pt x="0" y="19400"/>
                    <a:pt x="0" y="12500"/>
                  </a:cubicBezTo>
                  <a:cubicBezTo>
                    <a:pt x="0" y="5601"/>
                    <a:pt x="5601" y="0"/>
                    <a:pt x="12500" y="0"/>
                  </a:cubicBezTo>
                  <a:lnTo>
                    <a:pt x="12500" y="0"/>
                  </a:lnTo>
                  <a:close/>
                </a:path>
              </a:pathLst>
            </a:custGeom>
            <a:grpFill/>
            <a:ln w="1153" cap="flat">
              <a:noFill/>
              <a:prstDash val="solid"/>
              <a:miter/>
            </a:ln>
          </p:spPr>
          <p:txBody>
            <a:bodyPr rtlCol="0"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007110" y="1344930"/>
            <a:ext cx="1901190" cy="1901190"/>
            <a:chOff x="2112" y="2119"/>
            <a:chExt cx="2994" cy="2994"/>
          </a:xfrm>
        </p:grpSpPr>
        <p:pic>
          <p:nvPicPr>
            <p:cNvPr id="26" name="图片 25" descr="F:/姚安资料（20210325交接）/姚安调研/姚安调研整理/2-调研照片-归档/6-前场镇/3-重要公共空间及绿化环境/初心广场1.jpg初心广场1"/>
            <p:cNvPicPr>
              <a:picLocks noChangeAspect="1"/>
            </p:cNvPicPr>
            <p:nvPr/>
          </p:nvPicPr>
          <p:blipFill>
            <a:blip r:embed="rId1"/>
            <a:srcRect l="12515" t="-21" r="12515" b="21"/>
            <a:stretch>
              <a:fillRect/>
            </a:stretch>
          </p:blipFill>
          <p:spPr>
            <a:xfrm>
              <a:off x="2393" y="240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88E3F"/>
              </a:solidFill>
            </a:ln>
          </p:spPr>
        </p:pic>
        <p:sp>
          <p:nvSpPr>
            <p:cNvPr id="4" name="椭圆 3"/>
            <p:cNvSpPr/>
            <p:nvPr/>
          </p:nvSpPr>
          <p:spPr>
            <a:xfrm>
              <a:off x="2112" y="2119"/>
              <a:ext cx="2994" cy="2994"/>
            </a:xfrm>
            <a:prstGeom prst="ellipse">
              <a:avLst/>
            </a:prstGeom>
            <a:noFill/>
            <a:ln>
              <a:gradFill>
                <a:gsLst>
                  <a:gs pos="0">
                    <a:srgbClr val="388E3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6" name="组合 5"/>
          <p:cNvGrpSpPr/>
          <p:nvPr/>
        </p:nvGrpSpPr>
        <p:grpSpPr>
          <a:xfrm>
            <a:off x="3855085" y="1344930"/>
            <a:ext cx="1901190" cy="1901190"/>
            <a:chOff x="6206" y="2119"/>
            <a:chExt cx="2994" cy="2994"/>
          </a:xfrm>
        </p:grpSpPr>
        <p:pic>
          <p:nvPicPr>
            <p:cNvPr id="25" name="图片 24" descr="E:/姚安县/姚安县乡镇/前场镇乡镇规划/文本表格/公示稿/图片/国土空间规划照片(1)/DJI_0670.JPGDJI_0670"/>
            <p:cNvPicPr>
              <a:picLocks noChangeAspect="1"/>
            </p:cNvPicPr>
            <p:nvPr/>
          </p:nvPicPr>
          <p:blipFill>
            <a:blip r:embed="rId2"/>
            <a:srcRect l="16687" r="16687"/>
            <a:stretch>
              <a:fillRect/>
            </a:stretch>
          </p:blipFill>
          <p:spPr>
            <a:xfrm>
              <a:off x="6487" y="240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88E3F"/>
              </a:solidFill>
            </a:ln>
          </p:spPr>
        </p:pic>
        <p:sp>
          <p:nvSpPr>
            <p:cNvPr id="8" name="椭圆 7"/>
            <p:cNvSpPr/>
            <p:nvPr/>
          </p:nvSpPr>
          <p:spPr>
            <a:xfrm>
              <a:off x="6206" y="2119"/>
              <a:ext cx="2994" cy="2994"/>
            </a:xfrm>
            <a:prstGeom prst="ellipse">
              <a:avLst/>
            </a:prstGeom>
            <a:noFill/>
            <a:ln>
              <a:gradFill>
                <a:gsLst>
                  <a:gs pos="0">
                    <a:srgbClr val="388E3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7" name="组合 6"/>
          <p:cNvGrpSpPr/>
          <p:nvPr/>
        </p:nvGrpSpPr>
        <p:grpSpPr>
          <a:xfrm>
            <a:off x="6563360" y="1315720"/>
            <a:ext cx="1901190" cy="1901190"/>
            <a:chOff x="10300" y="2119"/>
            <a:chExt cx="2994" cy="2994"/>
          </a:xfrm>
        </p:grpSpPr>
        <p:pic>
          <p:nvPicPr>
            <p:cNvPr id="24" name="图片 23" descr="E:/姚安县/姚安县乡镇/前场镇乡镇规划/文本表格/公示稿/图片/前场镇照片/前场镇照片/DJI_0661.JPGDJI_0661"/>
            <p:cNvPicPr>
              <a:picLocks noChangeAspect="1"/>
            </p:cNvPicPr>
            <p:nvPr/>
          </p:nvPicPr>
          <p:blipFill>
            <a:blip r:embed="rId3"/>
            <a:srcRect l="16687" r="16687"/>
            <a:stretch>
              <a:fillRect/>
            </a:stretch>
          </p:blipFill>
          <p:spPr>
            <a:xfrm>
              <a:off x="10580" y="240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88E3F"/>
              </a:solidFill>
            </a:ln>
          </p:spPr>
        </p:pic>
        <p:sp>
          <p:nvSpPr>
            <p:cNvPr id="11" name="椭圆 10"/>
            <p:cNvSpPr/>
            <p:nvPr/>
          </p:nvSpPr>
          <p:spPr>
            <a:xfrm>
              <a:off x="10300" y="2119"/>
              <a:ext cx="2994" cy="2994"/>
            </a:xfrm>
            <a:prstGeom prst="ellipse">
              <a:avLst/>
            </a:prstGeom>
            <a:noFill/>
            <a:ln>
              <a:gradFill>
                <a:gsLst>
                  <a:gs pos="0">
                    <a:srgbClr val="388E3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9" name="组合 8"/>
          <p:cNvGrpSpPr/>
          <p:nvPr/>
        </p:nvGrpSpPr>
        <p:grpSpPr>
          <a:xfrm>
            <a:off x="9450705" y="1317625"/>
            <a:ext cx="1901190" cy="1901190"/>
            <a:chOff x="14393" y="2119"/>
            <a:chExt cx="2994" cy="2994"/>
          </a:xfrm>
        </p:grpSpPr>
        <p:pic>
          <p:nvPicPr>
            <p:cNvPr id="23" name="图片 22" descr="F:/姚安资料（20210325交接）/姚安调研/姚安调研整理/2-调研照片-归档/6-前场镇/1-鸟瞰全貌及周边山水环境/河流1.jpg河流1"/>
            <p:cNvPicPr>
              <a:picLocks noChangeAspect="1"/>
            </p:cNvPicPr>
            <p:nvPr/>
          </p:nvPicPr>
          <p:blipFill>
            <a:blip r:embed="rId4"/>
            <a:srcRect l="-21" t="12515" r="21" b="12515"/>
            <a:stretch>
              <a:fillRect/>
            </a:stretch>
          </p:blipFill>
          <p:spPr>
            <a:xfrm>
              <a:off x="14674" y="240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88E3F"/>
              </a:solidFill>
            </a:ln>
          </p:spPr>
        </p:pic>
        <p:sp>
          <p:nvSpPr>
            <p:cNvPr id="14" name="椭圆 13"/>
            <p:cNvSpPr/>
            <p:nvPr/>
          </p:nvSpPr>
          <p:spPr>
            <a:xfrm>
              <a:off x="14393" y="2119"/>
              <a:ext cx="2994" cy="2994"/>
            </a:xfrm>
            <a:prstGeom prst="ellipse">
              <a:avLst/>
            </a:prstGeom>
            <a:noFill/>
            <a:ln>
              <a:gradFill>
                <a:gsLst>
                  <a:gs pos="0">
                    <a:srgbClr val="388E3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7" name="组合 26"/>
          <p:cNvGrpSpPr/>
          <p:nvPr/>
        </p:nvGrpSpPr>
        <p:grpSpPr>
          <a:xfrm>
            <a:off x="610795" y="3340472"/>
            <a:ext cx="2397760" cy="2827655"/>
            <a:chOff x="303850" y="4077072"/>
            <a:chExt cx="2397760" cy="2827655"/>
          </a:xfrm>
        </p:grpSpPr>
        <p:sp>
          <p:nvSpPr>
            <p:cNvPr id="28" name="矩形: 圆角 27"/>
            <p:cNvSpPr/>
            <p:nvPr/>
          </p:nvSpPr>
          <p:spPr>
            <a:xfrm>
              <a:off x="304485" y="4077072"/>
              <a:ext cx="2397125" cy="567690"/>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公共服务、基础设施体系尚未健全</a:t>
              </a:r>
              <a:endParaRPr lang="zh-CN" altLang="en-US" sz="2000" dirty="0">
                <a:latin typeface="+mj-ea"/>
                <a:ea typeface="+mj-ea"/>
              </a:endParaRPr>
            </a:p>
          </p:txBody>
        </p:sp>
        <p:sp>
          <p:nvSpPr>
            <p:cNvPr id="29" name="矩形 28"/>
            <p:cNvSpPr/>
            <p:nvPr/>
          </p:nvSpPr>
          <p:spPr>
            <a:xfrm>
              <a:off x="303850" y="4644127"/>
              <a:ext cx="2397760" cy="2260600"/>
            </a:xfrm>
            <a:prstGeom prst="rect">
              <a:avLst/>
            </a:prstGeom>
          </p:spPr>
          <p:txBody>
            <a:bodyPr wrap="square">
              <a:no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rPr>
                <a:t>集镇区缺少公共绿地、道路结构不完善，断头路较多；全域道路等级较低，部分村级道路未硬化；污水处理设施建设滞后，垃圾收集和处理设施建设较为薄弱，卫生户厕覆盖率有待提升；公共产品仍然存在供给不足、质量不高、发展不均衡等问题。</a:t>
              </a:r>
              <a:endParaRPr lang="zh-CN" altLang="en-US" sz="1200" dirty="0">
                <a:solidFill>
                  <a:schemeClr val="tx1">
                    <a:lumMod val="50000"/>
                    <a:lumOff val="50000"/>
                  </a:schemeClr>
                </a:solidFill>
                <a:ea typeface="思源黑体 CN Light" panose="020B0300000000000000" pitchFamily="34" charset="-122"/>
              </a:endParaRPr>
            </a:p>
          </p:txBody>
        </p:sp>
      </p:grpSp>
      <p:grpSp>
        <p:nvGrpSpPr>
          <p:cNvPr id="30" name="组合 29"/>
          <p:cNvGrpSpPr/>
          <p:nvPr/>
        </p:nvGrpSpPr>
        <p:grpSpPr>
          <a:xfrm>
            <a:off x="3503930" y="3340735"/>
            <a:ext cx="2534920" cy="2917190"/>
            <a:chOff x="609923" y="4077072"/>
            <a:chExt cx="2534611" cy="1881113"/>
          </a:xfrm>
        </p:grpSpPr>
        <p:sp>
          <p:nvSpPr>
            <p:cNvPr id="31" name="矩形: 圆角 30"/>
            <p:cNvSpPr/>
            <p:nvPr/>
          </p:nvSpPr>
          <p:spPr>
            <a:xfrm>
              <a:off x="609923" y="4077072"/>
              <a:ext cx="2466674" cy="370162"/>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产业</a:t>
              </a:r>
              <a:r>
                <a:rPr lang="zh-CN" altLang="en-US" sz="2000" dirty="0">
                  <a:latin typeface="+mj-ea"/>
                  <a:ea typeface="+mj-ea"/>
                </a:rPr>
                <a:t>规模小，发展空间受限</a:t>
              </a:r>
              <a:endParaRPr lang="zh-CN" altLang="en-US" sz="2000" dirty="0">
                <a:latin typeface="+mj-ea"/>
                <a:ea typeface="+mj-ea"/>
              </a:endParaRPr>
            </a:p>
          </p:txBody>
        </p:sp>
        <p:sp>
          <p:nvSpPr>
            <p:cNvPr id="32" name="矩形 31"/>
            <p:cNvSpPr/>
            <p:nvPr/>
          </p:nvSpPr>
          <p:spPr>
            <a:xfrm>
              <a:off x="609923" y="4507836"/>
              <a:ext cx="2534611" cy="1450349"/>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rPr>
                <a:t>现代农业和农业产业化处在起步阶段，绿色农业规模化开发、集约化经营尚未形成，部分耕地缺乏有效灌溉条件；工业发展基础弱、规模较小、竞争力不强、带动能力弱、附加值低，受发展空间、环境保护等限制；服务业发展相对滞后，资源深度开发利用不够，支撑带动镇域经济作用不显著。</a:t>
              </a:r>
              <a:endParaRPr lang="zh-CN" altLang="en-US" sz="1200" dirty="0">
                <a:solidFill>
                  <a:schemeClr val="tx1">
                    <a:lumMod val="50000"/>
                    <a:lumOff val="50000"/>
                  </a:schemeClr>
                </a:solidFill>
                <a:ea typeface="思源黑体 CN Light" panose="020B0300000000000000" pitchFamily="34" charset="-122"/>
              </a:endParaRPr>
            </a:p>
          </p:txBody>
        </p:sp>
      </p:grpSp>
      <p:grpSp>
        <p:nvGrpSpPr>
          <p:cNvPr id="33" name="组合 32"/>
          <p:cNvGrpSpPr/>
          <p:nvPr/>
        </p:nvGrpSpPr>
        <p:grpSpPr>
          <a:xfrm>
            <a:off x="6421486" y="3340472"/>
            <a:ext cx="2282825" cy="2900045"/>
            <a:chOff x="870905" y="4077072"/>
            <a:chExt cx="2282825" cy="2900045"/>
          </a:xfrm>
        </p:grpSpPr>
        <p:sp>
          <p:nvSpPr>
            <p:cNvPr id="34" name="矩形: 圆角 33"/>
            <p:cNvSpPr/>
            <p:nvPr/>
          </p:nvSpPr>
          <p:spPr>
            <a:xfrm>
              <a:off x="870905" y="4077072"/>
              <a:ext cx="2204720" cy="567055"/>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风貌差，用地集约程度</a:t>
              </a:r>
              <a:r>
                <a:rPr lang="zh-CN" altLang="en-US" sz="2000" dirty="0">
                  <a:latin typeface="+mj-ea"/>
                  <a:ea typeface="+mj-ea"/>
                </a:rPr>
                <a:t>不高</a:t>
              </a:r>
              <a:endParaRPr lang="zh-CN" altLang="en-US" sz="2000" dirty="0">
                <a:latin typeface="+mj-ea"/>
                <a:ea typeface="+mj-ea"/>
              </a:endParaRPr>
            </a:p>
          </p:txBody>
        </p:sp>
        <p:sp>
          <p:nvSpPr>
            <p:cNvPr id="35" name="矩形 34"/>
            <p:cNvSpPr/>
            <p:nvPr/>
          </p:nvSpPr>
          <p:spPr>
            <a:xfrm>
              <a:off x="870905" y="4727947"/>
              <a:ext cx="2282825" cy="2249170"/>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rPr>
                <a:t>大部分村庄风貌特色缺失，存在乡村公共空间紊乱、活动设施无人问津、公共空间私有化、活动类型单一且趋同化以及农房建设呈现古今中外不同风格糅杂等问题；农村居民点用地增加，人口流失严重，呈现出“人减地增”的“逆向扩张”不良现象。</a:t>
              </a:r>
              <a:endParaRPr lang="zh-CN" altLang="en-US" sz="1200" dirty="0">
                <a:solidFill>
                  <a:schemeClr val="tx1">
                    <a:lumMod val="50000"/>
                    <a:lumOff val="50000"/>
                  </a:schemeClr>
                </a:solidFill>
                <a:ea typeface="思源黑体 CN Light" panose="020B0300000000000000" pitchFamily="34" charset="-122"/>
              </a:endParaRPr>
            </a:p>
          </p:txBody>
        </p:sp>
      </p:grpSp>
      <p:grpSp>
        <p:nvGrpSpPr>
          <p:cNvPr id="36" name="组合 35"/>
          <p:cNvGrpSpPr/>
          <p:nvPr/>
        </p:nvGrpSpPr>
        <p:grpSpPr>
          <a:xfrm>
            <a:off x="9227335" y="3340472"/>
            <a:ext cx="2348230" cy="3056255"/>
            <a:chOff x="1089980" y="4077072"/>
            <a:chExt cx="2348230" cy="3056255"/>
          </a:xfrm>
        </p:grpSpPr>
        <p:sp>
          <p:nvSpPr>
            <p:cNvPr id="37" name="矩形: 圆角 36"/>
            <p:cNvSpPr/>
            <p:nvPr/>
          </p:nvSpPr>
          <p:spPr>
            <a:xfrm>
              <a:off x="1187135" y="4077072"/>
              <a:ext cx="2145030" cy="574040"/>
            </a:xfrm>
            <a:prstGeom prst="roundRect">
              <a:avLst>
                <a:gd name="adj" fmla="val 50000"/>
              </a:avLst>
            </a:prstGeom>
            <a:solidFill>
              <a:srgbClr val="388E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生态环境问题复杂</a:t>
              </a:r>
              <a:r>
                <a:rPr lang="en-US" altLang="zh-CN" sz="2000" dirty="0">
                  <a:latin typeface="+mj-ea"/>
                  <a:ea typeface="+mj-ea"/>
                </a:rPr>
                <a:t>，</a:t>
              </a:r>
              <a:r>
                <a:rPr lang="zh-CN" altLang="en-US" sz="2000" dirty="0">
                  <a:latin typeface="+mj-ea"/>
                  <a:ea typeface="+mj-ea"/>
                </a:rPr>
                <a:t>有待</a:t>
              </a:r>
              <a:r>
                <a:rPr lang="zh-CN" altLang="en-US" sz="2000" dirty="0">
                  <a:latin typeface="+mj-ea"/>
                  <a:ea typeface="+mj-ea"/>
                </a:rPr>
                <a:t>改善</a:t>
              </a:r>
              <a:endParaRPr lang="zh-CN" altLang="en-US" sz="2000" dirty="0">
                <a:latin typeface="+mj-ea"/>
                <a:ea typeface="+mj-ea"/>
              </a:endParaRPr>
            </a:p>
          </p:txBody>
        </p:sp>
        <p:sp>
          <p:nvSpPr>
            <p:cNvPr id="38" name="矩形 37"/>
            <p:cNvSpPr/>
            <p:nvPr/>
          </p:nvSpPr>
          <p:spPr>
            <a:xfrm>
              <a:off x="1089980" y="4644127"/>
              <a:ext cx="2348230" cy="2489200"/>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rPr>
                <a:t>污染介质已从以大气和水为主逐渐向大气、水和土壤三种介质共存转变，污染物来源从以居民生活为主不断向生活和农村农业面源转变；部分河流水土之间的物质循环和交换通道被阻断，降低了河流生境的多样性，使水岸生态系统的基本功能遭到破坏；两污基础设施建设滞后，畜禽养殖污染严重，局部水环境恶化。</a:t>
              </a:r>
              <a:endParaRPr lang="zh-CN" altLang="en-US" sz="1200" dirty="0">
                <a:solidFill>
                  <a:schemeClr val="tx1">
                    <a:lumMod val="50000"/>
                    <a:lumOff val="50000"/>
                  </a:schemeClr>
                </a:solidFill>
                <a:ea typeface="思源黑体 CN Light" panose="020B0300000000000000" pitchFamily="34" charset="-122"/>
              </a:endParaRPr>
            </a:p>
          </p:txBody>
        </p:sp>
      </p:grpSp>
      <p:pic>
        <p:nvPicPr>
          <p:cNvPr id="158" name="picture 158"/>
          <p:cNvPicPr>
            <a:picLocks noChangeAspect="1"/>
          </p:cNvPicPr>
          <p:nvPr>
            <p:custDataLst>
              <p:tags r:id="rId5"/>
            </p:custDataLst>
          </p:nvPr>
        </p:nvPicPr>
        <p:blipFill>
          <a:blip r:embed="rId6"/>
          <a:stretch>
            <a:fillRect/>
          </a:stretch>
        </p:blipFill>
        <p:spPr>
          <a:xfrm rot="21600000">
            <a:off x="160020" y="97790"/>
            <a:ext cx="661035" cy="672464"/>
          </a:xfrm>
          <a:prstGeom prst="rect">
            <a:avLst/>
          </a:prstGeom>
        </p:spPr>
      </p:pic>
      <p:sp>
        <p:nvSpPr>
          <p:cNvPr id="160" name="rect"/>
          <p:cNvSpPr/>
          <p:nvPr>
            <p:custDataLst>
              <p:tags r:id="rId7"/>
            </p:custDataLst>
          </p:nvPr>
        </p:nvSpPr>
        <p:spPr>
          <a:xfrm>
            <a:off x="612648" y="609600"/>
            <a:ext cx="11579351" cy="143255"/>
          </a:xfrm>
          <a:prstGeom prst="rect">
            <a:avLst/>
          </a:prstGeom>
          <a:solidFill>
            <a:srgbClr val="009662">
              <a:alpha val="60000"/>
            </a:srgbClr>
          </a:solidFill>
          <a:ln cap="flat">
            <a:noFill/>
            <a:prstDash val="solid"/>
            <a:miter lim="0"/>
          </a:ln>
        </p:spPr>
        <p:txBody>
          <a:bodyPr rtlCol="0"/>
          <a:p>
            <a:pPr algn="ctr"/>
            <a:endParaRPr lang="zh-CN" altLang="en-US"/>
          </a:p>
        </p:txBody>
      </p:sp>
      <p:grpSp>
        <p:nvGrpSpPr>
          <p:cNvPr id="3" name="group 14"/>
          <p:cNvGrpSpPr/>
          <p:nvPr/>
        </p:nvGrpSpPr>
        <p:grpSpPr>
          <a:xfrm rot="21600000">
            <a:off x="4415028" y="120395"/>
            <a:ext cx="7776971" cy="507492"/>
            <a:chOff x="0" y="0"/>
            <a:chExt cx="7776971" cy="507492"/>
          </a:xfrm>
        </p:grpSpPr>
        <p:pic>
          <p:nvPicPr>
            <p:cNvPr id="162" name="picture 162"/>
            <p:cNvPicPr>
              <a:picLocks noChangeAspect="1"/>
            </p:cNvPicPr>
            <p:nvPr>
              <p:custDataLst>
                <p:tags r:id="rId8"/>
              </p:custDataLst>
            </p:nvPr>
          </p:nvPicPr>
          <p:blipFill>
            <a:blip r:embed="rId9"/>
            <a:stretch>
              <a:fillRect/>
            </a:stretch>
          </p:blipFill>
          <p:spPr>
            <a:xfrm rot="21600000">
              <a:off x="0" y="0"/>
              <a:ext cx="7776971" cy="507492"/>
            </a:xfrm>
            <a:prstGeom prst="rect">
              <a:avLst/>
            </a:prstGeom>
          </p:spPr>
        </p:pic>
        <p:sp>
          <p:nvSpPr>
            <p:cNvPr id="164" name="textbox 164"/>
            <p:cNvSpPr/>
            <p:nvPr>
              <p:custDataLst>
                <p:tags r:id="rId10"/>
              </p:custDataLst>
            </p:nvPr>
          </p:nvSpPr>
          <p:spPr>
            <a:xfrm>
              <a:off x="-12700" y="-12700"/>
              <a:ext cx="7802880" cy="533400"/>
            </a:xfrm>
            <a:prstGeom prst="rect">
              <a:avLst/>
            </a:prstGeom>
          </p:spPr>
          <p:txBody>
            <a:bodyPr vert="horz" wrap="square" lIns="0" tIns="0" rIns="0" bIns="0"/>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custDataLst>
              <p:tags r:id="rId11"/>
            </p:custDataLst>
          </p:nvPr>
        </p:nvSpPr>
        <p:spPr>
          <a:xfrm>
            <a:off x="1186180" y="169545"/>
            <a:ext cx="3011805" cy="355600"/>
          </a:xfrm>
          <a:prstGeom prst="rect">
            <a:avLst/>
          </a:prstGeom>
        </p:spPr>
        <p:txBody>
          <a:bodyPr vert="horz" wrap="square" lIns="0" tIns="0" rIns="0" bIns="0"/>
          <a:p>
            <a:pPr algn="l" rtl="0" eaLnBrk="0">
              <a:lnSpc>
                <a:spcPct val="84000"/>
              </a:lnSpc>
            </a:pPr>
            <a:endParaRPr lang="en-US" altLang="en-US" sz="100" dirty="0"/>
          </a:p>
          <a:p>
            <a:pPr marL="12700" algn="l" rtl="0" eaLnBrk="0">
              <a:lnSpc>
                <a:spcPct val="94000"/>
              </a:lnSpc>
            </a:pPr>
            <a:r>
              <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主要</a:t>
            </a:r>
            <a:r>
              <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问题</a:t>
            </a:r>
            <a:endPar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158"/>
          <p:cNvPicPr>
            <a:picLocks noChangeAspect="1"/>
          </p:cNvPicPr>
          <p:nvPr/>
        </p:nvPicPr>
        <p:blipFill>
          <a:blip r:embed="rId1"/>
          <a:stretch>
            <a:fillRect/>
          </a:stretch>
        </p:blipFill>
        <p:spPr>
          <a:xfrm rot="21600000">
            <a:off x="160020" y="97790"/>
            <a:ext cx="661035" cy="672464"/>
          </a:xfrm>
          <a:prstGeom prst="rect">
            <a:avLst/>
          </a:prstGeom>
        </p:spPr>
      </p:pic>
      <p:sp>
        <p:nvSpPr>
          <p:cNvPr id="160" name="rect"/>
          <p:cNvSpPr/>
          <p:nvPr/>
        </p:nvSpPr>
        <p:spPr>
          <a:xfrm>
            <a:off x="612648" y="609600"/>
            <a:ext cx="11579351" cy="143255"/>
          </a:xfrm>
          <a:prstGeom prst="rect">
            <a:avLst/>
          </a:prstGeom>
          <a:solidFill>
            <a:srgbClr val="009662">
              <a:alpha val="60000"/>
            </a:srgbClr>
          </a:solidFill>
          <a:ln cap="flat">
            <a:noFill/>
            <a:prstDash val="solid"/>
            <a:miter lim="0"/>
          </a:ln>
        </p:spPr>
        <p:txBody>
          <a:bodyPr rtlCol="0"/>
          <a:lstStyle/>
          <a:p>
            <a:pPr algn="ctr"/>
            <a:endParaRPr lang="zh-CN" altLang="en-US"/>
          </a:p>
        </p:txBody>
      </p:sp>
      <p:grpSp>
        <p:nvGrpSpPr>
          <p:cNvPr id="14" name="group 14"/>
          <p:cNvGrpSpPr/>
          <p:nvPr/>
        </p:nvGrpSpPr>
        <p:grpSpPr>
          <a:xfrm rot="21600000">
            <a:off x="4415028" y="120395"/>
            <a:ext cx="7776971" cy="507492"/>
            <a:chOff x="0" y="0"/>
            <a:chExt cx="7776971" cy="507492"/>
          </a:xfrm>
        </p:grpSpPr>
        <p:pic>
          <p:nvPicPr>
            <p:cNvPr id="162" name="picture 162"/>
            <p:cNvPicPr>
              <a:picLocks noChangeAspect="1"/>
            </p:cNvPicPr>
            <p:nvPr/>
          </p:nvPicPr>
          <p:blipFill>
            <a:blip r:embed="rId2"/>
            <a:stretch>
              <a:fillRect/>
            </a:stretch>
          </p:blipFill>
          <p:spPr>
            <a:xfrm rot="21600000">
              <a:off x="0" y="0"/>
              <a:ext cx="7776971" cy="507492"/>
            </a:xfrm>
            <a:prstGeom prst="rect">
              <a:avLst/>
            </a:prstGeom>
          </p:spPr>
        </p:pic>
        <p:sp>
          <p:nvSpPr>
            <p:cNvPr id="164" name="textbox 164"/>
            <p:cNvSpPr/>
            <p:nvPr/>
          </p:nvSpPr>
          <p:spPr>
            <a:xfrm>
              <a:off x="-12700" y="-12700"/>
              <a:ext cx="7802880" cy="533400"/>
            </a:xfrm>
            <a:prstGeom prst="rect">
              <a:avLst/>
            </a:prstGeom>
          </p:spPr>
          <p:txBody>
            <a:bodyPr vert="horz" wrap="square" lIns="0" tIns="0" rIns="0" bIns="0"/>
            <a:lstStyle/>
            <a:p>
              <a:pPr algn="l" rtl="0" eaLnBrk="0">
                <a:lnSpc>
                  <a:spcPct val="139000"/>
                </a:lnSpc>
              </a:pPr>
              <a:endParaRPr lang="en-US" altLang="en-US" sz="1000" dirty="0"/>
            </a:p>
            <a:p>
              <a:pPr algn="l" rtl="0" eaLnBrk="0">
                <a:lnSpc>
                  <a:spcPct val="8000"/>
                </a:lnSpc>
              </a:pPr>
              <a:endParaRPr lang="en-US" altLang="en-US" sz="100" dirty="0"/>
            </a:p>
            <a:p>
              <a:pPr marL="2506980" algn="r" rtl="0" eaLnBrk="0">
                <a:lnSpc>
                  <a:spcPts val="1855"/>
                </a:lnSpc>
              </a:pP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前场镇国土空间规划（</a:t>
              </a:r>
              <a:r>
                <a:rPr lang="en-US" altLang="zh-CN"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2021-2035</a:t>
              </a:r>
              <a:r>
                <a:rPr lang="zh-CN" altLang="en-US" sz="2000" b="1" kern="0" spc="-10" dirty="0" smtClean="0">
                  <a:solidFill>
                    <a:srgbClr val="315409">
                      <a:alpha val="100000"/>
                    </a:srgbClr>
                  </a:solidFill>
                  <a:latin typeface="微软雅黑" panose="020B0503020204020204" charset="-122"/>
                  <a:ea typeface="微软雅黑" panose="020B0503020204020204" charset="-122"/>
                  <a:cs typeface="微软雅黑" panose="020B0503020204020204" charset="-122"/>
                </a:rPr>
                <a:t>年）</a:t>
              </a:r>
              <a:endParaRPr lang="en-US" altLang="en-US" sz="2000" dirty="0"/>
            </a:p>
          </p:txBody>
        </p:sp>
      </p:grpSp>
      <p:sp>
        <p:nvSpPr>
          <p:cNvPr id="166" name="textbox 166"/>
          <p:cNvSpPr/>
          <p:nvPr/>
        </p:nvSpPr>
        <p:spPr>
          <a:xfrm>
            <a:off x="1186180" y="169545"/>
            <a:ext cx="3228340" cy="355600"/>
          </a:xfrm>
          <a:prstGeom prst="rect">
            <a:avLst/>
          </a:prstGeom>
        </p:spPr>
        <p:txBody>
          <a:bodyPr vert="horz" wrap="square" lIns="0" tIns="0" rIns="0" bIns="0"/>
          <a:lstStyle/>
          <a:p>
            <a:pPr algn="l" rtl="0" eaLnBrk="0">
              <a:lnSpc>
                <a:spcPct val="84000"/>
              </a:lnSpc>
            </a:pPr>
            <a:endParaRPr lang="en-US" altLang="en-US" sz="100" dirty="0"/>
          </a:p>
          <a:p>
            <a:pPr marL="12700" algn="l" rtl="0" eaLnBrk="0">
              <a:lnSpc>
                <a:spcPct val="94000"/>
              </a:lnSpc>
            </a:pPr>
            <a:r>
              <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机遇与</a:t>
            </a:r>
            <a:r>
              <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rPr>
              <a:t>挑战</a:t>
            </a:r>
            <a:endParaRPr lang="zh-CN" altLang="en-US" sz="2300" b="1" kern="0" spc="90" dirty="0">
              <a:solidFill>
                <a:srgbClr val="2E2E2E">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2" name="图片 1" descr="E:/姚安县/姚安县乡镇/前场镇乡镇规划/文本表格/公示稿/图片/前场镇照片/前场镇照片/DJI_0674.JPGDJI_0674"/>
          <p:cNvPicPr>
            <a:picLocks noChangeAspect="1"/>
          </p:cNvPicPr>
          <p:nvPr>
            <p:custDataLst>
              <p:tags r:id="rId3"/>
            </p:custDataLst>
          </p:nvPr>
        </p:nvPicPr>
        <p:blipFill>
          <a:blip r:embed="rId4"/>
          <a:srcRect l="6087" r="6087"/>
          <a:stretch>
            <a:fillRect/>
          </a:stretch>
        </p:blipFill>
        <p:spPr>
          <a:xfrm>
            <a:off x="0" y="770255"/>
            <a:ext cx="8039735" cy="6102350"/>
          </a:xfrm>
          <a:prstGeom prst="rect">
            <a:avLst/>
          </a:prstGeom>
        </p:spPr>
      </p:pic>
      <p:sp>
        <p:nvSpPr>
          <p:cNvPr id="3" name="矩形 2"/>
          <p:cNvSpPr/>
          <p:nvPr>
            <p:custDataLst>
              <p:tags r:id="rId5"/>
            </p:custDataLst>
          </p:nvPr>
        </p:nvSpPr>
        <p:spPr>
          <a:xfrm>
            <a:off x="3783330" y="749935"/>
            <a:ext cx="8416290" cy="6117590"/>
          </a:xfrm>
          <a:prstGeom prst="rect">
            <a:avLst/>
          </a:prstGeom>
          <a:solidFill>
            <a:srgbClr val="FFFFFF">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3" name="图片 12" descr="靶心"/>
          <p:cNvPicPr>
            <a:picLocks noChangeAspect="1"/>
          </p:cNvPicPr>
          <p:nvPr>
            <p:custDataLst>
              <p:tags r:id="rId6"/>
            </p:custDataLst>
          </p:nvPr>
        </p:nvPicPr>
        <p:blipFill>
          <a:blip r:embed="rId7" cstate="print"/>
          <a:stretch>
            <a:fillRect/>
          </a:stretch>
        </p:blipFill>
        <p:spPr>
          <a:xfrm>
            <a:off x="4478655" y="1341755"/>
            <a:ext cx="381000" cy="381000"/>
          </a:xfrm>
          <a:prstGeom prst="rect">
            <a:avLst/>
          </a:prstGeom>
        </p:spPr>
      </p:pic>
      <p:pic>
        <p:nvPicPr>
          <p:cNvPr id="15" name="图片 14" descr="头脑运转"/>
          <p:cNvPicPr>
            <a:picLocks noChangeAspect="1"/>
          </p:cNvPicPr>
          <p:nvPr>
            <p:custDataLst>
              <p:tags r:id="rId8"/>
            </p:custDataLst>
          </p:nvPr>
        </p:nvPicPr>
        <p:blipFill>
          <a:blip r:embed="rId9" cstate="print"/>
          <a:stretch>
            <a:fillRect/>
          </a:stretch>
        </p:blipFill>
        <p:spPr>
          <a:xfrm>
            <a:off x="4378960" y="3016885"/>
            <a:ext cx="579755" cy="579755"/>
          </a:xfrm>
          <a:prstGeom prst="rect">
            <a:avLst/>
          </a:prstGeom>
        </p:spPr>
      </p:pic>
      <p:pic>
        <p:nvPicPr>
          <p:cNvPr id="23" name="图片 22" descr="刷新用户"/>
          <p:cNvPicPr>
            <a:picLocks noChangeAspect="1"/>
          </p:cNvPicPr>
          <p:nvPr>
            <p:custDataLst>
              <p:tags r:id="rId10"/>
            </p:custDataLst>
          </p:nvPr>
        </p:nvPicPr>
        <p:blipFill>
          <a:blip r:embed="rId11" cstate="print"/>
          <a:stretch>
            <a:fillRect/>
          </a:stretch>
        </p:blipFill>
        <p:spPr>
          <a:xfrm>
            <a:off x="4378960" y="4689475"/>
            <a:ext cx="566420" cy="566420"/>
          </a:xfrm>
          <a:prstGeom prst="rect">
            <a:avLst/>
          </a:prstGeom>
        </p:spPr>
      </p:pic>
      <p:sp>
        <p:nvSpPr>
          <p:cNvPr id="43" name="文本框 42"/>
          <p:cNvSpPr txBox="1"/>
          <p:nvPr>
            <p:custDataLst>
              <p:tags r:id="rId12"/>
            </p:custDataLst>
          </p:nvPr>
        </p:nvSpPr>
        <p:spPr>
          <a:xfrm>
            <a:off x="4478655" y="1854835"/>
            <a:ext cx="3417570" cy="815975"/>
          </a:xfrm>
          <a:prstGeom prst="rect">
            <a:avLst/>
          </a:prstGeom>
          <a:noFill/>
        </p:spPr>
        <p:txBody>
          <a:bodyPr wrap="square" rtlCol="0" anchor="t">
            <a:noAutofit/>
          </a:bodyPr>
          <a:p>
            <a:pPr algn="l"/>
            <a:r>
              <a:rPr lang="zh-CN" sz="1200">
                <a:solidFill>
                  <a:schemeClr val="tx1"/>
                </a:solidFill>
                <a:latin typeface="微软雅黑" panose="020B0503020204020204" charset="-122"/>
                <a:ea typeface="微软雅黑" panose="020B0503020204020204" charset="-122"/>
                <a:sym typeface="+mn-ea"/>
              </a:rPr>
              <a:t>生态文明建设</a:t>
            </a:r>
            <a:r>
              <a:rPr lang="zh-CN" altLang="en-US" sz="1200">
                <a:solidFill>
                  <a:schemeClr val="tx1"/>
                </a:solidFill>
                <a:latin typeface="微软雅黑" panose="020B0503020204020204" charset="-122"/>
                <a:ea typeface="微软雅黑" panose="020B0503020204020204" charset="-122"/>
                <a:sym typeface="+mn-ea"/>
              </a:rPr>
              <a:t>将放大前场生态优势，为生态环境保护、农业环境治理、农业提质增效、农村面貌提升和人居环境提升等提供重大机遇和重要支持，推动前场建设成为生态文明镇。</a:t>
            </a:r>
            <a:endParaRPr lang="zh-CN" altLang="en-US" sz="1200">
              <a:solidFill>
                <a:schemeClr val="tx1"/>
              </a:solidFill>
              <a:latin typeface="微软雅黑" panose="020B0503020204020204" charset="-122"/>
              <a:ea typeface="微软雅黑" panose="020B0503020204020204" charset="-122"/>
              <a:sym typeface="+mn-ea"/>
            </a:endParaRPr>
          </a:p>
        </p:txBody>
      </p:sp>
      <p:sp>
        <p:nvSpPr>
          <p:cNvPr id="44" name="矩形 43"/>
          <p:cNvSpPr/>
          <p:nvPr>
            <p:custDataLst>
              <p:tags r:id="rId13"/>
            </p:custDataLst>
          </p:nvPr>
        </p:nvSpPr>
        <p:spPr>
          <a:xfrm>
            <a:off x="4839335" y="1399540"/>
            <a:ext cx="2227580" cy="368300"/>
          </a:xfrm>
          <a:prstGeom prst="rect">
            <a:avLst/>
          </a:prstGeom>
        </p:spPr>
        <p:txBody>
          <a:bodyPr wrap="square">
            <a:spAutoFit/>
          </a:bodyPr>
          <a:p>
            <a:pPr algn="l">
              <a:defRPr/>
            </a:pPr>
            <a:r>
              <a:rPr lang="zh-CN" altLang="en-US" b="1" dirty="0">
                <a:solidFill>
                  <a:schemeClr val="tx1"/>
                </a:solidFill>
                <a:latin typeface="微软雅黑" panose="020B0503020204020204" charset="-122"/>
                <a:ea typeface="微软雅黑" panose="020B0503020204020204" charset="-122"/>
              </a:rPr>
              <a:t>生态文明建设</a:t>
            </a:r>
            <a:endParaRPr lang="zh-CN" altLang="en-US" b="1" dirty="0">
              <a:solidFill>
                <a:schemeClr val="tx1"/>
              </a:solidFill>
              <a:latin typeface="微软雅黑" panose="020B0503020204020204" charset="-122"/>
              <a:ea typeface="微软雅黑" panose="020B0503020204020204" charset="-122"/>
            </a:endParaRPr>
          </a:p>
        </p:txBody>
      </p:sp>
      <p:sp>
        <p:nvSpPr>
          <p:cNvPr id="27" name="文本框 26"/>
          <p:cNvSpPr txBox="1"/>
          <p:nvPr>
            <p:custDataLst>
              <p:tags r:id="rId14"/>
            </p:custDataLst>
          </p:nvPr>
        </p:nvSpPr>
        <p:spPr>
          <a:xfrm>
            <a:off x="4478655" y="3657600"/>
            <a:ext cx="3417570" cy="829945"/>
          </a:xfrm>
          <a:prstGeom prst="rect">
            <a:avLst/>
          </a:prstGeom>
          <a:noFill/>
        </p:spPr>
        <p:txBody>
          <a:bodyPr wrap="square" rtlCol="0" anchor="t">
            <a:spAutoFit/>
          </a:bodyPr>
          <a:p>
            <a:pPr algn="l"/>
            <a:r>
              <a:rPr lang="zh-CN" sz="1200">
                <a:solidFill>
                  <a:schemeClr val="tx1"/>
                </a:solidFill>
                <a:latin typeface="微软雅黑" panose="020B0503020204020204" charset="-122"/>
                <a:ea typeface="微软雅黑" panose="020B0503020204020204" charset="-122"/>
                <a:sym typeface="+mn-ea"/>
              </a:rPr>
              <a:t>乡村振兴战略的持续实施将为全镇推动农业发展、完善基础设施、改善人居环境、生态</a:t>
            </a:r>
            <a:r>
              <a:rPr lang="zh-CN" sz="1200">
                <a:solidFill>
                  <a:schemeClr val="tx1"/>
                </a:solidFill>
                <a:latin typeface="微软雅黑" panose="020B0503020204020204" charset="-122"/>
                <a:ea typeface="微软雅黑" panose="020B0503020204020204" charset="-122"/>
                <a:sym typeface="+mn-ea"/>
              </a:rPr>
              <a:t>种植、养殖和加工业发展、乡村旅游发展等带来重大机遇，进一步增强自身发展动力。</a:t>
            </a:r>
            <a:endParaRPr lang="zh-CN" sz="1200">
              <a:solidFill>
                <a:schemeClr val="tx1"/>
              </a:solidFill>
              <a:latin typeface="微软雅黑" panose="020B0503020204020204" charset="-122"/>
              <a:ea typeface="微软雅黑" panose="020B0503020204020204" charset="-122"/>
              <a:sym typeface="+mn-ea"/>
            </a:endParaRPr>
          </a:p>
        </p:txBody>
      </p:sp>
      <p:sp>
        <p:nvSpPr>
          <p:cNvPr id="28" name="矩形 27"/>
          <p:cNvSpPr/>
          <p:nvPr>
            <p:custDataLst>
              <p:tags r:id="rId15"/>
            </p:custDataLst>
          </p:nvPr>
        </p:nvSpPr>
        <p:spPr>
          <a:xfrm>
            <a:off x="4839335" y="3204845"/>
            <a:ext cx="2527300" cy="368300"/>
          </a:xfrm>
          <a:prstGeom prst="rect">
            <a:avLst/>
          </a:prstGeom>
        </p:spPr>
        <p:txBody>
          <a:bodyPr wrap="square">
            <a:spAutoFit/>
          </a:bodyPr>
          <a:p>
            <a:pPr algn="l">
              <a:defRPr/>
            </a:pPr>
            <a:r>
              <a:rPr lang="zh-CN" altLang="en-US" b="1" dirty="0">
                <a:solidFill>
                  <a:schemeClr val="tx1"/>
                </a:solidFill>
                <a:latin typeface="微软雅黑" panose="020B0503020204020204" charset="-122"/>
                <a:ea typeface="微软雅黑" panose="020B0503020204020204" charset="-122"/>
              </a:rPr>
              <a:t>全面推进乡村振兴</a:t>
            </a:r>
            <a:endParaRPr lang="zh-CN" altLang="en-US" b="1" dirty="0">
              <a:solidFill>
                <a:schemeClr val="tx1"/>
              </a:solidFill>
              <a:latin typeface="微软雅黑" panose="020B0503020204020204" charset="-122"/>
              <a:ea typeface="微软雅黑" panose="020B0503020204020204" charset="-122"/>
            </a:endParaRPr>
          </a:p>
        </p:txBody>
      </p:sp>
      <p:sp>
        <p:nvSpPr>
          <p:cNvPr id="30" name="文本框 29"/>
          <p:cNvSpPr txBox="1"/>
          <p:nvPr>
            <p:custDataLst>
              <p:tags r:id="rId16"/>
            </p:custDataLst>
          </p:nvPr>
        </p:nvSpPr>
        <p:spPr>
          <a:xfrm>
            <a:off x="4478655" y="5255895"/>
            <a:ext cx="3417570" cy="829945"/>
          </a:xfrm>
          <a:prstGeom prst="rect">
            <a:avLst/>
          </a:prstGeom>
          <a:noFill/>
        </p:spPr>
        <p:txBody>
          <a:bodyPr wrap="square" rtlCol="0" anchor="t">
            <a:spAutoFit/>
          </a:bodyPr>
          <a:p>
            <a:pPr algn="l"/>
            <a:r>
              <a:rPr lang="zh-CN" sz="1200">
                <a:solidFill>
                  <a:schemeClr val="tx1"/>
                </a:solidFill>
                <a:latin typeface="微软雅黑" panose="020B0503020204020204" charset="-122"/>
                <a:ea typeface="微软雅黑" panose="020B0503020204020204" charset="-122"/>
                <a:sym typeface="+mn-ea"/>
              </a:rPr>
              <a:t>前场镇彻底打通了交通制约“瓶颈”，加强了前场与周边地区的联系和合作，为地区扩大开放以及现代物流、旅游文化等产业提质升级带来新机遇，为构建内连外通的开放格局打开了新局面。</a:t>
            </a:r>
            <a:endParaRPr lang="zh-CN" sz="1200">
              <a:solidFill>
                <a:schemeClr val="tx1"/>
              </a:solidFill>
              <a:latin typeface="微软雅黑" panose="020B0503020204020204" charset="-122"/>
              <a:ea typeface="微软雅黑" panose="020B0503020204020204" charset="-122"/>
              <a:sym typeface="+mn-ea"/>
            </a:endParaRPr>
          </a:p>
        </p:txBody>
      </p:sp>
      <p:sp>
        <p:nvSpPr>
          <p:cNvPr id="31" name="矩形 30"/>
          <p:cNvSpPr/>
          <p:nvPr>
            <p:custDataLst>
              <p:tags r:id="rId17"/>
            </p:custDataLst>
          </p:nvPr>
        </p:nvSpPr>
        <p:spPr>
          <a:xfrm>
            <a:off x="4854575" y="4796790"/>
            <a:ext cx="2865755" cy="368300"/>
          </a:xfrm>
          <a:prstGeom prst="rect">
            <a:avLst/>
          </a:prstGeom>
        </p:spPr>
        <p:txBody>
          <a:bodyPr wrap="square">
            <a:spAutoFit/>
          </a:bodyPr>
          <a:p>
            <a:pPr algn="l">
              <a:defRPr/>
            </a:pPr>
            <a:r>
              <a:rPr lang="zh-CN" altLang="en-US" b="1" dirty="0">
                <a:solidFill>
                  <a:schemeClr val="tx1"/>
                </a:solidFill>
                <a:latin typeface="微软雅黑" panose="020B0503020204020204" charset="-122"/>
                <a:ea typeface="微软雅黑" panose="020B0503020204020204" charset="-122"/>
              </a:rPr>
              <a:t>昆楚大、楚姚高速的</a:t>
            </a:r>
            <a:r>
              <a:rPr lang="zh-CN" altLang="en-US" b="1" dirty="0">
                <a:solidFill>
                  <a:schemeClr val="tx1"/>
                </a:solidFill>
                <a:latin typeface="微软雅黑" panose="020B0503020204020204" charset="-122"/>
                <a:ea typeface="微软雅黑" panose="020B0503020204020204" charset="-122"/>
              </a:rPr>
              <a:t>开通</a:t>
            </a:r>
            <a:endParaRPr lang="zh-CN" altLang="en-US" b="1" dirty="0">
              <a:solidFill>
                <a:schemeClr val="tx1"/>
              </a:solidFill>
              <a:latin typeface="微软雅黑" panose="020B0503020204020204" charset="-122"/>
              <a:ea typeface="微软雅黑" panose="020B0503020204020204" charset="-122"/>
            </a:endParaRPr>
          </a:p>
        </p:txBody>
      </p:sp>
      <p:pic>
        <p:nvPicPr>
          <p:cNvPr id="24" name="图片 23" descr="保障"/>
          <p:cNvPicPr>
            <a:picLocks noChangeAspect="1"/>
          </p:cNvPicPr>
          <p:nvPr>
            <p:custDataLst>
              <p:tags r:id="rId18"/>
            </p:custDataLst>
          </p:nvPr>
        </p:nvPicPr>
        <p:blipFill>
          <a:blip r:embed="rId19" cstate="print"/>
          <a:stretch>
            <a:fillRect/>
          </a:stretch>
        </p:blipFill>
        <p:spPr>
          <a:xfrm>
            <a:off x="8349615" y="1176020"/>
            <a:ext cx="539115" cy="539115"/>
          </a:xfrm>
          <a:prstGeom prst="rect">
            <a:avLst/>
          </a:prstGeom>
        </p:spPr>
      </p:pic>
      <p:pic>
        <p:nvPicPr>
          <p:cNvPr id="25" name="图片 24" descr="瞄准"/>
          <p:cNvPicPr>
            <a:picLocks noChangeAspect="1"/>
          </p:cNvPicPr>
          <p:nvPr>
            <p:custDataLst>
              <p:tags r:id="rId20"/>
            </p:custDataLst>
          </p:nvPr>
        </p:nvPicPr>
        <p:blipFill>
          <a:blip r:embed="rId21" cstate="print"/>
          <a:stretch>
            <a:fillRect/>
          </a:stretch>
        </p:blipFill>
        <p:spPr>
          <a:xfrm>
            <a:off x="8353425" y="3009265"/>
            <a:ext cx="587375" cy="587375"/>
          </a:xfrm>
          <a:prstGeom prst="rect">
            <a:avLst/>
          </a:prstGeom>
        </p:spPr>
      </p:pic>
      <p:pic>
        <p:nvPicPr>
          <p:cNvPr id="26" name="图片 25" descr="团队"/>
          <p:cNvPicPr>
            <a:picLocks noChangeAspect="1"/>
          </p:cNvPicPr>
          <p:nvPr>
            <p:custDataLst>
              <p:tags r:id="rId22"/>
            </p:custDataLst>
          </p:nvPr>
        </p:nvPicPr>
        <p:blipFill>
          <a:blip r:embed="rId23" cstate="print"/>
          <a:stretch>
            <a:fillRect/>
          </a:stretch>
        </p:blipFill>
        <p:spPr>
          <a:xfrm>
            <a:off x="8348980" y="4659630"/>
            <a:ext cx="540385" cy="540385"/>
          </a:xfrm>
          <a:prstGeom prst="rect">
            <a:avLst/>
          </a:prstGeom>
        </p:spPr>
      </p:pic>
      <p:sp>
        <p:nvSpPr>
          <p:cNvPr id="33" name="文本框 32"/>
          <p:cNvSpPr txBox="1"/>
          <p:nvPr>
            <p:custDataLst>
              <p:tags r:id="rId24"/>
            </p:custDataLst>
          </p:nvPr>
        </p:nvSpPr>
        <p:spPr>
          <a:xfrm>
            <a:off x="8524875" y="1731010"/>
            <a:ext cx="3417570" cy="615315"/>
          </a:xfrm>
          <a:prstGeom prst="rect">
            <a:avLst/>
          </a:prstGeom>
          <a:noFill/>
        </p:spPr>
        <p:txBody>
          <a:bodyPr wrap="square" rtlCol="0" anchor="t">
            <a:noAutofit/>
          </a:bodyPr>
          <a:p>
            <a:pPr algn="l"/>
            <a:r>
              <a:rPr lang="zh-CN" sz="1200">
                <a:solidFill>
                  <a:schemeClr val="tx1"/>
                </a:solidFill>
                <a:latin typeface="微软雅黑" panose="020B0503020204020204" charset="-122"/>
                <a:ea typeface="微软雅黑" panose="020B0503020204020204" charset="-122"/>
                <a:sym typeface="+mn-ea"/>
              </a:rPr>
              <a:t>前场镇坡耕地面积较大，粮食产量不高，农业产业化规模不足，生产效率较低，随着</a:t>
            </a:r>
            <a:r>
              <a:rPr lang="zh-CN" altLang="en-US" sz="1200" b="1" dirty="0">
                <a:solidFill>
                  <a:srgbClr val="3B8E88"/>
                </a:solidFill>
                <a:sym typeface="+mn-ea"/>
              </a:rPr>
              <a:t>城镇化进程全面提速</a:t>
            </a:r>
            <a:r>
              <a:rPr lang="zh-CN" sz="1200">
                <a:solidFill>
                  <a:schemeClr val="tx1"/>
                </a:solidFill>
                <a:latin typeface="微软雅黑" panose="020B0503020204020204" charset="-122"/>
                <a:ea typeface="微软雅黑" panose="020B0503020204020204" charset="-122"/>
                <a:sym typeface="+mn-ea"/>
              </a:rPr>
              <a:t>，</a:t>
            </a:r>
            <a:r>
              <a:rPr lang="zh-CN" sz="1200">
                <a:solidFill>
                  <a:schemeClr val="tx1"/>
                </a:solidFill>
                <a:latin typeface="微软雅黑" panose="020B0503020204020204" charset="-122"/>
                <a:ea typeface="微软雅黑" panose="020B0503020204020204" charset="-122"/>
                <a:sym typeface="+mn-ea"/>
              </a:rPr>
              <a:t>农村劳动力进一步流失，弃耕抛荒问题越来越严重。再加上</a:t>
            </a:r>
            <a:r>
              <a:rPr lang="zh-CN" altLang="en-US" sz="1200" b="1" dirty="0">
                <a:solidFill>
                  <a:srgbClr val="3B8E88"/>
                </a:solidFill>
                <a:sym typeface="+mn-ea"/>
              </a:rPr>
              <a:t>全球气候变暖</a:t>
            </a:r>
            <a:r>
              <a:rPr lang="zh-CN" sz="1200">
                <a:solidFill>
                  <a:schemeClr val="tx1"/>
                </a:solidFill>
                <a:latin typeface="微软雅黑" panose="020B0503020204020204" charset="-122"/>
                <a:ea typeface="微软雅黑" panose="020B0503020204020204" charset="-122"/>
                <a:sym typeface="+mn-ea"/>
              </a:rPr>
              <a:t>，</a:t>
            </a:r>
            <a:r>
              <a:rPr lang="zh-CN" sz="1200">
                <a:solidFill>
                  <a:schemeClr val="tx1"/>
                </a:solidFill>
                <a:latin typeface="微软雅黑" panose="020B0503020204020204" charset="-122"/>
                <a:ea typeface="微软雅黑" panose="020B0503020204020204" charset="-122"/>
                <a:sym typeface="+mn-ea"/>
              </a:rPr>
              <a:t>极端气候频发，人粮矛盾日益凸显。</a:t>
            </a:r>
            <a:endParaRPr lang="zh-CN" sz="1200">
              <a:solidFill>
                <a:schemeClr val="tx1"/>
              </a:solidFill>
              <a:latin typeface="微软雅黑" panose="020B0503020204020204" charset="-122"/>
              <a:ea typeface="微软雅黑" panose="020B0503020204020204" charset="-122"/>
              <a:sym typeface="+mn-ea"/>
            </a:endParaRPr>
          </a:p>
        </p:txBody>
      </p:sp>
      <p:sp>
        <p:nvSpPr>
          <p:cNvPr id="34" name="矩形 33"/>
          <p:cNvSpPr/>
          <p:nvPr>
            <p:custDataLst>
              <p:tags r:id="rId25"/>
            </p:custDataLst>
          </p:nvPr>
        </p:nvSpPr>
        <p:spPr>
          <a:xfrm>
            <a:off x="8885555" y="1313180"/>
            <a:ext cx="2227580" cy="368300"/>
          </a:xfrm>
          <a:prstGeom prst="rect">
            <a:avLst/>
          </a:prstGeom>
        </p:spPr>
        <p:txBody>
          <a:bodyPr wrap="square">
            <a:spAutoFit/>
          </a:bodyPr>
          <a:p>
            <a:pPr algn="l">
              <a:defRPr/>
            </a:pPr>
            <a:r>
              <a:rPr lang="zh-CN" altLang="en-US" b="1" dirty="0">
                <a:solidFill>
                  <a:schemeClr val="tx1"/>
                </a:solidFill>
                <a:latin typeface="微软雅黑" panose="020B0503020204020204" charset="-122"/>
                <a:ea typeface="微软雅黑" panose="020B0503020204020204" charset="-122"/>
              </a:rPr>
              <a:t>粮食安全风险</a:t>
            </a:r>
            <a:endParaRPr lang="zh-CN" altLang="en-US" b="1" dirty="0">
              <a:solidFill>
                <a:schemeClr val="tx1"/>
              </a:solidFill>
              <a:latin typeface="微软雅黑" panose="020B0503020204020204" charset="-122"/>
              <a:ea typeface="微软雅黑" panose="020B0503020204020204" charset="-122"/>
            </a:endParaRPr>
          </a:p>
        </p:txBody>
      </p:sp>
      <p:sp>
        <p:nvSpPr>
          <p:cNvPr id="36" name="文本框 35"/>
          <p:cNvSpPr txBox="1"/>
          <p:nvPr>
            <p:custDataLst>
              <p:tags r:id="rId26"/>
            </p:custDataLst>
          </p:nvPr>
        </p:nvSpPr>
        <p:spPr>
          <a:xfrm>
            <a:off x="8528685" y="3657600"/>
            <a:ext cx="3417570" cy="829945"/>
          </a:xfrm>
          <a:prstGeom prst="rect">
            <a:avLst/>
          </a:prstGeom>
          <a:noFill/>
        </p:spPr>
        <p:txBody>
          <a:bodyPr wrap="square" rtlCol="0" anchor="t">
            <a:spAutoFit/>
          </a:bodyPr>
          <a:p>
            <a:pPr algn="l"/>
            <a:r>
              <a:rPr lang="zh-CN" sz="1200">
                <a:solidFill>
                  <a:schemeClr val="tx1"/>
                </a:solidFill>
                <a:latin typeface="微软雅黑" panose="020B0503020204020204" charset="-122"/>
                <a:ea typeface="微软雅黑" panose="020B0503020204020204" charset="-122"/>
                <a:sym typeface="+mn-ea"/>
              </a:rPr>
              <a:t>受自然地理条件限制，前场镇可开发利用的土地资源有限、生态环境保护任务繁重，资源环境指标管控更加严格，对统筹协调</a:t>
            </a:r>
            <a:r>
              <a:rPr lang="zh-CN" altLang="en-US" sz="1200" b="1" dirty="0">
                <a:solidFill>
                  <a:srgbClr val="3B8E88"/>
                </a:solidFill>
                <a:sym typeface="+mn-ea"/>
              </a:rPr>
              <a:t>生态环境保护、粮食安全与发展之间的关系提出更高要求。</a:t>
            </a:r>
            <a:endParaRPr lang="zh-CN" sz="1200">
              <a:solidFill>
                <a:schemeClr val="tx1"/>
              </a:solidFill>
              <a:latin typeface="微软雅黑" panose="020B0503020204020204" charset="-122"/>
              <a:ea typeface="微软雅黑" panose="020B0503020204020204" charset="-122"/>
              <a:sym typeface="+mn-ea"/>
            </a:endParaRPr>
          </a:p>
        </p:txBody>
      </p:sp>
      <p:sp>
        <p:nvSpPr>
          <p:cNvPr id="39" name="矩形 38"/>
          <p:cNvSpPr/>
          <p:nvPr>
            <p:custDataLst>
              <p:tags r:id="rId27"/>
            </p:custDataLst>
          </p:nvPr>
        </p:nvSpPr>
        <p:spPr>
          <a:xfrm>
            <a:off x="8889365" y="3204845"/>
            <a:ext cx="2761615" cy="368300"/>
          </a:xfrm>
          <a:prstGeom prst="rect">
            <a:avLst/>
          </a:prstGeom>
        </p:spPr>
        <p:txBody>
          <a:bodyPr wrap="square">
            <a:spAutoFit/>
          </a:bodyPr>
          <a:p>
            <a:pPr algn="l">
              <a:defRPr/>
            </a:pPr>
            <a:r>
              <a:rPr lang="zh-CN" altLang="en-US" b="1" dirty="0">
                <a:solidFill>
                  <a:schemeClr val="tx1"/>
                </a:solidFill>
                <a:latin typeface="微软雅黑" panose="020B0503020204020204" charset="-122"/>
                <a:ea typeface="微软雅黑" panose="020B0503020204020204" charset="-122"/>
              </a:rPr>
              <a:t>资源环境约束的</a:t>
            </a:r>
            <a:r>
              <a:rPr lang="zh-CN" altLang="en-US" b="1" dirty="0">
                <a:solidFill>
                  <a:schemeClr val="tx1"/>
                </a:solidFill>
                <a:latin typeface="微软雅黑" panose="020B0503020204020204" charset="-122"/>
                <a:ea typeface="微软雅黑" panose="020B0503020204020204" charset="-122"/>
              </a:rPr>
              <a:t>挑战</a:t>
            </a:r>
            <a:endParaRPr lang="zh-CN" altLang="en-US" b="1" dirty="0">
              <a:solidFill>
                <a:schemeClr val="tx1"/>
              </a:solidFill>
              <a:latin typeface="微软雅黑" panose="020B0503020204020204" charset="-122"/>
              <a:ea typeface="微软雅黑" panose="020B0503020204020204" charset="-122"/>
            </a:endParaRPr>
          </a:p>
        </p:txBody>
      </p:sp>
      <p:sp>
        <p:nvSpPr>
          <p:cNvPr id="41" name="文本框 40"/>
          <p:cNvSpPr txBox="1"/>
          <p:nvPr>
            <p:custDataLst>
              <p:tags r:id="rId28"/>
            </p:custDataLst>
          </p:nvPr>
        </p:nvSpPr>
        <p:spPr>
          <a:xfrm>
            <a:off x="8524240" y="5286375"/>
            <a:ext cx="3417570" cy="1198880"/>
          </a:xfrm>
          <a:prstGeom prst="rect">
            <a:avLst/>
          </a:prstGeom>
          <a:noFill/>
        </p:spPr>
        <p:txBody>
          <a:bodyPr wrap="square" rtlCol="0" anchor="t">
            <a:spAutoFit/>
          </a:bodyPr>
          <a:p>
            <a:pPr algn="l"/>
            <a:r>
              <a:rPr lang="zh-CN" altLang="en-US" sz="1200" b="1" dirty="0">
                <a:solidFill>
                  <a:srgbClr val="3B8E88"/>
                </a:solidFill>
                <a:sym typeface="+mn-ea"/>
              </a:rPr>
              <a:t>资源空间分布不均衡</a:t>
            </a:r>
            <a:r>
              <a:rPr lang="zh-CN" sz="1200">
                <a:solidFill>
                  <a:schemeClr val="tx1"/>
                </a:solidFill>
                <a:latin typeface="微软雅黑" panose="020B0503020204020204" charset="-122"/>
                <a:ea typeface="微软雅黑" panose="020B0503020204020204" charset="-122"/>
                <a:sym typeface="+mn-ea"/>
              </a:rPr>
              <a:t>将进一步激化空间发展与保护的矛盾，优质农地资源以及人口主要分布在坝区，山区基础设施、公共服务设施尚未覆盖，未来部分人口将会流向坝区，坝区</a:t>
            </a:r>
            <a:r>
              <a:rPr lang="zh-CN" altLang="en-US" sz="1200" b="1" dirty="0">
                <a:solidFill>
                  <a:srgbClr val="3B8E88"/>
                </a:solidFill>
                <a:sym typeface="+mn-ea"/>
              </a:rPr>
              <a:t>耕地资源保护与集镇建设、产业发展用地等矛盾将面临更为严峻的挑战</a:t>
            </a:r>
            <a:r>
              <a:rPr lang="zh-CN" sz="1200">
                <a:solidFill>
                  <a:schemeClr val="tx1"/>
                </a:solidFill>
                <a:latin typeface="微软雅黑" panose="020B0503020204020204" charset="-122"/>
                <a:ea typeface="微软雅黑" panose="020B0503020204020204" charset="-122"/>
                <a:sym typeface="+mn-ea"/>
              </a:rPr>
              <a:t>。</a:t>
            </a:r>
            <a:endParaRPr lang="zh-CN" sz="1200">
              <a:solidFill>
                <a:schemeClr val="tx1"/>
              </a:solidFill>
              <a:latin typeface="微软雅黑" panose="020B0503020204020204" charset="-122"/>
              <a:ea typeface="微软雅黑" panose="020B0503020204020204" charset="-122"/>
              <a:sym typeface="+mn-ea"/>
            </a:endParaRPr>
          </a:p>
        </p:txBody>
      </p:sp>
      <p:sp>
        <p:nvSpPr>
          <p:cNvPr id="42" name="矩形 41"/>
          <p:cNvSpPr/>
          <p:nvPr>
            <p:custDataLst>
              <p:tags r:id="rId29"/>
            </p:custDataLst>
          </p:nvPr>
        </p:nvSpPr>
        <p:spPr>
          <a:xfrm>
            <a:off x="8885555" y="4789805"/>
            <a:ext cx="3056255" cy="368300"/>
          </a:xfrm>
          <a:prstGeom prst="rect">
            <a:avLst/>
          </a:prstGeom>
        </p:spPr>
        <p:txBody>
          <a:bodyPr wrap="square">
            <a:spAutoFit/>
          </a:bodyPr>
          <a:p>
            <a:pPr algn="l">
              <a:defRPr/>
            </a:pPr>
            <a:r>
              <a:rPr lang="zh-CN" altLang="en-US" b="1" dirty="0">
                <a:solidFill>
                  <a:schemeClr val="tx1"/>
                </a:solidFill>
                <a:latin typeface="微软雅黑" panose="020B0503020204020204" charset="-122"/>
                <a:ea typeface="微软雅黑" panose="020B0503020204020204" charset="-122"/>
              </a:rPr>
              <a:t>区域发展不平衡的</a:t>
            </a:r>
            <a:r>
              <a:rPr lang="zh-CN" altLang="en-US" b="1" dirty="0">
                <a:solidFill>
                  <a:schemeClr val="tx1"/>
                </a:solidFill>
                <a:latin typeface="微软雅黑" panose="020B0503020204020204" charset="-122"/>
                <a:ea typeface="微软雅黑" panose="020B0503020204020204" charset="-122"/>
              </a:rPr>
              <a:t>风险</a:t>
            </a:r>
            <a:endParaRPr lang="zh-CN" altLang="en-US" b="1" dirty="0">
              <a:solidFill>
                <a:schemeClr val="tx1"/>
              </a:solidFill>
              <a:latin typeface="微软雅黑" panose="020B0503020204020204" charset="-122"/>
              <a:ea typeface="微软雅黑" panose="020B0503020204020204" charset="-122"/>
            </a:endParaRPr>
          </a:p>
        </p:txBody>
      </p:sp>
    </p:spTree>
  </p:cSld>
  <p:clrMapOvr>
    <a:masterClrMapping/>
  </p:clrMapOvr>
</p:sld>
</file>

<file path=ppt/tags/tag1.xml><?xml version="1.0" encoding="utf-8"?>
<p:tagLst xmlns:p="http://schemas.openxmlformats.org/presentationml/2006/main">
  <p:tag name="ISLIDE.ICON" val="#158898;#141297;#140908;#21673;#38986;#141426;#67772;#141015;"/>
</p:tagLst>
</file>

<file path=ppt/tags/tag10.xml><?xml version="1.0" encoding="utf-8"?>
<p:tagLst xmlns:p="http://schemas.openxmlformats.org/presentationml/2006/main">
  <p:tag name="KSO_WM_DIAGRAM_VIRTUALLY_FRAME" val="{&quot;height&quot;:471.45,&quot;left&quot;:239.51031496062987,&quot;top&quot;:72.75,&quot;width&quot;:460.44960629921263}"/>
</p:tagLst>
</file>

<file path=ppt/tags/tag100.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101.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102.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103.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104.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DIAGRAM_VIRTUALLY_FRAME" val="{&quot;height&quot;:471.45,&quot;left&quot;:239.51031496062987,&quot;top&quot;:72.75,&quot;width&quot;:460.44960629921263}"/>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471.45,&quot;left&quot;:239.51031496062987,&quot;top&quot;:72.75,&quot;width&quot;:460.44960629921263}"/>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471.45,&quot;left&quot;:239.51031496062987,&quot;top&quot;:72.75,&quot;width&quot;:460.44960629921263}"/>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DIAGRAM_VIRTUALLY_FRAME" val="{&quot;height&quot;:471.45,&quot;left&quot;:239.51031496062987,&quot;top&quot;:72.75,&quot;width&quot;:460.44960629921263}"/>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 name="KSO_WM_DIAGRAM_VIRTUALLY_FRAME" val="{&quot;height&quot;:372.25,&quot;left&quot;:504.25,&quot;top&quot;:114.7,&quot;width&quot;:423}"/>
</p:tagLst>
</file>

<file path=ppt/tags/tag148.xml><?xml version="1.0" encoding="utf-8"?>
<p:tagLst xmlns:p="http://schemas.openxmlformats.org/presentationml/2006/main">
  <p:tag name="KSO_WM_BEAUTIFY_FLAG" val=""/>
  <p:tag name="KSO_WM_DIAGRAM_VIRTUALLY_FRAME" val="{&quot;height&quot;:372.25,&quot;left&quot;:504.25,&quot;top&quot;:114.7,&quot;width&quot;:423}"/>
</p:tagLst>
</file>

<file path=ppt/tags/tag149.xml><?xml version="1.0" encoding="utf-8"?>
<p:tagLst xmlns:p="http://schemas.openxmlformats.org/presentationml/2006/main">
  <p:tag name="KSO_WM_BEAUTIFY_FLAG" val=""/>
  <p:tag name="KSO_WM_DIAGRAM_VIRTUALLY_FRAME" val="{&quot;height&quot;:372.25,&quot;left&quot;:504.25,&quot;top&quot;:114.7,&quot;width&quot;:423}"/>
</p:tagLst>
</file>

<file path=ppt/tags/tag15.xml><?xml version="1.0" encoding="utf-8"?>
<p:tagLst xmlns:p="http://schemas.openxmlformats.org/presentationml/2006/main">
  <p:tag name="KSO_WM_DIAGRAM_VIRTUALLY_FRAME" val="{&quot;height&quot;:471.45,&quot;left&quot;:239.51031496062987,&quot;top&quot;:72.75,&quot;width&quot;:460.44960629921263}"/>
</p:tagLst>
</file>

<file path=ppt/tags/tag150.xml><?xml version="1.0" encoding="utf-8"?>
<p:tagLst xmlns:p="http://schemas.openxmlformats.org/presentationml/2006/main">
  <p:tag name="KSO_WM_BEAUTIFY_FLAG" val=""/>
  <p:tag name="KSO_WM_DIAGRAM_VIRTUALLY_FRAME" val="{&quot;height&quot;:372.25,&quot;left&quot;:504.25,&quot;top&quot;:114.7,&quot;width&quot;:423}"/>
</p:tagLst>
</file>

<file path=ppt/tags/tag151.xml><?xml version="1.0" encoding="utf-8"?>
<p:tagLst xmlns:p="http://schemas.openxmlformats.org/presentationml/2006/main">
  <p:tag name="KSO_WM_BEAUTIFY_FLAG" val=""/>
  <p:tag name="KSO_WM_DIAGRAM_VIRTUALLY_FRAME" val="{&quot;height&quot;:372.25,&quot;left&quot;:504.25,&quot;top&quot;:114.7,&quot;width&quot;:423}"/>
</p:tagLst>
</file>

<file path=ppt/tags/tag152.xml><?xml version="1.0" encoding="utf-8"?>
<p:tagLst xmlns:p="http://schemas.openxmlformats.org/presentationml/2006/main">
  <p:tag name="KSO_WM_BEAUTIFY_FLAG" val=""/>
  <p:tag name="KSO_WM_DIAGRAM_VIRTUALLY_FRAME" val="{&quot;height&quot;:372.25,&quot;left&quot;:504.25,&quot;top&quot;:114.7,&quot;width&quot;:423}"/>
</p:tagLst>
</file>

<file path=ppt/tags/tag153.xml><?xml version="1.0" encoding="utf-8"?>
<p:tagLst xmlns:p="http://schemas.openxmlformats.org/presentationml/2006/main">
  <p:tag name="KSO_WM_UNIT_PLACING_PICTURE_USER_VIEWPORT" val="{&quot;height&quot;:2679.1407320706535,&quot;width&quot;:3584.764875505427}"/>
  <p:tag name="KSO_WM_UNIT_PLACING_PICTURE_USER_RELATIVERECTANGLE" val="{&quot;bottom&quot;:0,&quot;left&quot;:0,&quot;right&quot;:0,&quot;top&quot;:0}"/>
  <p:tag name="KSO_WM_UNIT_PLACING_PICTURE_COLLAGE_RELATIVERECTANGLE" val="{&quot;height&quot;:2679.1407320706535,&quot;width&quot;:3584.764875505427}"/>
  <p:tag name="KSO_WM_UNIT_PLACING_PICTURE_COLLAGE_VIEWPORT" val="{&quot;height&quot;:5325,&quot;width&quot;:7125}"/>
  <p:tag name="KSO_WM_UNIT_PLACING_PICTURE_INFO" val="{&quot;code&quot;:&quot;[1]&quot;,&quot;full_picture&quot;:false,&quot;last_crop_picture&quot;:&quot;[1]&quot;,&quot;scheme&quot;:&quot;8-8&quot;,&quot;spacing&quot;:5}"/>
  <p:tag name="KSO_WM_UNIT_PLACING_PICTURE" val="133243.953"/>
  <p:tag name="KSO_WM_BEAUTIFY_FLAG" val=""/>
  <p:tag name="KSO_WM_UNIT_INDEX" val=""/>
  <p:tag name="KSO_WM_UNIT_ID" val=""/>
</p:tagLst>
</file>

<file path=ppt/tags/tag154.xml><?xml version="1.0" encoding="utf-8"?>
<p:tagLst xmlns:p="http://schemas.openxmlformats.org/presentationml/2006/main">
  <p:tag name="KSO_WM_UNIT_PLACING_PICTURE" val="133243.95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height&quot;:2679.1407320706535,&quot;width&quot;:3584.764875505427}"/>
  <p:tag name="KSO_WM_UNIT_PLACING_PICTURE_COLLAGE_VIEWPORT" val="{&quot;height&quot;:5325,&quot;width&quot;:7125}"/>
  <p:tag name="KSO_WM_UNIT_PLACING_PICTURE_INFO" val="{&quot;code&quot;:&quot;[1]&quot;,&quot;full_picture&quot;:false,&quot;last_crop_picture&quot;:&quot;[1]&quot;,&quot;scheme&quot;:&quot;8-8&quot;,&quot;spacing&quot;:5}"/>
  <p:tag name="KSO_WM_UNIT_PLACING_PICTURE_USER_VIEWPORT" val="{&quot;height&quot;:2679.1407320706535,&quot;width&quot;:3584.764875505427}"/>
</p:tagLst>
</file>

<file path=ppt/tags/tag155.xml><?xml version="1.0" encoding="utf-8"?>
<p:tagLst xmlns:p="http://schemas.openxmlformats.org/presentationml/2006/main">
  <p:tag name="KSO_WM_UNIT_PLACING_PICTURE" val="133243.95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height&quot;:1301.8352415407533,&quot;width&quot;:1754.6481698233667}"/>
  <p:tag name="KSO_WM_UNIT_PLACING_PICTURE_COLLAGE_VIEWPORT" val="{&quot;height&quot;:2587.5,&quot;width&quot;:3487.5}"/>
  <p:tag name="KSO_WM_UNIT_PLACING_PICTURE_INFO" val="{&quot;code&quot;:&quot;[1]&quot;,&quot;full_picture&quot;:false,&quot;last_crop_picture&quot;:&quot;[1]&quot;,&quot;scheme&quot;:&quot;8-8&quot;,&quot;spacing&quot;:5}"/>
  <p:tag name="KSO_WM_UNIT_PLACING_PICTURE_USER_VIEWPORT" val="{&quot;height&quot;:1301.8352415407533,&quot;width&quot;:1754.6481698233667}"/>
</p:tagLst>
</file>

<file path=ppt/tags/tag156.xml><?xml version="1.0" encoding="utf-8"?>
<p:tagLst xmlns:p="http://schemas.openxmlformats.org/presentationml/2006/main">
  <p:tag name="KSO_WM_UNIT_PLACING_PICTURE" val="133243.95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height&quot;:1301.8352415407533,&quot;width&quot;:1754.6481698233667}"/>
  <p:tag name="KSO_WM_UNIT_PLACING_PICTURE_COLLAGE_VIEWPORT" val="{&quot;height&quot;:2587.5,&quot;width&quot;:3487.5}"/>
  <p:tag name="KSO_WM_UNIT_PLACING_PICTURE_INFO" val="{&quot;code&quot;:&quot;[1]&quot;,&quot;full_picture&quot;:false,&quot;last_crop_picture&quot;:&quot;[1]&quot;,&quot;scheme&quot;:&quot;8-8&quot;,&quot;spacing&quot;:5}"/>
  <p:tag name="KSO_WM_UNIT_PLACING_PICTURE_USER_VIEWPORT" val="{&quot;height&quot;:1301.8352415407533,&quot;width&quot;:1754.6481698233667}"/>
</p:tagLst>
</file>

<file path=ppt/tags/tag157.xml><?xml version="1.0" encoding="utf-8"?>
<p:tagLst xmlns:p="http://schemas.openxmlformats.org/presentationml/2006/main">
  <p:tag name="KSO_WM_UNIT_PLACING_PICTURE" val="133243.95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height&quot;:1301.8352415407533,&quot;width&quot;:1754.6481698233667}"/>
  <p:tag name="KSO_WM_UNIT_PLACING_PICTURE_COLLAGE_VIEWPORT" val="{&quot;height&quot;:2587.5,&quot;width&quot;:3487.5}"/>
  <p:tag name="KSO_WM_UNIT_PLACING_PICTURE_INFO" val="{&quot;code&quot;:&quot;[1]&quot;,&quot;full_picture&quot;:false,&quot;last_crop_picture&quot;:&quot;[1]&quot;,&quot;scheme&quot;:&quot;8-8&quot;,&quot;spacing&quot;:5}"/>
  <p:tag name="KSO_WM_UNIT_PLACING_PICTURE_USER_VIEWPORT" val="{&quot;height&quot;:1301.8352415407533,&quot;width&quot;:1754.6481698233667}"/>
</p:tagLst>
</file>

<file path=ppt/tags/tag158.xml><?xml version="1.0" encoding="utf-8"?>
<p:tagLst xmlns:p="http://schemas.openxmlformats.org/presentationml/2006/main">
  <p:tag name="KSO_WM_UNIT_PLACING_PICTURE" val="133243.95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height&quot;:1301.8352415407533,&quot;width&quot;:1754.6481698233667}"/>
  <p:tag name="KSO_WM_UNIT_PLACING_PICTURE_COLLAGE_VIEWPORT" val="{&quot;height&quot;:2587.5,&quot;width&quot;:3487.5}"/>
  <p:tag name="KSO_WM_UNIT_PLACING_PICTURE_INFO" val="{&quot;code&quot;:&quot;[1]&quot;,&quot;full_picture&quot;:false,&quot;last_crop_picture&quot;:&quot;[1]&quot;,&quot;scheme&quot;:&quot;8-8&quot;,&quot;spacing&quot;:5}"/>
  <p:tag name="KSO_WM_UNIT_PLACING_PICTURE_USER_VIEWPORT" val="{&quot;height&quot;:1301.8352415407533,&quot;width&quot;:1754.6481698233667}"/>
</p:tagLst>
</file>

<file path=ppt/tags/tag159.xml><?xml version="1.0" encoding="utf-8"?>
<p:tagLst xmlns:p="http://schemas.openxmlformats.org/presentationml/2006/main">
  <p:tag name="KSO_WM_UNIT_PLACING_PICTURE" val="133243.95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height&quot;:1301.8352415407533,&quot;width&quot;:3584.764875505427}"/>
  <p:tag name="KSO_WM_UNIT_PLACING_PICTURE_COLLAGE_VIEWPORT" val="{&quot;height&quot;:2587.5,&quot;width&quot;:7125}"/>
  <p:tag name="KSO_WM_UNIT_PLACING_PICTURE_INFO" val="{&quot;code&quot;:&quot;[1]&quot;,&quot;full_picture&quot;:false,&quot;last_crop_picture&quot;:&quot;[1]&quot;,&quot;scheme&quot;:&quot;8-8&quot;,&quot;spacing&quot;:5}"/>
  <p:tag name="KSO_WM_UNIT_PLACING_PICTURE_USER_VIEWPORT" val="{&quot;height&quot;:1301.8352415407533,&quot;width&quot;:3584.764875505427}"/>
</p:tagLst>
</file>

<file path=ppt/tags/tag16.xml><?xml version="1.0" encoding="utf-8"?>
<p:tagLst xmlns:p="http://schemas.openxmlformats.org/presentationml/2006/main">
  <p:tag name="KSO_WM_DIAGRAM_VIRTUALLY_FRAME" val="{&quot;height&quot;:471.45,&quot;left&quot;:239.51031496062987,&quot;top&quot;:72.75,&quot;width&quot;:460.44960629921263}"/>
</p:tagLst>
</file>

<file path=ppt/tags/tag160.xml><?xml version="1.0" encoding="utf-8"?>
<p:tagLst xmlns:p="http://schemas.openxmlformats.org/presentationml/2006/main">
  <p:tag name="KSO_WM_UNIT_PLACING_PICTURE" val="133243.953"/>
  <p:tag name="KSO_WM_BEAUTIFY_FLAG" val=""/>
  <p:tag name="KSO_WM_UNIT_INDEX" val=""/>
  <p:tag name="KSO_WM_UNIT_ID" val=""/>
  <p:tag name="KSO_WM_UNIT_PLACING_PICTURE_USER_RELATIVERECTANGLE" val="{&quot;bottom&quot;:0,&quot;left&quot;:0,&quot;right&quot;:0,&quot;top&quot;:0}"/>
  <p:tag name="KSO_WM_UNIT_PLACING_PICTURE_COLLAGE_RELATIVERECTANGLE" val="{&quot;height&quot;:1301.8352415407533,&quot;width&quot;:3584.764875505427}"/>
  <p:tag name="KSO_WM_UNIT_PLACING_PICTURE_COLLAGE_VIEWPORT" val="{&quot;height&quot;:2587.5,&quot;width&quot;:7125}"/>
  <p:tag name="KSO_WM_UNIT_PLACING_PICTURE_INFO" val="{&quot;code&quot;:&quot;[1]&quot;,&quot;full_picture&quot;:false,&quot;last_crop_picture&quot;:&quot;[1]&quot;,&quot;scheme&quot;:&quot;8-8&quot;,&quot;spacing&quot;:5}"/>
  <p:tag name="KSO_WM_UNIT_PLACING_PICTURE_USER_VIEWPORT" val="{&quot;height&quot;:1301.8352415407533,&quot;width&quot;:3584.764875505427}"/>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DIAGRAM_VIRTUALLY_FRAME" val="{&quot;height&quot;:471.45,&quot;left&quot;:239.51031496062987,&quot;top&quot;:72.75,&quot;width&quot;:460.44960629921263}"/>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DIAGRAM_VIRTUALLY_FRAME" val="{&quot;height&quot;:471.45,&quot;left&quot;:239.51031496062987,&quot;top&quot;:72.75,&quot;width&quot;:460.44960629921263}"/>
</p:tagLst>
</file>

<file path=ppt/tags/tag180.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1.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2.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3.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4.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5.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6.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7.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8.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89.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xml><?xml version="1.0" encoding="utf-8"?>
<p:tagLst xmlns:p="http://schemas.openxmlformats.org/presentationml/2006/main">
  <p:tag name="KSO_WM_DIAGRAM_VIRTUALLY_FRAME" val="{&quot;height&quot;:471.45,&quot;left&quot;:239.51031496062987,&quot;top&quot;:72.75,&quot;width&quot;:460.44960629921263}"/>
</p:tagLst>
</file>

<file path=ppt/tags/tag190.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1.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2.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3.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4.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5.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6.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7.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8.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199.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471.45,&quot;left&quot;:239.51031496062987,&quot;top&quot;:72.75,&quot;width&quot;:460.44960629921263}"/>
</p:tagLst>
</file>

<file path=ppt/tags/tag200.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1.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2.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3.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4.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5.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6.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7.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8.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09.xml><?xml version="1.0" encoding="utf-8"?>
<p:tagLst xmlns:p="http://schemas.openxmlformats.org/presentationml/2006/main">
  <p:tag name="KSO_WM_DIAGRAM_VIRTUALLY_FRAME" val="{&quot;height&quot;:398.94952755905507,&quot;left&quot;:66.12488188976377,&quot;top&quot;:80.15,&quot;width&quot;:833.1251181102361}"/>
  <p:tag name="KSO_WM_BEAUTIFY_FLAG" val=""/>
</p:tagLst>
</file>

<file path=ppt/tags/tag21.xml><?xml version="1.0" encoding="utf-8"?>
<p:tagLst xmlns:p="http://schemas.openxmlformats.org/presentationml/2006/main">
  <p:tag name="KSO_WM_DIAGRAM_VIRTUALLY_FRAME" val="{&quot;height&quot;:471.45,&quot;left&quot;:239.51031496062987,&quot;top&quot;:72.75,&quot;width&quot;:460.44960629921263}"/>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DIAGRAM_VIRTUALLY_FRAME" val="{&quot;height&quot;:471.45,&quot;left&quot;:239.51031496062987,&quot;top&quot;:72.75,&quot;width&quot;:460.44960629921263}"/>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DIAGRAM_VIRTUALLY_FRAME" val="{&quot;height&quot;:471.45,&quot;left&quot;:239.51031496062987,&quot;top&quot;:72.75,&quot;width&quot;:460.44960629921263}"/>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471.45,&quot;left&quot;:239.51031496062987,&quot;top&quot;:72.75,&quot;width&quot;:460.44960629921263}"/>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DIAGRAM_VIRTUALLY_FRAME" val="{&quot;height&quot;:471.45,&quot;left&quot;:239.51031496062987,&quot;top&quot;:72.75,&quot;width&quot;:460.44960629921263}"/>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DIAGRAM_VIRTUALLY_FRAME" val="{&quot;height&quot;:471.45,&quot;left&quot;:239.51031496062987,&quot;top&quot;:72.75,&quot;width&quot;:460.44960629921263}"/>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DIAGRAM_VIRTUALLY_FRAME" val="{&quot;height&quot;:442.05,&quot;left&quot;:54.9,&quot;top&quot;:71.3,&quot;width&quot;:849.65}"/>
</p:tagLst>
</file>

<file path=ppt/tags/tag283.xml><?xml version="1.0" encoding="utf-8"?>
<p:tagLst xmlns:p="http://schemas.openxmlformats.org/presentationml/2006/main">
  <p:tag name="KSO_WM_DIAGRAM_VIRTUALLY_FRAME" val="{&quot;height&quot;:442.05,&quot;left&quot;:54.9,&quot;top&quot;:71.3,&quot;width&quot;:849.65}"/>
</p:tagLst>
</file>

<file path=ppt/tags/tag284.xml><?xml version="1.0" encoding="utf-8"?>
<p:tagLst xmlns:p="http://schemas.openxmlformats.org/presentationml/2006/main">
  <p:tag name="KSO_WM_DIAGRAM_VIRTUALLY_FRAME" val="{&quot;height&quot;:442.05,&quot;left&quot;:54.9,&quot;top&quot;:71.3,&quot;width&quot;:849.65}"/>
</p:tagLst>
</file>

<file path=ppt/tags/tag285.xml><?xml version="1.0" encoding="utf-8"?>
<p:tagLst xmlns:p="http://schemas.openxmlformats.org/presentationml/2006/main">
  <p:tag name="KSO_WM_DIAGRAM_VIRTUALLY_FRAME" val="{&quot;height&quot;:442.05,&quot;left&quot;:54.9,&quot;top&quot;:71.3,&quot;width&quot;:849.65}"/>
</p:tagLst>
</file>

<file path=ppt/tags/tag286.xml><?xml version="1.0" encoding="utf-8"?>
<p:tagLst xmlns:p="http://schemas.openxmlformats.org/presentationml/2006/main">
  <p:tag name="KSO_WM_DIAGRAM_VIRTUALLY_FRAME" val="{&quot;height&quot;:442.05,&quot;left&quot;:54.9,&quot;top&quot;:71.3,&quot;width&quot;:849.65}"/>
</p:tagLst>
</file>

<file path=ppt/tags/tag287.xml><?xml version="1.0" encoding="utf-8"?>
<p:tagLst xmlns:p="http://schemas.openxmlformats.org/presentationml/2006/main">
  <p:tag name="KSO_WM_DIAGRAM_VIRTUALLY_FRAME" val="{&quot;height&quot;:442.05,&quot;left&quot;:54.9,&quot;top&quot;:71.3,&quot;width&quot;:849.65}"/>
</p:tagLst>
</file>

<file path=ppt/tags/tag288.xml><?xml version="1.0" encoding="utf-8"?>
<p:tagLst xmlns:p="http://schemas.openxmlformats.org/presentationml/2006/main">
  <p:tag name="KSO_WM_DIAGRAM_VIRTUALLY_FRAME" val="{&quot;height&quot;:442.05,&quot;left&quot;:54.9,&quot;top&quot;:71.3,&quot;width&quot;:849.65}"/>
</p:tagLst>
</file>

<file path=ppt/tags/tag289.xml><?xml version="1.0" encoding="utf-8"?>
<p:tagLst xmlns:p="http://schemas.openxmlformats.org/presentationml/2006/main">
  <p:tag name="KSO_WM_BEAUTIFY_FLAG" val=""/>
  <p:tag name="KSO_WM_DIAGRAM_VIRTUALLY_FRAME" val="{&quot;height&quot;:442.05,&quot;left&quot;:54.9,&quot;top&quot;:71.3,&quot;width&quot;:849.65}"/>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 name="KSO_WM_DIAGRAM_VIRTUALLY_FRAME" val="{&quot;height&quot;:442.05,&quot;left&quot;:54.9,&quot;top&quot;:71.3,&quot;width&quot;:849.65}"/>
</p:tagLst>
</file>

<file path=ppt/tags/tag291.xml><?xml version="1.0" encoding="utf-8"?>
<p:tagLst xmlns:p="http://schemas.openxmlformats.org/presentationml/2006/main">
  <p:tag name="KSO_WM_BEAUTIFY_FLAG" val=""/>
  <p:tag name="KSO_WM_DIAGRAM_VIRTUALLY_FRAME" val="{&quot;height&quot;:442.05,&quot;left&quot;:54.9,&quot;top&quot;:71.3,&quot;width&quot;:849.65}"/>
</p:tagLst>
</file>

<file path=ppt/tags/tag292.xml><?xml version="1.0" encoding="utf-8"?>
<p:tagLst xmlns:p="http://schemas.openxmlformats.org/presentationml/2006/main">
  <p:tag name="KSO_WM_BEAUTIFY_FLAG" val=""/>
  <p:tag name="KSO_WM_DIAGRAM_VIRTUALLY_FRAME" val="{&quot;height&quot;:442.05,&quot;left&quot;:54.9,&quot;top&quot;:71.3,&quot;width&quot;:849.65}"/>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TABLE_ENDDRAG_ORIGIN_RECT" val="363*147"/>
  <p:tag name="TABLE_ENDDRAG_RECT" val="84*335*363*147"/>
</p:tagLst>
</file>

<file path=ppt/tags/tag298.xml><?xml version="1.0" encoding="utf-8"?>
<p:tagLst xmlns:p="http://schemas.openxmlformats.org/presentationml/2006/main">
  <p:tag name="KSO_WM_DIAGRAM_VIRTUALLY_FRAME" val="{&quot;height&quot;:414.9,&quot;left&quot;:63.8,&quot;top&quot;:126.45,&quot;width&quot;:441.45}"/>
</p:tagLst>
</file>

<file path=ppt/tags/tag299.xml><?xml version="1.0" encoding="utf-8"?>
<p:tagLst xmlns:p="http://schemas.openxmlformats.org/presentationml/2006/main">
  <p:tag name="KSO_WM_BEAUTIFY_FLAG" val=""/>
  <p:tag name="KSO_WM_DIAGRAM_VIRTUALLY_FRAME" val="{&quot;height&quot;:414.9,&quot;left&quot;:63.8,&quot;top&quot;:126.45,&quot;width&quot;:441.45}"/>
</p:tagLst>
</file>

<file path=ppt/tags/tag3.xml><?xml version="1.0" encoding="utf-8"?>
<p:tagLst xmlns:p="http://schemas.openxmlformats.org/presentationml/2006/main">
  <p:tag name="KSO_WM_DIAGRAM_VIRTUALLY_FRAME" val="{&quot;height&quot;:471.45,&quot;left&quot;:239.51031496062987,&quot;top&quot;:72.75,&quot;width&quot;:460.44960629921263}"/>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 name="KSO_WM_DIAGRAM_VIRTUALLY_FRAME" val="{&quot;height&quot;:414.9,&quot;left&quot;:63.8,&quot;top&quot;:126.45,&quot;width&quot;:441.45}"/>
</p:tagLst>
</file>

<file path=ppt/tags/tag301.xml><?xml version="1.0" encoding="utf-8"?>
<p:tagLst xmlns:p="http://schemas.openxmlformats.org/presentationml/2006/main">
  <p:tag name="KSO_WM_DIAGRAM_VIRTUALLY_FRAME" val="{&quot;height&quot;:414.9,&quot;left&quot;:63.8,&quot;top&quot;:126.45,&quot;width&quot;:441.45}"/>
</p:tagLst>
</file>

<file path=ppt/tags/tag302.xml><?xml version="1.0" encoding="utf-8"?>
<p:tagLst xmlns:p="http://schemas.openxmlformats.org/presentationml/2006/main">
  <p:tag name="KSO_WM_BEAUTIFY_FLAG" val=""/>
  <p:tag name="KSO_WM_DIAGRAM_VIRTUALLY_FRAME" val="{&quot;height&quot;:414.9,&quot;left&quot;:63.8,&quot;top&quot;:126.45,&quot;width&quot;:441.45}"/>
</p:tagLst>
</file>

<file path=ppt/tags/tag303.xml><?xml version="1.0" encoding="utf-8"?>
<p:tagLst xmlns:p="http://schemas.openxmlformats.org/presentationml/2006/main">
  <p:tag name="KSO_WM_BEAUTIFY_FLAG" val=""/>
  <p:tag name="KSO_WM_DIAGRAM_VIRTUALLY_FRAME" val="{&quot;height&quot;:414.9,&quot;left&quot;:63.8,&quot;top&quot;:126.45,&quot;width&quot;:441.45}"/>
</p:tagLst>
</file>

<file path=ppt/tags/tag304.xml><?xml version="1.0" encoding="utf-8"?>
<p:tagLst xmlns:p="http://schemas.openxmlformats.org/presentationml/2006/main">
  <p:tag name="KSO_WM_DIAGRAM_VIRTUALLY_FRAME" val="{&quot;height&quot;:414.9,&quot;left&quot;:63.8,&quot;top&quot;:126.45,&quot;width&quot;:441.45}"/>
</p:tagLst>
</file>

<file path=ppt/tags/tag305.xml><?xml version="1.0" encoding="utf-8"?>
<p:tagLst xmlns:p="http://schemas.openxmlformats.org/presentationml/2006/main">
  <p:tag name="KSO_WM_BEAUTIFY_FLAG" val=""/>
  <p:tag name="KSO_WM_DIAGRAM_VIRTUALLY_FRAME" val="{&quot;height&quot;:414.9,&quot;left&quot;:63.8,&quot;top&quot;:126.45,&quot;width&quot;:441.45}"/>
</p:tagLst>
</file>

<file path=ppt/tags/tag306.xml><?xml version="1.0" encoding="utf-8"?>
<p:tagLst xmlns:p="http://schemas.openxmlformats.org/presentationml/2006/main">
  <p:tag name="KSO_WM_BEAUTIFY_FLAG" val=""/>
  <p:tag name="KSO_WM_DIAGRAM_VIRTUALLY_FRAME" val="{&quot;height&quot;:414.9,&quot;left&quot;:63.8,&quot;top&quot;:126.45,&quot;width&quot;:441.45}"/>
</p:tagLst>
</file>

<file path=ppt/tags/tag307.xml><?xml version="1.0" encoding="utf-8"?>
<p:tagLst xmlns:p="http://schemas.openxmlformats.org/presentationml/2006/main">
  <p:tag name="KSO_WM_DIAGRAM_VIRTUALLY_FRAME" val="{&quot;height&quot;:414.9,&quot;left&quot;:63.8,&quot;top&quot;:126.45,&quot;width&quot;:441.45}"/>
</p:tagLst>
</file>

<file path=ppt/tags/tag308.xml><?xml version="1.0" encoding="utf-8"?>
<p:tagLst xmlns:p="http://schemas.openxmlformats.org/presentationml/2006/main">
  <p:tag name="KSO_WM_BEAUTIFY_FLAG" val=""/>
  <p:tag name="KSO_WM_DIAGRAM_VIRTUALLY_FRAME" val="{&quot;height&quot;:414.9,&quot;left&quot;:63.8,&quot;top&quot;:126.45,&quot;width&quot;:441.45}"/>
</p:tagLst>
</file>

<file path=ppt/tags/tag309.xml><?xml version="1.0" encoding="utf-8"?>
<p:tagLst xmlns:p="http://schemas.openxmlformats.org/presentationml/2006/main">
  <p:tag name="KSO_WM_BEAUTIFY_FLAG" val=""/>
  <p:tag name="KSO_WM_DIAGRAM_VIRTUALLY_FRAME" val="{&quot;height&quot;:414.9,&quot;left&quot;:63.8,&quot;top&quot;:126.45,&quot;width&quot;:441.45}"/>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DIAGRAM_VIRTUALLY_FRAME" val="{&quot;height&quot;:414.9,&quot;left&quot;:63.8,&quot;top&quot;:126.45,&quot;width&quot;:441.45}"/>
</p:tagLst>
</file>

<file path=ppt/tags/tag311.xml><?xml version="1.0" encoding="utf-8"?>
<p:tagLst xmlns:p="http://schemas.openxmlformats.org/presentationml/2006/main">
  <p:tag name="KSO_WM_BEAUTIFY_FLAG" val=""/>
  <p:tag name="KSO_WM_DIAGRAM_VIRTUALLY_FRAME" val="{&quot;height&quot;:414.9,&quot;left&quot;:63.8,&quot;top&quot;:126.45,&quot;width&quot;:441.45}"/>
</p:tagLst>
</file>

<file path=ppt/tags/tag312.xml><?xml version="1.0" encoding="utf-8"?>
<p:tagLst xmlns:p="http://schemas.openxmlformats.org/presentationml/2006/main">
  <p:tag name="KSO_WM_BEAUTIFY_FLAG" val=""/>
  <p:tag name="KSO_WM_DIAGRAM_VIRTUALLY_FRAME" val="{&quot;height&quot;:414.9,&quot;left&quot;:63.8,&quot;top&quot;:126.45,&quot;width&quot;:441.45}"/>
</p:tagLst>
</file>

<file path=ppt/tags/tag313.xml><?xml version="1.0" encoding="utf-8"?>
<p:tagLst xmlns:p="http://schemas.openxmlformats.org/presentationml/2006/main">
  <p:tag name="KSO_WM_DIAGRAM_VIRTUALLY_FRAME" val="{&quot;height&quot;:414.9,&quot;left&quot;:63.8,&quot;top&quot;:126.45,&quot;width&quot;:441.45}"/>
</p:tagLst>
</file>

<file path=ppt/tags/tag314.xml><?xml version="1.0" encoding="utf-8"?>
<p:tagLst xmlns:p="http://schemas.openxmlformats.org/presentationml/2006/main">
  <p:tag name="KSO_WM_BEAUTIFY_FLAG" val=""/>
  <p:tag name="KSO_WM_DIAGRAM_VIRTUALLY_FRAME" val="{&quot;height&quot;:414.9,&quot;left&quot;:63.8,&quot;top&quot;:126.45,&quot;width&quot;:441.45}"/>
</p:tagLst>
</file>

<file path=ppt/tags/tag315.xml><?xml version="1.0" encoding="utf-8"?>
<p:tagLst xmlns:p="http://schemas.openxmlformats.org/presentationml/2006/main">
  <p:tag name="KSO_WM_BEAUTIFY_FLAG" val=""/>
  <p:tag name="KSO_WM_DIAGRAM_VIRTUALLY_FRAME" val="{&quot;height&quot;:414.9,&quot;left&quot;:63.8,&quot;top&quot;:126.45,&quot;width&quot;:441.45}"/>
</p:tagLst>
</file>

<file path=ppt/tags/tag316.xml><?xml version="1.0" encoding="utf-8"?>
<p:tagLst xmlns:p="http://schemas.openxmlformats.org/presentationml/2006/main">
  <p:tag name="KSO_WM_DIAGRAM_VIRTUALLY_FRAME" val="{&quot;height&quot;:414.9,&quot;left&quot;:63.8,&quot;top&quot;:126.45,&quot;width&quot;:441.45}"/>
</p:tagLst>
</file>

<file path=ppt/tags/tag317.xml><?xml version="1.0" encoding="utf-8"?>
<p:tagLst xmlns:p="http://schemas.openxmlformats.org/presentationml/2006/main">
  <p:tag name="KSO_WM_BEAUTIFY_FLAG" val=""/>
  <p:tag name="KSO_WM_DIAGRAM_VIRTUALLY_FRAME" val="{&quot;height&quot;:414.9,&quot;left&quot;:63.8,&quot;top&quot;:126.45,&quot;width&quot;:441.45}"/>
</p:tagLst>
</file>

<file path=ppt/tags/tag318.xml><?xml version="1.0" encoding="utf-8"?>
<p:tagLst xmlns:p="http://schemas.openxmlformats.org/presentationml/2006/main">
  <p:tag name="KSO_WM_BEAUTIFY_FLAG" val=""/>
  <p:tag name="KSO_WM_DIAGRAM_VIRTUALLY_FRAME" val="{&quot;height&quot;:414.9,&quot;left&quot;:63.8,&quot;top&quot;:126.45,&quot;width&quot;:441.45}"/>
</p:tagLst>
</file>

<file path=ppt/tags/tag319.xml><?xml version="1.0" encoding="utf-8"?>
<p:tagLst xmlns:p="http://schemas.openxmlformats.org/presentationml/2006/main">
  <p:tag name="KSO_WM_BEAUTIFY_FLAG" val=""/>
  <p:tag name="KSO_WM_DIAGRAM_VIRTUALLY_FRAME" val="{&quot;height&quot;:414.9,&quot;left&quot;:63.8,&quot;top&quot;:126.45,&quot;width&quot;:441.45}"/>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 name="KSO_WM_DIAGRAM_VIRTUALLY_FRAME" val="{&quot;height&quot;:414.9,&quot;left&quot;:63.8,&quot;top&quot;:126.45,&quot;width&quot;:441.45}"/>
</p:tagLst>
</file>

<file path=ppt/tags/tag321.xml><?xml version="1.0" encoding="utf-8"?>
<p:tagLst xmlns:p="http://schemas.openxmlformats.org/presentationml/2006/main">
  <p:tag name="KSO_WM_BEAUTIFY_FLAG" val=""/>
  <p:tag name="KSO_WM_DIAGRAM_VIRTUALLY_FRAME" val="{&quot;height&quot;:414.9,&quot;left&quot;:63.8,&quot;top&quot;:126.45,&quot;width&quot;:441.45}"/>
</p:tagLst>
</file>

<file path=ppt/tags/tag322.xml><?xml version="1.0" encoding="utf-8"?>
<p:tagLst xmlns:p="http://schemas.openxmlformats.org/presentationml/2006/main">
  <p:tag name="KSO_WM_BEAUTIFY_FLAG" val=""/>
  <p:tag name="KSO_WM_DIAGRAM_VIRTUALLY_FRAME" val="{&quot;height&quot;:414.9,&quot;left&quot;:63.8,&quot;top&quot;:126.45,&quot;width&quot;:441.45}"/>
</p:tagLst>
</file>

<file path=ppt/tags/tag323.xml><?xml version="1.0" encoding="utf-8"?>
<p:tagLst xmlns:p="http://schemas.openxmlformats.org/presentationml/2006/main">
  <p:tag name="KSO_WM_BEAUTIFY_FLAG" val=""/>
  <p:tag name="KSO_WM_DIAGRAM_VIRTUALLY_FRAME" val="{&quot;height&quot;:414.9,&quot;left&quot;:63.8,&quot;top&quot;:126.45,&quot;width&quot;:441.45}"/>
</p:tagLst>
</file>

<file path=ppt/tags/tag324.xml><?xml version="1.0" encoding="utf-8"?>
<p:tagLst xmlns:p="http://schemas.openxmlformats.org/presentationml/2006/main">
  <p:tag name="KSO_WM_BEAUTIFY_FLAG" val=""/>
  <p:tag name="KSO_WM_DIAGRAM_VIRTUALLY_FRAME" val="{&quot;height&quot;:414.9,&quot;left&quot;:63.8,&quot;top&quot;:126.45,&quot;width&quot;:441.45}"/>
</p:tagLst>
</file>

<file path=ppt/tags/tag325.xml><?xml version="1.0" encoding="utf-8"?>
<p:tagLst xmlns:p="http://schemas.openxmlformats.org/presentationml/2006/main">
  <p:tag name="KSO_WM_BEAUTIFY_FLAG" val=""/>
  <p:tag name="KSO_WM_DIAGRAM_VIRTUALLY_FRAME" val="{&quot;height&quot;:414.9,&quot;left&quot;:63.8,&quot;top&quot;:126.45,&quot;width&quot;:441.45}"/>
</p:tagLst>
</file>

<file path=ppt/tags/tag326.xml><?xml version="1.0" encoding="utf-8"?>
<p:tagLst xmlns:p="http://schemas.openxmlformats.org/presentationml/2006/main">
  <p:tag name="KSO_WM_BEAUTIFY_FLAG" val=""/>
  <p:tag name="KSO_WM_DIAGRAM_VIRTUALLY_FRAME" val="{&quot;height&quot;:414.9,&quot;left&quot;:63.8,&quot;top&quot;:126.45,&quot;width&quot;:441.45}"/>
</p:tagLst>
</file>

<file path=ppt/tags/tag327.xml><?xml version="1.0" encoding="utf-8"?>
<p:tagLst xmlns:p="http://schemas.openxmlformats.org/presentationml/2006/main">
  <p:tag name="KSO_WM_BEAUTIFY_FLAG" val=""/>
  <p:tag name="KSO_WM_DIAGRAM_VIRTUALLY_FRAME" val="{&quot;height&quot;:414.9,&quot;left&quot;:63.8,&quot;top&quot;:126.45,&quot;width&quot;:441.45}"/>
</p:tagLst>
</file>

<file path=ppt/tags/tag328.xml><?xml version="1.0" encoding="utf-8"?>
<p:tagLst xmlns:p="http://schemas.openxmlformats.org/presentationml/2006/main">
  <p:tag name="KSO_WM_BEAUTIFY_FLAG" val=""/>
  <p:tag name="KSO_WM_DIAGRAM_VIRTUALLY_FRAME" val="{&quot;height&quot;:414.9,&quot;left&quot;:63.8,&quot;top&quot;:126.45,&quot;width&quot;:441.45}"/>
</p:tagLst>
</file>

<file path=ppt/tags/tag329.xml><?xml version="1.0" encoding="utf-8"?>
<p:tagLst xmlns:p="http://schemas.openxmlformats.org/presentationml/2006/main">
  <p:tag name="KSO_WM_BEAUTIFY_FLAG" val=""/>
  <p:tag name="KSO_WM_DIAGRAM_VIRTUALLY_FRAME" val="{&quot;height&quot;:414.9,&quot;left&quot;:63.8,&quot;top&quot;:126.45,&quot;width&quot;:441.45}"/>
</p:tagLst>
</file>

<file path=ppt/tags/tag33.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330.xml><?xml version="1.0" encoding="utf-8"?>
<p:tagLst xmlns:p="http://schemas.openxmlformats.org/presentationml/2006/main">
  <p:tag name="KSO_WM_BEAUTIFY_FLAG" val=""/>
  <p:tag name="KSO_WM_DIAGRAM_VIRTUALLY_FRAME" val="{&quot;height&quot;:414.9,&quot;left&quot;:63.8,&quot;top&quot;:126.45,&quot;width&quot;:441.45}"/>
</p:tagLst>
</file>

<file path=ppt/tags/tag331.xml><?xml version="1.0" encoding="utf-8"?>
<p:tagLst xmlns:p="http://schemas.openxmlformats.org/presentationml/2006/main">
  <p:tag name="KSO_WM_BEAUTIFY_FLAG" val=""/>
  <p:tag name="KSO_WM_DIAGRAM_VIRTUALLY_FRAME" val="{&quot;height&quot;:414.9,&quot;left&quot;:63.8,&quot;top&quot;:126.45,&quot;width&quot;:441.45}"/>
</p:tagLst>
</file>

<file path=ppt/tags/tag332.xml><?xml version="1.0" encoding="utf-8"?>
<p:tagLst xmlns:p="http://schemas.openxmlformats.org/presentationml/2006/main">
  <p:tag name="KSO_WM_BEAUTIFY_FLAG" val=""/>
  <p:tag name="KSO_WM_DIAGRAM_VIRTUALLY_FRAME" val="{&quot;height&quot;:414.9,&quot;left&quot;:63.8,&quot;top&quot;:126.45,&quot;width&quot;:441.45}"/>
</p:tagLst>
</file>

<file path=ppt/tags/tag333.xml><?xml version="1.0" encoding="utf-8"?>
<p:tagLst xmlns:p="http://schemas.openxmlformats.org/presentationml/2006/main">
  <p:tag name="KSO_WM_BEAUTIFY_FLAG" val=""/>
  <p:tag name="KSO_WM_DIAGRAM_VIRTUALLY_FRAME" val="{&quot;height&quot;:414.9,&quot;left&quot;:63.8,&quot;top&quot;:126.45,&quot;width&quot;:441.45}"/>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2.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3.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4.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5.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6.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7.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8.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49.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5.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350.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51.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52.xml><?xml version="1.0" encoding="utf-8"?>
<p:tagLst xmlns:p="http://schemas.openxmlformats.org/presentationml/2006/main">
  <p:tag name="KSO_WM_BEAUTIFY_FLAG" val=""/>
  <p:tag name="KSO_WM_DIAGRAM_VIRTUALLY_FRAME" val="{&quot;height&quot;:284.8491338582677,&quot;left&quot;:96,&quot;top&quot;:237.4508661417323,&quot;width&quot;:758}"/>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 name="KSO_WM_UNIT_PLACING_PICTURE_USER_VIEWPORT" val="{&quot;height&quot;:1537,&quot;width&quot;:1451}"/>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471.45,&quot;left&quot;:239.51031496062987,&quot;top&quot;:72.75,&quot;width&quot;:460.44960629921263}"/>
</p:tagLst>
</file>

<file path=ppt/tags/tag40.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13.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14.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15.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16.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17.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18.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19.xml><?xml version="1.0" encoding="utf-8"?>
<p:tagLst xmlns:p="http://schemas.openxmlformats.org/presentationml/2006/main">
  <p:tag name="KSO_WM_BEAUTIFY_FLAG" val=""/>
  <p:tag name="KSO_WM_DIAGRAM_VIRTUALLY_FRAME" val="{&quot;height&quot;:204.4199212598425,&quot;left&quot;:305.15,&quot;top&quot;:296.93007874015746,&quot;width&quot;:636.35}"/>
</p:tagLst>
</file>

<file path=ppt/tags/tag42.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DIAGRAM_VIRTUALLY_FRAME" val="{&quot;height&quot;:390.2495275590551,&quot;left&quot;:48.26976377952756,&quot;top&quot;:130.47653543307086,&quot;width&quot;:456.6802362204724}"/>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commondata" val="eyJoZGlkIjoiMzZlYTc3NDg0OGE4MjBiNDQzMjc1ZTZiMzBiMzc2MzcifQ=="/>
  <p:tag name="resource_record_key" val="{&quot;13&quot;:[19951231,20032636,4364952],&quot;29&quot;:[20750901,20750907,20736465,20426300,20740258,20750916,20740703]}"/>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xml><?xml version="1.0" encoding="utf-8"?>
<p:tagLst xmlns:p="http://schemas.openxmlformats.org/presentationml/2006/main">
  <p:tag name="KSO_WM_DIAGRAM_VIRTUALLY_FRAME" val="{&quot;height&quot;:471.45,&quot;left&quot;:239.51031496062987,&quot;top&quot;:72.75,&quot;width&quot;:460.44960629921263}"/>
</p:tagLst>
</file>

<file path=ppt/tags/tag50.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1.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2.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3.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4.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5.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6.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7.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8.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59.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xml><?xml version="1.0" encoding="utf-8"?>
<p:tagLst xmlns:p="http://schemas.openxmlformats.org/presentationml/2006/main">
  <p:tag name="KSO_WM_DIAGRAM_VIRTUALLY_FRAME" val="{&quot;height&quot;:471.45,&quot;left&quot;:239.51031496062987,&quot;top&quot;:72.75,&quot;width&quot;:460.44960629921263}"/>
</p:tagLst>
</file>

<file path=ppt/tags/tag60.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1.xml><?xml version="1.0" encoding="utf-8"?>
<p:tagLst xmlns:p="http://schemas.openxmlformats.org/presentationml/2006/main">
  <p:tag name="KSO_WM_DIAGRAM_VIRTUALLY_FRAME" val="{&quot;height&quot;:272.5777952755906,&quot;left&quot;:104.05448818897636,&quot;top&quot;:88.42606299212598,&quot;width&quot;:763.6121259842519}"/>
</p:tagLst>
</file>

<file path=ppt/tags/tag62.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3.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4.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5.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6.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7.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8.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69.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xml><?xml version="1.0" encoding="utf-8"?>
<p:tagLst xmlns:p="http://schemas.openxmlformats.org/presentationml/2006/main">
  <p:tag name="KSO_WM_DIAGRAM_VIRTUALLY_FRAME" val="{&quot;height&quot;:471.45,&quot;left&quot;:239.51031496062987,&quot;top&quot;:72.75,&quot;width&quot;:460.44960629921263}"/>
</p:tagLst>
</file>

<file path=ppt/tags/tag70.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1.xml><?xml version="1.0" encoding="utf-8"?>
<p:tagLst xmlns:p="http://schemas.openxmlformats.org/presentationml/2006/main">
  <p:tag name="KSO_WM_DIAGRAM_VIRTUALLY_FRAME" val="{&quot;height&quot;:272.5777952755906,&quot;left&quot;:104.05448818897636,&quot;top&quot;:88.42606299212598,&quot;width&quot;:763.6121259842519}"/>
</p:tagLst>
</file>

<file path=ppt/tags/tag72.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3.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4.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5.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6.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7.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8.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79.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xml><?xml version="1.0" encoding="utf-8"?>
<p:tagLst xmlns:p="http://schemas.openxmlformats.org/presentationml/2006/main">
  <p:tag name="KSO_WM_DIAGRAM_VIRTUALLY_FRAME" val="{&quot;height&quot;:471.45,&quot;left&quot;:239.51031496062987,&quot;top&quot;:72.75,&quot;width&quot;:460.44960629921263}"/>
</p:tagLst>
</file>

<file path=ppt/tags/tag80.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1.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2.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3.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4.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5.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6.xml><?xml version="1.0" encoding="utf-8"?>
<p:tagLst xmlns:p="http://schemas.openxmlformats.org/presentationml/2006/main">
  <p:tag name="KSO_WM_DIAGRAM_VIRTUALLY_FRAME" val="{&quot;height&quot;:272.5777952755906,&quot;left&quot;:104.05448818897636,&quot;top&quot;:88.42606299212598,&quot;width&quot;:763.6121259842519}"/>
</p:tagLst>
</file>

<file path=ppt/tags/tag87.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8.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89.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xml><?xml version="1.0" encoding="utf-8"?>
<p:tagLst xmlns:p="http://schemas.openxmlformats.org/presentationml/2006/main">
  <p:tag name="KSO_WM_DIAGRAM_VIRTUALLY_FRAME" val="{&quot;height&quot;:471.45,&quot;left&quot;:239.51031496062987,&quot;top&quot;:72.75,&quot;width&quot;:460.44960629921263}"/>
</p:tagLst>
</file>

<file path=ppt/tags/tag90.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1.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2.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3.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4.xml><?xml version="1.0" encoding="utf-8"?>
<p:tagLst xmlns:p="http://schemas.openxmlformats.org/presentationml/2006/main">
  <p:tag name="KSO_WM_DIAGRAM_VIRTUALLY_FRAME" val="{&quot;height&quot;:272.5777952755906,&quot;left&quot;:104.05448818897636,&quot;top&quot;:88.42606299212598,&quot;width&quot;:763.6121259842519}"/>
</p:tagLst>
</file>

<file path=ppt/tags/tag95.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6.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7.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8.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ags/tag99.xml><?xml version="1.0" encoding="utf-8"?>
<p:tagLst xmlns:p="http://schemas.openxmlformats.org/presentationml/2006/main">
  <p:tag name="KSO_WM_BEAUTIFY_FLAG" val=""/>
  <p:tag name="KSO_WM_DIAGRAM_VIRTUALLY_FRAME" val="{&quot;height&quot;:272.5777952755906,&quot;left&quot;:104.05448818897636,&quot;top&quot;:88.42606299212598,&quot;width&quot;:763.6121259842519}"/>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8840</Words>
  <Application>WPS 演示</Application>
  <PresentationFormat>宽屏</PresentationFormat>
  <Paragraphs>791</Paragraphs>
  <Slides>37</Slides>
  <Notes>0</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37</vt:i4>
      </vt:variant>
    </vt:vector>
  </HeadingPairs>
  <TitlesOfParts>
    <vt:vector size="58" baseType="lpstr">
      <vt:lpstr>Arial</vt:lpstr>
      <vt:lpstr>宋体</vt:lpstr>
      <vt:lpstr>Wingdings</vt:lpstr>
      <vt:lpstr>思源黑体 CN Bold</vt:lpstr>
      <vt:lpstr>黑体</vt:lpstr>
      <vt:lpstr>思源黑体 CN Light</vt:lpstr>
      <vt:lpstr>惊起归鸿叶落知秋</vt:lpstr>
      <vt:lpstr>微软雅黑</vt:lpstr>
      <vt:lpstr>汉仪雅酷黑-85J</vt:lpstr>
      <vt:lpstr>Wingdings</vt:lpstr>
      <vt:lpstr>Rockwell</vt:lpstr>
      <vt:lpstr>Arial Unicode MS</vt:lpstr>
      <vt:lpstr>Calibri</vt:lpstr>
      <vt:lpstr>汉仪雅酷黑 45W</vt:lpstr>
      <vt:lpstr>汉仪尚巍手书W</vt:lpstr>
      <vt:lpstr>OPPOSans L</vt:lpstr>
      <vt:lpstr>汉仪君黑-45简</vt:lpstr>
      <vt:lpstr>Malgun Gothic</vt:lpstr>
      <vt:lpstr>Open Sans Light</vt:lpstr>
      <vt:lpstr>Times New Roman</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天海</cp:lastModifiedBy>
  <cp:revision>653</cp:revision>
  <dcterms:created xsi:type="dcterms:W3CDTF">2022-05-28T21:46:00Z</dcterms:created>
  <dcterms:modified xsi:type="dcterms:W3CDTF">2024-02-07T08:31:04Z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wqlLaW5nc29mdCBQREYgdG8gV1BTIDkw</vt:lpwstr>
  </property>
  <property fmtid="{D5CDD505-2E9C-101B-9397-08002B2CF9AE}" pid="3" name="Created">
    <vt:filetime>2024-01-13T08:21:29Z</vt:filetime>
  </property>
  <property fmtid="{D5CDD505-2E9C-101B-9397-08002B2CF9AE}" pid="4" name="ICV">
    <vt:lpwstr>D86A1648BC304783ADABA2E4CA2E748F_13</vt:lpwstr>
  </property>
  <property fmtid="{D5CDD505-2E9C-101B-9397-08002B2CF9AE}" pid="5" name="KSOProductBuildVer">
    <vt:lpwstr>2052-12.1.0.16120</vt:lpwstr>
  </property>
</Properties>
</file>